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1.xml" ContentType="application/vnd.openxmlformats-officedocument.presentationml.comments+xml"/>
  <Override PartName="/ppt/tags/tag2.xml" ContentType="application/vnd.openxmlformats-officedocument.presentationml.tags+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tags/tag4.xml" ContentType="application/vnd.openxmlformats-officedocument.presentationml.tags+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tags/tag6.xml" ContentType="application/vnd.openxmlformats-officedocument.presentationml.tags+xml"/>
  <Override PartName="/ppt/notesSlides/notesSlide17.xml" ContentType="application/vnd.openxmlformats-officedocument.presentationml.notesSlide+xml"/>
  <Override PartName="/ppt/tags/tag7.xml" ContentType="application/vnd.openxmlformats-officedocument.presentationml.tags+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2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27.xml" ContentType="application/vnd.openxmlformats-officedocument.presentationml.notesSlide+xml"/>
  <Override PartName="/ppt/tags/tag1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10"/>
  </p:sldMasterIdLst>
  <p:notesMasterIdLst>
    <p:notesMasterId r:id="rId62"/>
  </p:notesMasterIdLst>
  <p:handoutMasterIdLst>
    <p:handoutMasterId r:id="rId63"/>
  </p:handoutMasterIdLst>
  <p:sldIdLst>
    <p:sldId id="256" r:id="rId11"/>
    <p:sldId id="257" r:id="rId12"/>
    <p:sldId id="258" r:id="rId13"/>
    <p:sldId id="259" r:id="rId14"/>
    <p:sldId id="260" r:id="rId15"/>
    <p:sldId id="261" r:id="rId16"/>
    <p:sldId id="262" r:id="rId17"/>
    <p:sldId id="307"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308" r:id="rId31"/>
    <p:sldId id="309"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4" name="Sumit Kumar" initials="SK" lastIdx="2" clrIdx="4">
    <p:extLst>
      <p:ext uri="{19B8F6BF-5375-455C-9EA6-DF929625EA0E}">
        <p15:presenceInfo xmlns:p15="http://schemas.microsoft.com/office/powerpoint/2012/main" userId="S-1-5-21-2127521184-1604012920-1887927527-1759458" providerId="AD"/>
      </p:ext>
    </p:extLst>
  </p:cmAuthor>
  <p:cmAuthor id="5" name="Bill Jacobs" initials="BJ" lastIdx="2" clrIdx="5">
    <p:extLst>
      <p:ext uri="{19B8F6BF-5375-455C-9EA6-DF929625EA0E}">
        <p15:presenceInfo xmlns:p15="http://schemas.microsoft.com/office/powerpoint/2012/main" userId="S-1-5-21-124525095-708259637-1543119021-1521737" providerId="AD"/>
      </p:ext>
    </p:extLst>
  </p:cmAuthor>
  <p:cmAuthor id="6" name="Mark Stluka" initials="MS" lastIdx="2" clrIdx="6">
    <p:extLst>
      <p:ext uri="{19B8F6BF-5375-455C-9EA6-DF929625EA0E}">
        <p15:presenceInfo xmlns:p15="http://schemas.microsoft.com/office/powerpoint/2012/main" userId="S-1-5-21-383413107-1061881802-891584314-1250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DFDF"/>
    <a:srgbClr val="ECECEC"/>
    <a:srgbClr val="FFFFFF"/>
    <a:srgbClr val="5D2F90"/>
    <a:srgbClr val="F2F2F2"/>
    <a:srgbClr val="353535"/>
    <a:srgbClr val="00B294"/>
    <a:srgbClr val="282828"/>
    <a:srgbClr val="0000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786" y="5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61" Type="http://schemas.openxmlformats.org/officeDocument/2006/relationships/slide" Target="slides/slide51.xml"/><Relationship Id="rId10" Type="http://schemas.openxmlformats.org/officeDocument/2006/relationships/slideMaster" Target="slideMasters/slideMaster1.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heme" Target="theme/theme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7676944270985598"/>
          <c:y val="0.44800605754669398"/>
          <c:w val="0.70165739568400609"/>
          <c:h val="0.31091183169241599"/>
        </c:manualLayout>
      </c:layout>
      <c:barChart>
        <c:barDir val="bar"/>
        <c:grouping val="clustered"/>
        <c:varyColors val="0"/>
        <c:ser>
          <c:idx val="0"/>
          <c:order val="0"/>
          <c:tx>
            <c:strRef>
              <c:f>Sheet1!$B$1</c:f>
              <c:strCache>
                <c:ptCount val="1"/>
                <c:pt idx="0">
                  <c:v>SQL Server</c:v>
                </c:pt>
              </c:strCache>
            </c:strRef>
          </c:tx>
          <c:spPr>
            <a:solidFill>
              <a:srgbClr val="FFFFFF">
                <a:lumMod val="85000"/>
              </a:srgbClr>
            </a:solidFill>
            <a:ln>
              <a:noFill/>
            </a:ln>
            <a:effectLst/>
          </c:spPr>
          <c:invertIfNegative val="0"/>
          <c:dPt>
            <c:idx val="0"/>
            <c:invertIfNegative val="0"/>
            <c:bubble3D val="0"/>
            <c:spPr>
              <a:solidFill>
                <a:srgbClr val="0078D7"/>
              </a:solidFill>
              <a:ln>
                <a:noFill/>
              </a:ln>
              <a:effectLst/>
            </c:spPr>
            <c:extLst>
              <c:ext xmlns:c16="http://schemas.microsoft.com/office/drawing/2014/chart" uri="{C3380CC4-5D6E-409C-BE32-E72D297353CC}">
                <c16:uniqueId val="{00000001-B2C3-41B8-AEE1-F61CF9ED68C7}"/>
              </c:ext>
            </c:extLst>
          </c:dPt>
          <c:dPt>
            <c:idx val="1"/>
            <c:invertIfNegative val="0"/>
            <c:bubble3D val="0"/>
            <c:spPr>
              <a:solidFill>
                <a:srgbClr val="FFFFFF">
                  <a:lumMod val="85000"/>
                </a:srgbClr>
              </a:solidFill>
              <a:ln>
                <a:noFill/>
              </a:ln>
              <a:effectLst/>
            </c:spPr>
            <c:extLst>
              <c:ext xmlns:c16="http://schemas.microsoft.com/office/drawing/2014/chart" uri="{C3380CC4-5D6E-409C-BE32-E72D297353CC}">
                <c16:uniqueId val="{00000003-B2C3-41B8-AEE1-F61CF9ED68C7}"/>
              </c:ext>
            </c:extLst>
          </c:dPt>
          <c:dPt>
            <c:idx val="2"/>
            <c:invertIfNegative val="0"/>
            <c:bubble3D val="0"/>
            <c:spPr>
              <a:solidFill>
                <a:srgbClr val="FFFFFF">
                  <a:lumMod val="85000"/>
                </a:srgbClr>
              </a:solidFill>
              <a:ln>
                <a:noFill/>
              </a:ln>
              <a:effectLst/>
            </c:spPr>
            <c:extLst>
              <c:ext xmlns:c16="http://schemas.microsoft.com/office/drawing/2014/chart" uri="{C3380CC4-5D6E-409C-BE32-E72D297353CC}">
                <c16:uniqueId val="{00000005-B2C3-41B8-AEE1-F61CF9ED68C7}"/>
              </c:ext>
            </c:extLst>
          </c:dPt>
          <c:dPt>
            <c:idx val="3"/>
            <c:invertIfNegative val="0"/>
            <c:bubble3D val="0"/>
            <c:spPr>
              <a:solidFill>
                <a:srgbClr val="FFFFFF">
                  <a:lumMod val="85000"/>
                </a:srgbClr>
              </a:solidFill>
              <a:ln>
                <a:noFill/>
              </a:ln>
              <a:effectLst/>
            </c:spPr>
            <c:extLst>
              <c:ext xmlns:c16="http://schemas.microsoft.com/office/drawing/2014/chart" uri="{C3380CC4-5D6E-409C-BE32-E72D297353CC}">
                <c16:uniqueId val="{00000007-B2C3-41B8-AEE1-F61CF9ED68C7}"/>
              </c:ext>
            </c:extLst>
          </c:dPt>
          <c:dPt>
            <c:idx val="4"/>
            <c:invertIfNegative val="0"/>
            <c:bubble3D val="0"/>
            <c:spPr>
              <a:solidFill>
                <a:srgbClr val="FFFFFF">
                  <a:lumMod val="85000"/>
                </a:srgbClr>
              </a:solidFill>
              <a:ln>
                <a:noFill/>
              </a:ln>
              <a:effectLst/>
            </c:spPr>
            <c:extLst>
              <c:ext xmlns:c16="http://schemas.microsoft.com/office/drawing/2014/chart" uri="{C3380CC4-5D6E-409C-BE32-E72D297353CC}">
                <c16:uniqueId val="{00000009-B2C3-41B8-AEE1-F61CF9ED68C7}"/>
              </c:ext>
            </c:extLst>
          </c:dPt>
          <c:dPt>
            <c:idx val="5"/>
            <c:invertIfNegative val="0"/>
            <c:bubble3D val="0"/>
            <c:spPr>
              <a:solidFill>
                <a:srgbClr val="FFFFFF">
                  <a:lumMod val="85000"/>
                </a:srgbClr>
              </a:solidFill>
              <a:ln>
                <a:noFill/>
              </a:ln>
              <a:effectLst/>
            </c:spPr>
            <c:extLst>
              <c:ext xmlns:c16="http://schemas.microsoft.com/office/drawing/2014/chart" uri="{C3380CC4-5D6E-409C-BE32-E72D297353CC}">
                <c16:uniqueId val="{0000000B-B2C3-41B8-AEE1-F61CF9ED68C7}"/>
              </c:ext>
            </c:extLst>
          </c:dPt>
          <c:cat>
            <c:strRef>
              <c:f>Sheet1!$A$2:$A$7</c:f>
              <c:strCache>
                <c:ptCount val="6"/>
                <c:pt idx="0">
                  <c:v>SQL Server</c:v>
                </c:pt>
                <c:pt idx="1">
                  <c:v>SAP HANA</c:v>
                </c:pt>
                <c:pt idx="2">
                  <c:v>PostgreSQL</c:v>
                </c:pt>
                <c:pt idx="3">
                  <c:v>IBM DB2</c:v>
                </c:pt>
                <c:pt idx="4">
                  <c:v>Oracle</c:v>
                </c:pt>
                <c:pt idx="5">
                  <c:v>MySQL</c:v>
                </c:pt>
              </c:strCache>
            </c:strRef>
          </c:cat>
          <c:val>
            <c:numRef>
              <c:f>Sheet1!$B$2:$B$7</c:f>
              <c:numCache>
                <c:formatCode>General</c:formatCode>
                <c:ptCount val="6"/>
                <c:pt idx="0">
                  <c:v>16</c:v>
                </c:pt>
                <c:pt idx="1">
                  <c:v>29</c:v>
                </c:pt>
                <c:pt idx="2">
                  <c:v>43</c:v>
                </c:pt>
                <c:pt idx="3">
                  <c:v>61</c:v>
                </c:pt>
                <c:pt idx="4">
                  <c:v>200</c:v>
                </c:pt>
                <c:pt idx="5">
                  <c:v>393</c:v>
                </c:pt>
              </c:numCache>
            </c:numRef>
          </c:val>
          <c:extLst>
            <c:ext xmlns:c16="http://schemas.microsoft.com/office/drawing/2014/chart" uri="{C3380CC4-5D6E-409C-BE32-E72D297353CC}">
              <c16:uniqueId val="{0000000C-B2C3-41B8-AEE1-F61CF9ED68C7}"/>
            </c:ext>
          </c:extLst>
        </c:ser>
        <c:dLbls>
          <c:showLegendKey val="0"/>
          <c:showVal val="0"/>
          <c:showCatName val="0"/>
          <c:showSerName val="0"/>
          <c:showPercent val="0"/>
          <c:showBubbleSize val="0"/>
        </c:dLbls>
        <c:gapWidth val="52"/>
        <c:axId val="1782009744"/>
        <c:axId val="1782011520"/>
      </c:barChart>
      <c:catAx>
        <c:axId val="1782009744"/>
        <c:scaling>
          <c:orientation val="minMax"/>
        </c:scaling>
        <c:delete val="1"/>
        <c:axPos val="l"/>
        <c:numFmt formatCode="General" sourceLinked="1"/>
        <c:majorTickMark val="none"/>
        <c:minorTickMark val="none"/>
        <c:tickLblPos val="low"/>
        <c:crossAx val="1782011520"/>
        <c:crosses val="autoZero"/>
        <c:auto val="1"/>
        <c:lblAlgn val="ctr"/>
        <c:lblOffset val="100"/>
        <c:noMultiLvlLbl val="0"/>
      </c:catAx>
      <c:valAx>
        <c:axId val="1782011520"/>
        <c:scaling>
          <c:orientation val="minMax"/>
          <c:max val="150"/>
        </c:scaling>
        <c:delete val="1"/>
        <c:axPos val="b"/>
        <c:majorGridlines>
          <c:spPr>
            <a:ln w="3175" cap="flat" cmpd="sng" algn="ctr">
              <a:solidFill>
                <a:srgbClr val="FFFFFF">
                  <a:lumMod val="95000"/>
                </a:srgbClr>
              </a:solidFill>
              <a:round/>
            </a:ln>
            <a:effectLst/>
          </c:spPr>
        </c:majorGridlines>
        <c:numFmt formatCode="General" sourceLinked="1"/>
        <c:majorTickMark val="none"/>
        <c:minorTickMark val="none"/>
        <c:tickLblPos val="nextTo"/>
        <c:crossAx val="1782009744"/>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4" dt="2017-05-15T08:43:32.680" idx="1">
    <p:pos x="4183" y="2698"/>
    <p:text>Bill - are you referring to CNTK here? There is no direct integration with CNTK yet. There are pre-trained DNN models though.</p:text>
    <p:extLst mod="1">
      <p:ext uri="{C676402C-5697-4E1C-873F-D02D1690AC5C}">
        <p15:threadingInfo xmlns:p15="http://schemas.microsoft.com/office/powerpoint/2012/main" timeZoneBias="420"/>
      </p:ext>
    </p:extLst>
  </p:cm>
  <p:cm authorId="5" dt="2017-05-16T18:07:58.896" idx="1">
    <p:pos x="4183" y="2794"/>
    <p:text>May be a nomenclatural issue then.  RxNeuralNet is part of MicrosoftML - this is distinct from DNN, right?</p:text>
    <p:extLst>
      <p:ext uri="{C676402C-5697-4E1C-873F-D02D1690AC5C}">
        <p15:threadingInfo xmlns:p15="http://schemas.microsoft.com/office/powerpoint/2012/main" timeZoneBias="-120">
          <p15:parentCm authorId="4"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7-05-15T08:48:56.225" idx="2">
    <p:pos x="2435" y="943"/>
    <p:text>We haven't done the MM/sec scoring in Python yet.</p:text>
    <p:extLst>
      <p:ext uri="{C676402C-5697-4E1C-873F-D02D1690AC5C}">
        <p15:threadingInfo xmlns:p15="http://schemas.microsoft.com/office/powerpoint/2012/main" timeZoneBias="420"/>
      </p:ext>
    </p:extLst>
  </p:cm>
  <p:cm authorId="5" dt="2017-05-16T18:41:35.760" idx="2">
    <p:pos x="2435" y="1039"/>
    <p:text>Added "From R" to one of the blocks.</p:text>
    <p:extLst>
      <p:ext uri="{C676402C-5697-4E1C-873F-D02D1690AC5C}">
        <p15:threadingInfo xmlns:p15="http://schemas.microsoft.com/office/powerpoint/2012/main" timeZoneBias="-120">
          <p15:parentCm authorId="4" idx="2"/>
        </p15:threadingInfo>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12/27/2018 8:52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12/27/2018 8:52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13C66B-7AF5-40BA-8933-D16874FF94C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12/27/2018 8:52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2605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10</a:t>
            </a:fld>
            <a:endParaRPr lang="en-US"/>
          </a:p>
        </p:txBody>
      </p:sp>
    </p:spTree>
    <p:extLst>
      <p:ext uri="{BB962C8B-B14F-4D97-AF65-F5344CB8AC3E}">
        <p14:creationId xmlns:p14="http://schemas.microsoft.com/office/powerpoint/2010/main" val="1247076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24962877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Last but not least, customers need flexibility when it comes to the choice of platform, programming languages &amp; data infrastructure to get from the most from their data.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Why? In most IT environments, platforms, technologies and skills are as diverse as they have ever been, the data platform of the future needs to you to </a:t>
            </a:r>
            <a:r>
              <a:rPr lang="en-US" sz="1200" b="1" kern="1200">
                <a:solidFill>
                  <a:schemeClr val="tx1"/>
                </a:solidFill>
                <a:effectLst/>
                <a:latin typeface="+mn-lt"/>
                <a:ea typeface="+mn-ea"/>
                <a:cs typeface="+mn-cs"/>
              </a:rPr>
              <a:t>build intelligent applications on any data, any platform, any language on premises and in the cloud.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SQL Server manages your data, across platforms, with any skills, on-premises &amp; cloud</a:t>
            </a:r>
          </a:p>
          <a:p>
            <a:r>
              <a:rPr lang="en-US" sz="1200" kern="1200">
                <a:solidFill>
                  <a:schemeClr val="tx1"/>
                </a:solidFill>
                <a:effectLst/>
                <a:latin typeface="+mn-lt"/>
                <a:ea typeface="+mn-ea"/>
                <a:cs typeface="+mn-cs"/>
              </a:rPr>
              <a:t>Our goal is to meet you where you are with on any platform, anywhere with the tools and languages of your choice.</a:t>
            </a:r>
          </a:p>
          <a:p>
            <a:r>
              <a:rPr lang="en-US" sz="1200" kern="1200">
                <a:solidFill>
                  <a:schemeClr val="tx1"/>
                </a:solidFill>
                <a:effectLst/>
                <a:latin typeface="+mn-lt"/>
                <a:ea typeface="+mn-ea"/>
                <a:cs typeface="+mn-cs"/>
              </a:rPr>
              <a:t>SQL now has support for Windows, Linux &amp; Docker Containers.</a:t>
            </a:r>
          </a:p>
          <a:p>
            <a:r>
              <a:rPr lang="en-US" sz="1200" kern="1200">
                <a:solidFill>
                  <a:schemeClr val="tx1"/>
                </a:solidFill>
                <a:effectLst/>
                <a:latin typeface="+mn-lt"/>
                <a:ea typeface="+mn-ea"/>
                <a:cs typeface="+mn-cs"/>
              </a:rPr>
              <a:t>It allows you to leverage the language of your choice for advanced analytics – R &amp; Python.</a:t>
            </a:r>
          </a:p>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0930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Showcase the benefits of Microsoft Machine Learning Services built into SQL Server 2017</a:t>
            </a:r>
          </a:p>
          <a:p>
            <a:endParaRPr lang="en-US"/>
          </a:p>
          <a:p>
            <a:r>
              <a:rPr lang="en-US"/>
              <a:t>Talking Points:-</a:t>
            </a:r>
          </a:p>
          <a:p>
            <a:r>
              <a:rPr lang="en-US"/>
              <a:t>With SQL Server 2017 – Microsoft has built R as well as new Python services right into the database. This gives you enhanced analytics capabilities while keeping your TCO low. </a:t>
            </a:r>
          </a:p>
          <a:p>
            <a:pPr marL="181240" indent="-181240">
              <a:buFont typeface="Arial" panose="020B0604020202020204" pitchFamily="34" charset="0"/>
              <a:buChar char="•"/>
            </a:pPr>
            <a:r>
              <a:rPr lang="en-US"/>
              <a:t>Reduce data movement – With in-database analytics you can bring the analytics to the data instead of having to make copies of your data which can lead to </a:t>
            </a:r>
            <a:r>
              <a:rPr lang="en-US" err="1"/>
              <a:t>erroors</a:t>
            </a:r>
            <a:r>
              <a:rPr lang="en-US"/>
              <a:t>. </a:t>
            </a:r>
          </a:p>
          <a:p>
            <a:pPr marL="181240" indent="-181240">
              <a:buFont typeface="Arial" panose="020B0604020202020204" pitchFamily="34" charset="0"/>
              <a:buChar char="•"/>
            </a:pPr>
            <a:r>
              <a:rPr lang="en-US"/>
              <a:t>Operationalize R and Python scripts and model – using familiar T-SQL procedures. Reduce the pains of operationalizing your analytics code.</a:t>
            </a:r>
          </a:p>
          <a:p>
            <a:pPr marL="181240" indent="-181240">
              <a:buFont typeface="Arial" panose="020B0604020202020204" pitchFamily="34" charset="0"/>
              <a:buChar char="•"/>
            </a:pPr>
            <a:r>
              <a:rPr lang="en-US"/>
              <a:t>R with in-memory scalability – In-memory analytics gives your data scientists much better speed and performance allowing you to scale to large data sets. </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25167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The first commercial database with AI built-ins</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In the past, a common application pattern was to create statistical and analytical models outside the database, in the application layer or in specialty statistics tools. Our approach is to bring intelligence to where the data lives. We are bringing the ability to run advanced analytics models in a performant multi-threaded, distributed way at scale directly in the database. This includes the Microsoft Machine Learning algorithms grown from Microsoft’s leading AI research made available to you </a:t>
            </a:r>
            <a:r>
              <a:rPr lang="en-US" sz="1200" b="1" kern="1200">
                <a:solidFill>
                  <a:schemeClr val="tx1"/>
                </a:solidFill>
                <a:effectLst/>
                <a:latin typeface="+mn-lt"/>
                <a:ea typeface="+mn-ea"/>
                <a:cs typeface="+mn-cs"/>
              </a:rPr>
              <a:t>both on-premises and in the cloud – unlike anyone else.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Another new, key feature enhancement in CTP 2.0 of SQL Server 2017 is the ability to run the Python language in-database to scale and accelerate machine learning, predictive analytics and data science scripts. The new capability, called Microsoft Machine Learning Services, enables Python scripts to be run directly within the database server, or to be embedded into T-SQL scripts, where they can be easily deployed to the database as stored procedures and easily called from SQL client applications by stored procedure call. SQL Server 2017 will also extend Python’s performance and scale by providing a selection of parallelized algorithms that accelerate data transforms, statistical tests and analytics algorithms. This functionality and the ability to run R in-database and at scale are only available on Windows Server operating system at this time.</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By adding Python support in addition to R and adding real-time scoring capabilities, now you can run machine learning models directly in SQL Server to eliminate the need to move data, increase efficiency and help uncover new insights. </a:t>
            </a:r>
          </a:p>
          <a:p>
            <a:r>
              <a:rPr lang="en-US" sz="1200" kern="1200">
                <a:solidFill>
                  <a:schemeClr val="tx1"/>
                </a:solidFill>
                <a:effectLst/>
                <a:latin typeface="+mn-lt"/>
                <a:ea typeface="+mn-ea"/>
                <a:cs typeface="+mn-cs"/>
              </a:rPr>
              <a:t> </a:t>
            </a:r>
          </a:p>
          <a:p>
            <a:r>
              <a:rPr lang="en-US" sz="1200" kern="1200">
                <a:solidFill>
                  <a:schemeClr val="tx1"/>
                </a:solidFill>
                <a:effectLst/>
                <a:latin typeface="+mn-lt"/>
                <a:ea typeface="+mn-ea"/>
                <a:cs typeface="+mn-cs"/>
              </a:rPr>
              <a:t>With Python support, customers also gain the ability to work with the latest deep learning frameworks like Cognitive Toolkit and Tensor Flow to run deep learning models against data that lives in the SQL Server database.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2776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2639673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64746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7700537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3621759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880242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Business leaders are focused on disruption</a:t>
            </a:r>
          </a:p>
          <a:p>
            <a:endParaRPr lang="en-US"/>
          </a:p>
          <a:p>
            <a:r>
              <a:rPr lang="en-US"/>
              <a:t>Business agility</a:t>
            </a:r>
          </a:p>
          <a:p>
            <a:pPr marL="628650" lvl="1" indent="-171450">
              <a:buFont typeface="Arial" panose="020B0604020202020204" pitchFamily="34" charset="0"/>
              <a:buChar char="•"/>
            </a:pPr>
            <a:r>
              <a:rPr lang="en-US"/>
              <a:t>Run anywhere: on-premises, private cloud, public cloud</a:t>
            </a:r>
          </a:p>
          <a:p>
            <a:pPr marL="628650" lvl="1" indent="-171450">
              <a:buFont typeface="Arial" panose="020B0604020202020204" pitchFamily="34" charset="0"/>
              <a:buChar char="•"/>
            </a:pPr>
            <a:r>
              <a:rPr lang="en-US"/>
              <a:t>Run on any platform: Windows, Docker, Linux</a:t>
            </a:r>
          </a:p>
          <a:p>
            <a:pPr marL="628650" lvl="1" indent="-171450">
              <a:buFont typeface="Arial" panose="020B0604020202020204" pitchFamily="34" charset="0"/>
              <a:buChar char="•"/>
            </a:pPr>
            <a:r>
              <a:rPr lang="en-US"/>
              <a:t>Use any language: Java, PHP, Python, Ruby</a:t>
            </a:r>
          </a:p>
          <a:p>
            <a:endParaRPr lang="en-US"/>
          </a:p>
          <a:p>
            <a:r>
              <a:rPr lang="en-US"/>
              <a:t>Re-imagine business processes with data </a:t>
            </a:r>
          </a:p>
          <a:p>
            <a:pPr lvl="1"/>
            <a:r>
              <a:rPr lang="en-US" err="1"/>
              <a:t>Polybase</a:t>
            </a:r>
            <a:endParaRPr lang="en-US"/>
          </a:p>
          <a:p>
            <a:pPr lvl="1"/>
            <a:r>
              <a:rPr lang="en-US"/>
              <a:t>HTAP </a:t>
            </a:r>
          </a:p>
          <a:p>
            <a:pPr lvl="1"/>
            <a:r>
              <a:rPr lang="en-US"/>
              <a:t>Modern intelligent apps, Update legacy apps</a:t>
            </a:r>
          </a:p>
          <a:p>
            <a:pPr lvl="1"/>
            <a:r>
              <a:rPr lang="en-US"/>
              <a:t>Automated decision making</a:t>
            </a:r>
          </a:p>
          <a:p>
            <a:endParaRPr lang="en-US"/>
          </a:p>
          <a:p>
            <a:r>
              <a:rPr lang="en-US"/>
              <a:t>Explore new business models and opportunities with data </a:t>
            </a:r>
          </a:p>
          <a:p>
            <a:pPr marL="171450" indent="-171450">
              <a:buFont typeface="Arial" panose="020B0604020202020204" pitchFamily="34" charset="0"/>
              <a:buChar char="•"/>
            </a:pPr>
            <a:r>
              <a:rPr lang="en-US"/>
              <a:t>(This is disrupt markets)</a:t>
            </a:r>
          </a:p>
          <a:p>
            <a:pPr marL="171450" indent="-171450">
              <a:buFont typeface="Arial" panose="020B0604020202020204" pitchFamily="34" charset="0"/>
              <a:buChar char="•"/>
            </a:pPr>
            <a:r>
              <a:rPr lang="en-US"/>
              <a:t>Speech, text, face and emotion analysis </a:t>
            </a:r>
          </a:p>
          <a:p>
            <a:pPr marL="0" indent="0">
              <a:buFont typeface="Arial" panose="020B0604020202020204" pitchFamily="34" charset="0"/>
              <a:buNone/>
            </a:pPr>
            <a:endParaRPr lang="en-US"/>
          </a:p>
          <a:p>
            <a:endParaRPr lang="en-US"/>
          </a:p>
          <a:p>
            <a:r>
              <a:rPr lang="en-US"/>
              <a:t>Personalized customer experiences to differentiate their businesses using</a:t>
            </a:r>
          </a:p>
          <a:p>
            <a:pPr marL="171450" indent="-171450">
              <a:buFont typeface="Arial" panose="020B0604020202020204" pitchFamily="34" charset="0"/>
              <a:buChar char="•"/>
            </a:pPr>
            <a:r>
              <a:rPr lang="en-US"/>
              <a:t>Predictive analytics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394369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20</a:t>
            </a:fld>
            <a:endParaRPr lang="en-US"/>
          </a:p>
        </p:txBody>
      </p:sp>
    </p:spTree>
    <p:extLst>
      <p:ext uri="{BB962C8B-B14F-4D97-AF65-F5344CB8AC3E}">
        <p14:creationId xmlns:p14="http://schemas.microsoft.com/office/powerpoint/2010/main" val="4509216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12/27/2018 8:52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28586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12/27/2018 8:52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6263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3951984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12/27/2018 8:52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191708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2333798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0B58A7-4721-4E96-841F-E2F566DBA112}" type="slidenum">
              <a:rPr lang="en-US" smtClean="0"/>
              <a:t>26</a:t>
            </a:fld>
            <a:endParaRPr lang="en-US"/>
          </a:p>
        </p:txBody>
      </p:sp>
    </p:spTree>
    <p:extLst>
      <p:ext uri="{BB962C8B-B14F-4D97-AF65-F5344CB8AC3E}">
        <p14:creationId xmlns:p14="http://schemas.microsoft.com/office/powerpoint/2010/main" val="18321416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Present the range of already parallelized</a:t>
            </a:r>
            <a:r>
              <a:rPr lang="en-US" sz="900" b="0" baseline="0"/>
              <a:t> functions and algorithms available with RevoScaleR</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GB" sz="900" b="0">
                <a:solidFill>
                  <a:schemeClr val="tx1"/>
                </a:solidFill>
                <a:ea typeface="+mn-ea"/>
                <a:cs typeface="+mn-cs"/>
              </a:rPr>
              <a:t>This</a:t>
            </a:r>
            <a:r>
              <a:rPr lang="en-GB" sz="900" b="0" baseline="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We call this the ScaleR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Four functions, </a:t>
            </a:r>
            <a:r>
              <a:rPr lang="en-GB" sz="900" b="0" baseline="0" err="1">
                <a:solidFill>
                  <a:schemeClr val="tx1"/>
                </a:solidFill>
                <a:ea typeface="+mn-ea"/>
                <a:cs typeface="+mn-cs"/>
              </a:rPr>
              <a:t>rxDataStep</a:t>
            </a:r>
            <a:r>
              <a:rPr lang="en-GB" sz="900" b="0" baseline="0">
                <a:solidFill>
                  <a:schemeClr val="tx1"/>
                </a:solidFill>
                <a:ea typeface="+mn-ea"/>
                <a:cs typeface="+mn-cs"/>
              </a:rPr>
              <a:t>, </a:t>
            </a:r>
            <a:r>
              <a:rPr lang="en-GB" sz="900" b="0" baseline="0" err="1">
                <a:solidFill>
                  <a:schemeClr val="tx1"/>
                </a:solidFill>
                <a:ea typeface="+mn-ea"/>
                <a:cs typeface="+mn-cs"/>
              </a:rPr>
              <a:t>rxExec</a:t>
            </a:r>
            <a:r>
              <a:rPr lang="en-GB" sz="900" b="0" baseline="0">
                <a:solidFill>
                  <a:schemeClr val="tx1"/>
                </a:solidFill>
                <a:ea typeface="+mn-ea"/>
                <a:cs typeface="+mn-cs"/>
              </a:rPr>
              <a:t>, PEMA-R, and the newest </a:t>
            </a:r>
            <a:r>
              <a:rPr lang="en-GB" sz="900" b="0" baseline="0" err="1">
                <a:solidFill>
                  <a:schemeClr val="tx1"/>
                </a:solidFill>
                <a:ea typeface="+mn-ea"/>
                <a:cs typeface="+mn-cs"/>
              </a:rPr>
              <a:t>rxExecBy</a:t>
            </a:r>
            <a:r>
              <a:rPr lang="en-GB" sz="900" b="0" baseline="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fld id="{790D750A-CBC3-4706-9C62-B6AC1EBEF41C}"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25419770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900" b="1"/>
              <a:t>Slide Objective</a:t>
            </a:r>
          </a:p>
          <a:p>
            <a:pPr marL="171450" indent="-171450">
              <a:buFont typeface="Arial" panose="020B0604020202020204" pitchFamily="34" charset="0"/>
              <a:buChar char="•"/>
            </a:pPr>
            <a:r>
              <a:rPr lang="en-US" sz="900" b="0"/>
              <a:t> Present the range of already parallelized</a:t>
            </a:r>
            <a:r>
              <a:rPr lang="en-US" sz="900" b="0" baseline="0"/>
              <a:t> functions and algorithms available with RevoScaleR</a:t>
            </a:r>
          </a:p>
          <a:p>
            <a:pPr marL="171450" indent="-171450">
              <a:buFont typeface="Arial" panose="020B0604020202020204" pitchFamily="34" charset="0"/>
              <a:buChar char="•"/>
            </a:pPr>
            <a:endParaRPr lang="en-US" sz="900" b="0"/>
          </a:p>
          <a:p>
            <a:r>
              <a:rPr lang="en-US" sz="900" b="1"/>
              <a:t>Talking Points</a:t>
            </a:r>
          </a:p>
          <a:p>
            <a:pPr marL="171450" indent="-171450" defTabSz="932472" fontAlgn="base">
              <a:lnSpc>
                <a:spcPct val="90000"/>
              </a:lnSpc>
              <a:spcBef>
                <a:spcPct val="0"/>
              </a:spcBef>
              <a:spcAft>
                <a:spcPct val="0"/>
              </a:spcAft>
              <a:buFont typeface="Arial" panose="020B0604020202020204" pitchFamily="34" charset="0"/>
              <a:buChar char="•"/>
            </a:pPr>
            <a:r>
              <a:rPr lang="en-US" sz="900" b="1">
                <a:gradFill>
                  <a:gsLst>
                    <a:gs pos="0">
                      <a:srgbClr val="FFFFFF"/>
                    </a:gs>
                    <a:gs pos="100000">
                      <a:srgbClr val="FFFFFF"/>
                    </a:gs>
                  </a:gsLst>
                  <a:lin ang="5400000" scaled="0"/>
                </a:gradFill>
                <a:ea typeface="Segoe UI" pitchFamily="34" charset="0"/>
                <a:cs typeface="Segoe UI" pitchFamily="34" charset="0"/>
              </a:rPr>
              <a:t> </a:t>
            </a:r>
            <a:r>
              <a:rPr lang="en-GB" sz="900" b="0">
                <a:solidFill>
                  <a:schemeClr val="tx1"/>
                </a:solidFill>
                <a:ea typeface="+mn-ea"/>
                <a:cs typeface="+mn-cs"/>
              </a:rPr>
              <a:t>This</a:t>
            </a:r>
            <a:r>
              <a:rPr lang="en-GB" sz="900" b="0" baseline="0">
                <a:solidFill>
                  <a:schemeClr val="tx1"/>
                </a:solidFill>
                <a:ea typeface="+mn-ea"/>
                <a:cs typeface="+mn-cs"/>
              </a:rPr>
              <a:t> list shows the functions and algorithms that are available with all versions of R Server.</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We call this the ScaleR Library.</a:t>
            </a:r>
          </a:p>
          <a:p>
            <a:pPr marL="17145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Each function can:</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Execute work in step in parallel or serial as needed</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work using multiple threads, cores, sockets or nodes</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Process one or more data block in each thread, core, socket or node</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Combine the results into a single mathematically correct answer</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Do the work either locally or ship the request to another system for completion remotely.</a:t>
            </a:r>
          </a:p>
          <a:p>
            <a:pPr marL="506114" lvl="2"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Completely obscure the complexity of parallelization, multiple steps and iterations from the R programmer</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Four functions, </a:t>
            </a:r>
            <a:r>
              <a:rPr lang="en-GB" sz="900" b="0" baseline="0" err="1">
                <a:solidFill>
                  <a:schemeClr val="tx1"/>
                </a:solidFill>
                <a:ea typeface="+mn-ea"/>
                <a:cs typeface="+mn-cs"/>
              </a:rPr>
              <a:t>rxDataStep</a:t>
            </a:r>
            <a:r>
              <a:rPr lang="en-GB" sz="900" b="0" baseline="0">
                <a:solidFill>
                  <a:schemeClr val="tx1"/>
                </a:solidFill>
                <a:ea typeface="+mn-ea"/>
                <a:cs typeface="+mn-cs"/>
              </a:rPr>
              <a:t>, </a:t>
            </a:r>
            <a:r>
              <a:rPr lang="en-GB" sz="900" b="0" baseline="0" err="1">
                <a:solidFill>
                  <a:schemeClr val="tx1"/>
                </a:solidFill>
                <a:ea typeface="+mn-ea"/>
                <a:cs typeface="+mn-cs"/>
              </a:rPr>
              <a:t>rxExec</a:t>
            </a:r>
            <a:r>
              <a:rPr lang="en-GB" sz="900" b="0" baseline="0">
                <a:solidFill>
                  <a:schemeClr val="tx1"/>
                </a:solidFill>
                <a:ea typeface="+mn-ea"/>
                <a:cs typeface="+mn-cs"/>
              </a:rPr>
              <a:t>, PEMA-R, and the newest </a:t>
            </a:r>
            <a:r>
              <a:rPr lang="en-GB" sz="900" b="0" baseline="0" err="1">
                <a:solidFill>
                  <a:schemeClr val="tx1"/>
                </a:solidFill>
                <a:ea typeface="+mn-ea"/>
                <a:cs typeface="+mn-cs"/>
              </a:rPr>
              <a:t>rxExecBy</a:t>
            </a:r>
            <a:r>
              <a:rPr lang="en-GB" sz="900" b="0" baseline="0">
                <a:solidFill>
                  <a:schemeClr val="tx1"/>
                </a:solidFill>
                <a:ea typeface="+mn-ea"/>
                <a:cs typeface="+mn-cs"/>
              </a:rPr>
              <a:t> provide frameworks for users to write their own routines – functions – algorithms using parallelization.</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While more difficult than pre-written PEMAs, the results are portable – usable on multiple systems</a:t>
            </a:r>
          </a:p>
          <a:p>
            <a:pPr marL="388712" lvl="1"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Easier than writing directly to the platform to create custom algorithms.</a:t>
            </a:r>
          </a:p>
          <a:p>
            <a:pPr marL="0" lvl="0" indent="0" defTabSz="932472" fontAlgn="base">
              <a:lnSpc>
                <a:spcPct val="90000"/>
              </a:lnSpc>
              <a:spcBef>
                <a:spcPct val="0"/>
              </a:spcBef>
              <a:spcAft>
                <a:spcPct val="0"/>
              </a:spcAft>
              <a:buFont typeface="Arial" panose="020B0604020202020204" pitchFamily="34" charset="0"/>
              <a:buNone/>
            </a:pPr>
            <a:endParaRPr lang="en-GB" sz="900" b="0" baseline="0">
              <a:solidFill>
                <a:schemeClr val="tx1"/>
              </a:solidFill>
              <a:ea typeface="+mn-ea"/>
              <a:cs typeface="+mn-cs"/>
            </a:endParaRPr>
          </a:p>
          <a:p>
            <a:pPr marL="0" lvl="0" indent="0" defTabSz="932472" fontAlgn="base">
              <a:lnSpc>
                <a:spcPct val="90000"/>
              </a:lnSpc>
              <a:spcBef>
                <a:spcPct val="0"/>
              </a:spcBef>
              <a:spcAft>
                <a:spcPct val="0"/>
              </a:spcAft>
              <a:buFont typeface="Arial" panose="020B0604020202020204" pitchFamily="34" charset="0"/>
              <a:buNone/>
            </a:pPr>
            <a:r>
              <a:rPr lang="en-GB" sz="900" b="1" baseline="0">
                <a:solidFill>
                  <a:schemeClr val="tx1"/>
                </a:solidFill>
                <a:ea typeface="+mn-ea"/>
                <a:cs typeface="+mn-cs"/>
              </a:rPr>
              <a:t>Notes:</a:t>
            </a:r>
          </a:p>
          <a:p>
            <a:pPr marL="171450" lvl="0" indent="-171450" defTabSz="932472" fontAlgn="base">
              <a:lnSpc>
                <a:spcPct val="90000"/>
              </a:lnSpc>
              <a:spcBef>
                <a:spcPct val="0"/>
              </a:spcBef>
              <a:spcAft>
                <a:spcPct val="0"/>
              </a:spcAft>
              <a:buFont typeface="Arial" panose="020B0604020202020204" pitchFamily="34" charset="0"/>
              <a:buChar char="•"/>
            </a:pPr>
            <a:r>
              <a:rPr lang="en-GB" sz="900" b="0" baseline="0">
                <a:solidFill>
                  <a:schemeClr val="tx1"/>
                </a:solidFill>
                <a:ea typeface="+mn-ea"/>
                <a:cs typeface="+mn-cs"/>
              </a:rPr>
              <a:t>One algorithm framework – PEMA-R API, is not available in clustered systems – an exception to creating portability across systems.</a:t>
            </a:r>
          </a:p>
        </p:txBody>
      </p:sp>
      <p:sp>
        <p:nvSpPr>
          <p:cNvPr id="4" name="Slide Number Placeholder 3"/>
          <p:cNvSpPr>
            <a:spLocks noGrp="1"/>
          </p:cNvSpPr>
          <p:nvPr>
            <p:ph type="sldNum" sz="quarter" idx="10"/>
          </p:nvPr>
        </p:nvSpPr>
        <p:spPr/>
        <p:txBody>
          <a:bodyPr/>
          <a:lstStyle/>
          <a:p>
            <a:fld id="{790D750A-CBC3-4706-9C62-B6AC1EBEF41C}" type="slidenum">
              <a:rPr lang="en-US" smtClean="0">
                <a:solidFill>
                  <a:prstClr val="black"/>
                </a:solidFill>
              </a:rPr>
              <a:pPr/>
              <a:t>28</a:t>
            </a:fld>
            <a:endParaRPr lang="en-US">
              <a:solidFill>
                <a:prstClr val="black"/>
              </a:solidFill>
            </a:endParaRPr>
          </a:p>
        </p:txBody>
      </p:sp>
    </p:spTree>
    <p:extLst>
      <p:ext uri="{BB962C8B-B14F-4D97-AF65-F5344CB8AC3E}">
        <p14:creationId xmlns:p14="http://schemas.microsoft.com/office/powerpoint/2010/main" val="2755957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These machine learning algorithms evolved out of Microsoft Research and into product teams such as Bing, Office, </a:t>
            </a:r>
            <a:r>
              <a:rPr lang="en-US" baseline="0" err="1"/>
              <a:t>XBox</a:t>
            </a:r>
            <a:r>
              <a:rPr lang="en-US" baseline="0"/>
              <a:t>, Skype and Windows</a:t>
            </a:r>
          </a:p>
          <a:p>
            <a:r>
              <a:rPr lang="en-US" baseline="0"/>
              <a:t>Battle tested in real-world production scenarios, these algorithms have been proven to be robust and scalable in key Microsoft products used by millions of Microsoft customers worldwide.</a:t>
            </a:r>
          </a:p>
          <a:p>
            <a:r>
              <a:rPr lang="en-US" baseline="0"/>
              <a:t>These state-of-the-art ML algorithms are now available to anyone outside of Microsoft via Microsoft R Server.</a:t>
            </a:r>
          </a:p>
          <a:p>
            <a:endParaRPr lang="en-US"/>
          </a:p>
          <a:p>
            <a:r>
              <a:rPr lang="en-US"/>
              <a:t>========</a:t>
            </a:r>
          </a:p>
          <a:p>
            <a:r>
              <a:rPr lang="en-US" err="1"/>
              <a:t>FastTree</a:t>
            </a:r>
            <a:r>
              <a:rPr lang="en-US"/>
              <a:t> =&gt; Better and Faster than H2O </a:t>
            </a:r>
            <a:r>
              <a:rPr lang="en-US" err="1"/>
              <a:t>algos</a:t>
            </a:r>
            <a:endParaRPr lang="en-US"/>
          </a:p>
          <a:p>
            <a:endParaRPr lang="en-US"/>
          </a:p>
          <a:p>
            <a:r>
              <a:rPr lang="en-US" err="1"/>
              <a:t>FastTree</a:t>
            </a:r>
            <a:r>
              <a:rPr lang="en-US"/>
              <a:t> and Fast Forest =&gt; In Memory algorithms</a:t>
            </a:r>
          </a:p>
          <a:p>
            <a:endParaRPr lang="en-US"/>
          </a:p>
          <a:p>
            <a:r>
              <a:rPr lang="en-US"/>
              <a:t>Fast Linear =&gt; Can deal with lots of features (1 Billion)</a:t>
            </a:r>
          </a:p>
          <a:p>
            <a:endParaRPr lang="en-US"/>
          </a:p>
          <a:p>
            <a:r>
              <a:rPr lang="en-US"/>
              <a:t>Lot of Text learners included =&gt; Tokenization, language identification, TFI, DF, </a:t>
            </a:r>
            <a:r>
              <a:rPr lang="en-US" err="1"/>
              <a:t>Ngram</a:t>
            </a:r>
            <a:r>
              <a:rPr lang="en-US"/>
              <a:t>, </a:t>
            </a:r>
            <a:r>
              <a:rPr lang="en-US" err="1"/>
              <a:t>Chargram</a:t>
            </a:r>
            <a:r>
              <a:rPr lang="en-US"/>
              <a:t>, Easy to use, Streaming</a:t>
            </a:r>
          </a:p>
          <a:p>
            <a:endParaRPr lang="en-US"/>
          </a:p>
          <a:p>
            <a:r>
              <a:rPr lang="en-US" err="1"/>
              <a:t>OneClassSVM</a:t>
            </a:r>
            <a:r>
              <a:rPr lang="en-US"/>
              <a:t> =&gt; Anomaly, Unbalanced</a:t>
            </a:r>
          </a:p>
          <a:p>
            <a:endParaRPr lang="en-US"/>
          </a:p>
          <a:p>
            <a:r>
              <a:rPr lang="en-US"/>
              <a:t>============</a:t>
            </a:r>
          </a:p>
          <a:p>
            <a:r>
              <a:rPr lang="en-US" err="1"/>
              <a:t>Demops</a:t>
            </a:r>
            <a:r>
              <a:rPr lang="en-US"/>
              <a:t>:</a:t>
            </a:r>
          </a:p>
          <a:p>
            <a:r>
              <a:rPr lang="en-US" err="1"/>
              <a:t>Criteo</a:t>
            </a:r>
            <a:r>
              <a:rPr lang="en-US"/>
              <a:t>: Clickstream, predict click through for ads, 1TB dataset, 1 hour, Million features</a:t>
            </a:r>
          </a:p>
          <a:p>
            <a:r>
              <a:rPr lang="en-US"/>
              <a:t>Cats vs Dogs (SQL): DNN </a:t>
            </a:r>
            <a:r>
              <a:rPr lang="en-US" err="1"/>
              <a:t>featurizer</a:t>
            </a:r>
            <a:r>
              <a:rPr lang="en-US"/>
              <a:t> pre-trained on 1M images, Binary classification model</a:t>
            </a:r>
          </a:p>
          <a:p>
            <a:r>
              <a:rPr lang="en-US"/>
              <a:t>Twitter sentiment =&gt; 1.5M tweets (positive, negative, neutral)…against H2O</a:t>
            </a:r>
          </a:p>
          <a:p>
            <a:endParaRPr lang="en-US"/>
          </a:p>
          <a:p>
            <a:endParaRPr lang="en-US"/>
          </a:p>
        </p:txBody>
      </p:sp>
      <p:sp>
        <p:nvSpPr>
          <p:cNvPr id="4" name="Slide Number Placeholder 3"/>
          <p:cNvSpPr>
            <a:spLocks noGrp="1"/>
          </p:cNvSpPr>
          <p:nvPr>
            <p:ph type="sldNum" sz="quarter" idx="10"/>
          </p:nvPr>
        </p:nvSpPr>
        <p:spPr/>
        <p:txBody>
          <a:bodyPr/>
          <a:lstStyle/>
          <a:p>
            <a:fld id="{43229B82-42D7-41AA-A315-AB3C0EF1AD08}" type="slidenum">
              <a:rPr lang="en-US" smtClean="0"/>
              <a:t>29</a:t>
            </a:fld>
            <a:endParaRPr lang="en-US"/>
          </a:p>
        </p:txBody>
      </p:sp>
    </p:spTree>
    <p:extLst>
      <p:ext uri="{BB962C8B-B14F-4D97-AF65-F5344CB8AC3E}">
        <p14:creationId xmlns:p14="http://schemas.microsoft.com/office/powerpoint/2010/main" val="3484280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Business leaders are focused on disruption</a:t>
            </a:r>
          </a:p>
          <a:p>
            <a:endParaRPr lang="en-US"/>
          </a:p>
          <a:p>
            <a:r>
              <a:rPr lang="en-US"/>
              <a:t>Business agility</a:t>
            </a:r>
          </a:p>
          <a:p>
            <a:pPr marL="628650" lvl="1" indent="-171450">
              <a:buFont typeface="Arial" panose="020B0604020202020204" pitchFamily="34" charset="0"/>
              <a:buChar char="•"/>
            </a:pPr>
            <a:r>
              <a:rPr lang="en-US"/>
              <a:t>Run anywhere: on-premises, private cloud, public cloud</a:t>
            </a:r>
          </a:p>
          <a:p>
            <a:pPr marL="628650" lvl="1" indent="-171450">
              <a:buFont typeface="Arial" panose="020B0604020202020204" pitchFamily="34" charset="0"/>
              <a:buChar char="•"/>
            </a:pPr>
            <a:r>
              <a:rPr lang="en-US"/>
              <a:t>Run on any platform: Windows, Docker, Linux</a:t>
            </a:r>
          </a:p>
          <a:p>
            <a:pPr marL="628650" lvl="1" indent="-171450">
              <a:buFont typeface="Arial" panose="020B0604020202020204" pitchFamily="34" charset="0"/>
              <a:buChar char="•"/>
            </a:pPr>
            <a:r>
              <a:rPr lang="en-US"/>
              <a:t>Use any language: Java, PHP, Python, Ruby</a:t>
            </a:r>
          </a:p>
          <a:p>
            <a:endParaRPr lang="en-US"/>
          </a:p>
          <a:p>
            <a:r>
              <a:rPr lang="en-US"/>
              <a:t>Re-imagine business processes with data </a:t>
            </a:r>
          </a:p>
          <a:p>
            <a:pPr lvl="1"/>
            <a:r>
              <a:rPr lang="en-US" err="1"/>
              <a:t>Polybase</a:t>
            </a:r>
            <a:endParaRPr lang="en-US"/>
          </a:p>
          <a:p>
            <a:pPr lvl="1"/>
            <a:r>
              <a:rPr lang="en-US"/>
              <a:t>HTAP </a:t>
            </a:r>
          </a:p>
          <a:p>
            <a:pPr lvl="1"/>
            <a:r>
              <a:rPr lang="en-US"/>
              <a:t>Modern intelligent apps, Update legacy apps</a:t>
            </a:r>
          </a:p>
          <a:p>
            <a:pPr lvl="1"/>
            <a:r>
              <a:rPr lang="en-US"/>
              <a:t>Automated decision making</a:t>
            </a:r>
          </a:p>
          <a:p>
            <a:endParaRPr lang="en-US"/>
          </a:p>
          <a:p>
            <a:r>
              <a:rPr lang="en-US"/>
              <a:t>Explore new business models and opportunities with data </a:t>
            </a:r>
          </a:p>
          <a:p>
            <a:pPr marL="171450" indent="-171450">
              <a:buFont typeface="Arial" panose="020B0604020202020204" pitchFamily="34" charset="0"/>
              <a:buChar char="•"/>
            </a:pPr>
            <a:r>
              <a:rPr lang="en-US"/>
              <a:t>(This is disrupt markets)</a:t>
            </a:r>
          </a:p>
          <a:p>
            <a:pPr marL="171450" indent="-171450">
              <a:buFont typeface="Arial" panose="020B0604020202020204" pitchFamily="34" charset="0"/>
              <a:buChar char="•"/>
            </a:pPr>
            <a:r>
              <a:rPr lang="en-US"/>
              <a:t>Speech, text, face and emotion analysis </a:t>
            </a:r>
          </a:p>
          <a:p>
            <a:pPr marL="0" indent="0">
              <a:buFont typeface="Arial" panose="020B0604020202020204" pitchFamily="34" charset="0"/>
              <a:buNone/>
            </a:pPr>
            <a:endParaRPr lang="en-US"/>
          </a:p>
          <a:p>
            <a:endParaRPr lang="en-US"/>
          </a:p>
          <a:p>
            <a:r>
              <a:rPr lang="en-US"/>
              <a:t>Personalized customer experiences to differentiate their businesses using</a:t>
            </a:r>
          </a:p>
          <a:p>
            <a:pPr marL="171450" indent="-171450">
              <a:buFont typeface="Arial" panose="020B0604020202020204" pitchFamily="34" charset="0"/>
              <a:buChar char="•"/>
            </a:pPr>
            <a:r>
              <a:rPr lang="en-US"/>
              <a:t>Predictive analytics </a:t>
            </a:r>
          </a:p>
          <a:p>
            <a:pPr marL="0" indent="0">
              <a:buFont typeface="Arial" panose="020B0604020202020204" pitchFamily="34" charset="0"/>
              <a:buNone/>
            </a:pPr>
            <a:endParaRPr lang="en-US"/>
          </a:p>
          <a:p>
            <a:pPr marL="0" indent="0">
              <a:buFont typeface="Arial" panose="020B0604020202020204" pitchFamily="34" charset="0"/>
              <a:buNone/>
            </a:pPr>
            <a:endParaRPr lang="en-US"/>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589406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4385685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810094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36620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2293422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638074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8664752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3441832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how Microsoft R outperforms Open Source R</a:t>
            </a:r>
          </a:p>
          <a:p>
            <a:endParaRPr lang="en-US"/>
          </a:p>
          <a:p>
            <a:r>
              <a:rPr lang="en-US"/>
              <a:t>Talking Points:-</a:t>
            </a:r>
          </a:p>
          <a:p>
            <a:r>
              <a:rPr lang="en-US"/>
              <a:t>Open Source R libraries are single threaded and all computation happens sequentially. </a:t>
            </a:r>
          </a:p>
          <a:p>
            <a:endParaRPr lang="en-US"/>
          </a:p>
          <a:p>
            <a:r>
              <a:rPr lang="en-US"/>
              <a:t>Microsoft R offers scalable parallelized algorithms that use R Server’s multithreaded processing to offer superior performance. </a:t>
            </a:r>
          </a:p>
          <a:p>
            <a:endParaRPr lang="en-US"/>
          </a:p>
          <a:p>
            <a:r>
              <a:rPr lang="en-US">
                <a:effectLst/>
              </a:rPr>
              <a:t>The multi-core machines of today offer parallel processing power. To take advantage of this, Microsoft R provides multi-threaded math libraries. These libraries automatically use all available cores and processors to significantly reduce computation times — without the need to change a line of your R code. </a:t>
            </a:r>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746158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sz="1200" b="1">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96CD5F8F-46C9-46A5-9E1B-00B0A72B40BF}" type="slidenum">
              <a:rPr lang="en-US" smtClean="0"/>
              <a:t>38</a:t>
            </a:fld>
            <a:endParaRPr lang="en-US"/>
          </a:p>
        </p:txBody>
      </p:sp>
    </p:spTree>
    <p:extLst>
      <p:ext uri="{BB962C8B-B14F-4D97-AF65-F5344CB8AC3E}">
        <p14:creationId xmlns:p14="http://schemas.microsoft.com/office/powerpoint/2010/main" val="975362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3866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a:solidFill>
                  <a:schemeClr val="tx1"/>
                </a:solidFill>
                <a:effectLst/>
                <a:latin typeface="+mn-lt"/>
                <a:ea typeface="+mn-ea"/>
                <a:cs typeface="+mn-cs"/>
              </a:rPr>
              <a:t>But harnessing technology to disrupt isn’t easy</a:t>
            </a:r>
            <a:endParaRPr lang="en-US" sz="1200" kern="1200">
              <a:solidFill>
                <a:schemeClr val="tx1"/>
              </a:solidFill>
              <a:effectLst/>
              <a:latin typeface="+mn-lt"/>
              <a:ea typeface="+mn-ea"/>
              <a:cs typeface="+mn-cs"/>
            </a:endParaRPr>
          </a:p>
          <a:p>
            <a:r>
              <a:rPr lang="en-US" sz="1200" b="1" kern="1200">
                <a:solidFill>
                  <a:schemeClr val="tx1"/>
                </a:solidFill>
                <a:effectLst/>
                <a:latin typeface="+mn-lt"/>
                <a:ea typeface="+mn-ea"/>
                <a:cs typeface="+mn-cs"/>
              </a:rPr>
              <a:t> </a:t>
            </a:r>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IT Decision Makers are looking to…</a:t>
            </a:r>
          </a:p>
          <a:p>
            <a:pPr lvl="0"/>
            <a:r>
              <a:rPr lang="en-US" sz="1200" kern="1200">
                <a:solidFill>
                  <a:schemeClr val="tx1"/>
                </a:solidFill>
                <a:effectLst/>
                <a:latin typeface="+mn-lt"/>
                <a:ea typeface="+mn-ea"/>
                <a:cs typeface="+mn-cs"/>
              </a:rPr>
              <a:t>Secure and integrate heterogeneous systems </a:t>
            </a:r>
          </a:p>
          <a:p>
            <a:pPr lvl="0"/>
            <a:r>
              <a:rPr lang="en-US" sz="1200" kern="1200">
                <a:solidFill>
                  <a:schemeClr val="tx1"/>
                </a:solidFill>
                <a:effectLst/>
                <a:latin typeface="+mn-lt"/>
                <a:ea typeface="+mn-ea"/>
                <a:cs typeface="+mn-cs"/>
              </a:rPr>
              <a:t>Invest to modernize legacy systems</a:t>
            </a:r>
          </a:p>
          <a:p>
            <a:pPr lvl="0"/>
            <a:r>
              <a:rPr lang="en-US" sz="1200" kern="1200">
                <a:solidFill>
                  <a:schemeClr val="tx1"/>
                </a:solidFill>
                <a:effectLst/>
                <a:latin typeface="+mn-lt"/>
                <a:ea typeface="+mn-ea"/>
                <a:cs typeface="+mn-cs"/>
              </a:rPr>
              <a:t>Deliver on increasing performance/price demands </a:t>
            </a:r>
          </a:p>
          <a:p>
            <a:pPr lvl="0"/>
            <a:r>
              <a:rPr lang="en-US" sz="1200" kern="1200">
                <a:solidFill>
                  <a:schemeClr val="tx1"/>
                </a:solidFill>
                <a:effectLst/>
                <a:latin typeface="+mn-lt"/>
                <a:ea typeface="+mn-ea"/>
                <a:cs typeface="+mn-cs"/>
              </a:rPr>
              <a:t>Providing predictive analytics with diverse data </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871010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748414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37670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left we have left we have R client which offers two things to data scientists</a:t>
            </a:r>
          </a:p>
          <a:p>
            <a:pPr marL="674212" lvl="1" indent="-181240" defTabSz="1000989" eaLnBrk="0" fontAlgn="base" hangingPunct="0">
              <a:lnSpc>
                <a:spcPct val="100000"/>
              </a:lnSpc>
              <a:spcBef>
                <a:spcPct val="30000"/>
              </a:spcBef>
              <a:spcAft>
                <a:spcPts val="365"/>
              </a:spcAft>
              <a:defRPr/>
            </a:pPr>
            <a:r>
              <a:rPr lang="en-US" b="0" i="0" baseline="0"/>
              <a:t>They can leverage all the Microsoft R packages locally on their workstations</a:t>
            </a:r>
          </a:p>
          <a:p>
            <a:pPr marL="674212" lvl="1" indent="-181240" defTabSz="1000989" eaLnBrk="0" fontAlgn="base" hangingPunct="0">
              <a:lnSpc>
                <a:spcPct val="100000"/>
              </a:lnSpc>
              <a:spcBef>
                <a:spcPct val="30000"/>
              </a:spcBef>
              <a:spcAft>
                <a:spcPts val="365"/>
              </a:spcAft>
              <a:defRPr/>
            </a:pPr>
            <a:r>
              <a:rPr lang="en-US" b="0" i="0" baseline="0"/>
              <a:t>Second, they can push the compute and bid data analytics to where the data lives. This gives them access to the power of servers and eliminates need for data movement, reducing time and increasing security</a:t>
            </a:r>
          </a:p>
          <a:p>
            <a:pPr marL="674212" lvl="1" indent="-181240" defTabSz="1000989" eaLnBrk="0" fontAlgn="base" hangingPunct="0">
              <a:lnSpc>
                <a:spcPct val="100000"/>
              </a:lnSpc>
              <a:spcBef>
                <a:spcPct val="30000"/>
              </a:spcBef>
              <a:spcAft>
                <a:spcPts val="365"/>
              </a:spcAft>
              <a:defRPr/>
            </a:pPr>
            <a:endParaRPr lang="en-US" b="0" i="0" baseline="0"/>
          </a:p>
          <a:p>
            <a:pPr marL="181240" indent="-181240" defTabSz="1000989" eaLnBrk="0" fontAlgn="base" hangingPunct="0">
              <a:lnSpc>
                <a:spcPct val="100000"/>
              </a:lnSpc>
              <a:spcBef>
                <a:spcPct val="30000"/>
              </a:spcBef>
              <a:spcAft>
                <a:spcPts val="365"/>
              </a:spcAft>
              <a:buFont typeface="Arial" panose="020B0604020202020204" pitchFamily="34" charset="0"/>
              <a:buChar char="•"/>
              <a:defRPr/>
            </a:pPr>
            <a:r>
              <a:rPr lang="en-US" b="0" i="0" baseline="0"/>
              <a:t>On the right is our commitment of meeting customers where they are, and where their data lives. </a:t>
            </a:r>
          </a:p>
          <a:p>
            <a:pPr marL="674212" lvl="1" indent="-181240" defTabSz="1000989" eaLnBrk="0" fontAlgn="base" hangingPunct="0">
              <a:lnSpc>
                <a:spcPct val="100000"/>
              </a:lnSpc>
              <a:spcBef>
                <a:spcPct val="30000"/>
              </a:spcBef>
              <a:spcAft>
                <a:spcPts val="365"/>
              </a:spcAft>
              <a:defRPr/>
            </a:pPr>
            <a:endParaRPr lang="en-US" b="0" i="0" baseline="0"/>
          </a:p>
          <a:p>
            <a:pPr marL="674212" lvl="1" indent="-181240" defTabSz="1000989" eaLnBrk="0" fontAlgn="base" hangingPunct="0">
              <a:lnSpc>
                <a:spcPct val="100000"/>
              </a:lnSpc>
              <a:spcBef>
                <a:spcPct val="30000"/>
              </a:spcBef>
              <a:spcAft>
                <a:spcPts val="365"/>
              </a:spcAft>
              <a:defRPr/>
            </a:pPr>
            <a:endParaRPr lang="en-US" b="0" i="0" baseline="0"/>
          </a:p>
        </p:txBody>
      </p:sp>
      <p:sp>
        <p:nvSpPr>
          <p:cNvPr id="4" name="Header Placeholder 3"/>
          <p:cNvSpPr>
            <a:spLocks noGrp="1"/>
          </p:cNvSpPr>
          <p:nvPr>
            <p:ph type="hdr" sz="quarter" idx="10"/>
          </p:nvPr>
        </p:nvSpPr>
        <p:spPr/>
        <p:txBody>
          <a:bodyPr/>
          <a:lstStyle/>
          <a:p>
            <a:pPr defTabSz="966612">
              <a:defRPr/>
            </a:pPr>
            <a:endParaRPr lang="en-US" sz="1900" kern="0">
              <a:solidFill>
                <a:sysClr val="windowText" lastClr="000000"/>
              </a:solidFill>
              <a:latin typeface="Calibri" panose="020F0502020204030204"/>
            </a:endParaRPr>
          </a:p>
        </p:txBody>
      </p:sp>
      <p:sp>
        <p:nvSpPr>
          <p:cNvPr id="5" name="Footer Placeholder 4"/>
          <p:cNvSpPr>
            <a:spLocks noGrp="1"/>
          </p:cNvSpPr>
          <p:nvPr>
            <p:ph type="ftr" sz="quarter" idx="11"/>
          </p:nvPr>
        </p:nvSpPr>
        <p:spPr/>
        <p:txBody>
          <a:bodyPr/>
          <a:lstStyle/>
          <a:p>
            <a:pPr marL="0" defTabSz="966294" eaLnBrk="0" hangingPunct="0">
              <a:defRPr/>
            </a:pPr>
            <a:r>
              <a:rPr lang="en-US" sz="400" ker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612">
              <a:defRPr/>
            </a:pPr>
            <a:fld id="{64CFA94A-519F-445C-B30C-9E76FA6A2031}" type="datetime8">
              <a:rPr lang="en-US" sz="1900" kern="0">
                <a:solidFill>
                  <a:sysClr val="windowText" lastClr="000000"/>
                </a:solidFill>
                <a:latin typeface="Calibri" panose="020F0502020204030204"/>
              </a:rPr>
              <a:pPr defTabSz="966612">
                <a:defRPr/>
              </a:pPr>
              <a:t>12/27/2018 8:52 AM</a:t>
            </a:fld>
            <a:endParaRPr lang="en-US" sz="1900" kern="0">
              <a:solidFill>
                <a:sysClr val="windowText" lastClr="000000"/>
              </a:solidFill>
              <a:latin typeface="Calibri" panose="020F0502020204030204"/>
            </a:endParaRPr>
          </a:p>
        </p:txBody>
      </p:sp>
      <p:sp>
        <p:nvSpPr>
          <p:cNvPr id="7" name="Slide Number Placeholder 6"/>
          <p:cNvSpPr>
            <a:spLocks noGrp="1"/>
          </p:cNvSpPr>
          <p:nvPr>
            <p:ph type="sldNum" sz="quarter" idx="13"/>
          </p:nvPr>
        </p:nvSpPr>
        <p:spPr/>
        <p:txBody>
          <a:bodyPr/>
          <a:lstStyle/>
          <a:p>
            <a:pPr defTabSz="966612">
              <a:defRPr/>
            </a:pPr>
            <a:fld id="{B4008EB6-D09E-4580-8CD6-DDB14511944F}" type="slidenum">
              <a:rPr lang="en-US" sz="1900" kern="0">
                <a:solidFill>
                  <a:sysClr val="windowText" lastClr="000000"/>
                </a:solidFill>
                <a:latin typeface="Calibri" panose="020F0502020204030204"/>
              </a:rPr>
              <a:pPr defTabSz="966612">
                <a:defRPr/>
              </a:pPr>
              <a:t>42</a:t>
            </a:fld>
            <a:endParaRPr lang="en-US" sz="1900" kern="0">
              <a:solidFill>
                <a:sysClr val="windowText" lastClr="000000"/>
              </a:solidFill>
              <a:latin typeface="Calibri" panose="020F0502020204030204"/>
            </a:endParaRPr>
          </a:p>
        </p:txBody>
      </p:sp>
    </p:spTree>
    <p:extLst>
      <p:ext uri="{BB962C8B-B14F-4D97-AF65-F5344CB8AC3E}">
        <p14:creationId xmlns:p14="http://schemas.microsoft.com/office/powerpoint/2010/main" val="10713439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 can model in any of those environments, and I can deploy in any of those environments. Interchangeably!</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96EFF65-6E2A-4819-8066-B777B07DECF1}" type="slidenum">
              <a:rPr kumimoji="0" lang="en-US" sz="1800" b="0" i="0" u="none" strike="noStrike" kern="0" cap="none" spc="0" normalizeH="0" baseline="0" noProof="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7169186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34515050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15930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508647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6629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1018647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9649848-9699-4A9B-88F7-371076595B0A}"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163912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2397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12/27/2018 8:52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2345738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5</a:t>
            </a:fld>
            <a:endParaRPr lang="en-US"/>
          </a:p>
        </p:txBody>
      </p:sp>
    </p:spTree>
    <p:extLst>
      <p:ext uri="{BB962C8B-B14F-4D97-AF65-F5344CB8AC3E}">
        <p14:creationId xmlns:p14="http://schemas.microsoft.com/office/powerpoint/2010/main" val="42178904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50</a:t>
            </a:fld>
            <a:endParaRPr lang="en-US"/>
          </a:p>
        </p:txBody>
      </p:sp>
    </p:spTree>
    <p:extLst>
      <p:ext uri="{BB962C8B-B14F-4D97-AF65-F5344CB8AC3E}">
        <p14:creationId xmlns:p14="http://schemas.microsoft.com/office/powerpoint/2010/main" val="29260922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EE3EAA-3D79-48C6-A327-BD761703CCF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6471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Slide Objective:</a:t>
            </a:r>
          </a:p>
          <a:p>
            <a:r>
              <a:rPr lang="en-US"/>
              <a:t>Show the three pillars of Microsoft Advanced Analytics</a:t>
            </a:r>
          </a:p>
          <a:p>
            <a:endParaRPr lang="en-US"/>
          </a:p>
          <a:p>
            <a:r>
              <a:rPr lang="en-US"/>
              <a:t>Talking Points:</a:t>
            </a:r>
          </a:p>
          <a:p>
            <a:pPr marL="181240" indent="-181240">
              <a:buFont typeface="Arial" panose="020B0604020202020204" pitchFamily="34" charset="0"/>
              <a:buChar char="•"/>
            </a:pPr>
            <a:r>
              <a:rPr lang="en-US"/>
              <a:t>Microsoft’s Advanced Analytics products work with all your current investments – we support different platforms like Windows, Linux, SQL, Terada and even Big data. It works both on premise and in the cloud</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Microsoft has for long been investing in innovative Artificial Intelligence technologies and baking them into our products like Cortana, HoloLens, Bing and Skype. We are now commercializing these technologies through our advanced analytics products including Microsoft R. </a:t>
            </a:r>
          </a:p>
          <a:p>
            <a:pPr marL="181240" indent="-181240">
              <a:buFont typeface="Arial" panose="020B0604020202020204" pitchFamily="34" charset="0"/>
              <a:buChar char="•"/>
            </a:pPr>
            <a:endParaRPr lang="en-US"/>
          </a:p>
          <a:p>
            <a:pPr marL="181240" indent="-181240">
              <a:buFont typeface="Arial" panose="020B0604020202020204" pitchFamily="34" charset="0"/>
              <a:buChar char="•"/>
            </a:pPr>
            <a:r>
              <a:rPr lang="en-US"/>
              <a:t>Microsoft want to help you accelerate the process of generating value from your data – which is why we are not only building the tools but investing heavily in creating solutions that can help you drive value.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12/27/2018 8:52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1245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85716" fontAlgn="base">
              <a:spcBef>
                <a:spcPct val="0"/>
              </a:spcBef>
              <a:spcAft>
                <a:spcPct val="0"/>
              </a:spcAft>
              <a:defRPr/>
            </a:pPr>
            <a:endParaRPr lang="en-US" sz="1000" b="1">
              <a:solidFill>
                <a:schemeClr val="tx2"/>
              </a:solidFill>
              <a:ea typeface="Segoe UI" pitchFamily="34" charset="0"/>
              <a:cs typeface="Segoe UI" pitchFamily="34" charset="0"/>
            </a:endParaRPr>
          </a:p>
          <a:p>
            <a:pPr defTabSz="985716" fontAlgn="base">
              <a:spcBef>
                <a:spcPct val="0"/>
              </a:spcBef>
              <a:spcAft>
                <a:spcPct val="0"/>
              </a:spcAft>
              <a:defRPr/>
            </a:pPr>
            <a:endParaRPr lang="en-US" sz="1000" b="1">
              <a:solidFill>
                <a:schemeClr val="tx2"/>
              </a:solidFill>
              <a:ea typeface="Segoe UI" pitchFamily="34" charset="0"/>
              <a:cs typeface="Segoe UI" pitchFamily="34" charset="0"/>
            </a:endParaRPr>
          </a:p>
          <a:p>
            <a:pPr defTabSz="985716" fontAlgn="base">
              <a:spcBef>
                <a:spcPct val="0"/>
              </a:spcBef>
              <a:spcAft>
                <a:spcPct val="0"/>
              </a:spcAft>
              <a:defRPr/>
            </a:pPr>
            <a:r>
              <a:rPr lang="en-US" sz="1000" b="1">
                <a:solidFill>
                  <a:schemeClr val="tx2"/>
                </a:solidFill>
                <a:ea typeface="Segoe UI" pitchFamily="34" charset="0"/>
                <a:cs typeface="Segoe UI" pitchFamily="34" charset="0"/>
              </a:rPr>
              <a:t>CRAN</a:t>
            </a:r>
            <a:r>
              <a:rPr lang="en-US" sz="1000">
                <a:solidFill>
                  <a:schemeClr val="tx2"/>
                </a:solidFill>
                <a:ea typeface="Segoe UI" pitchFamily="34" charset="0"/>
                <a:cs typeface="Segoe UI" pitchFamily="34" charset="0"/>
              </a:rPr>
              <a:t> - </a:t>
            </a:r>
            <a:r>
              <a:rPr lang="en-US">
                <a:solidFill>
                  <a:schemeClr val="bg1"/>
                </a:solidFill>
              </a:rPr>
              <a:t>Growing library of over 10,000+ R packages built by a thriving open source community. H</a:t>
            </a:r>
            <a:r>
              <a:rPr lang="en-US"/>
              <a:t>uge repository of freely exchanged, algorithms, techniques, scripts, adapters, techniques, training available</a:t>
            </a:r>
            <a:r>
              <a:rPr lang="en-US" sz="1100"/>
              <a:t>.</a:t>
            </a:r>
            <a:endParaRPr lang="en-US" sz="1100">
              <a:solidFill>
                <a:schemeClr val="bg1"/>
              </a:solidFill>
            </a:endParaRPr>
          </a:p>
          <a:p>
            <a:pPr defTabSz="985716" fontAlgn="base">
              <a:spcBef>
                <a:spcPct val="0"/>
              </a:spcBef>
              <a:spcAft>
                <a:spcPct val="0"/>
              </a:spcAft>
            </a:pPr>
            <a:endParaRPr lang="en-US" sz="1000">
              <a:solidFill>
                <a:schemeClr val="tx2"/>
              </a:solidFill>
              <a:ea typeface="Segoe UI" pitchFamily="34" charset="0"/>
              <a:cs typeface="Segoe UI" pitchFamily="34" charset="0"/>
            </a:endParaRPr>
          </a:p>
          <a:p>
            <a:pPr defTabSz="985716" fontAlgn="base">
              <a:spcBef>
                <a:spcPct val="0"/>
              </a:spcBef>
              <a:spcAft>
                <a:spcPct val="0"/>
              </a:spcAft>
            </a:pPr>
            <a:r>
              <a:rPr lang="en-US" sz="1000" b="1">
                <a:solidFill>
                  <a:schemeClr val="tx2"/>
                </a:solidFill>
                <a:ea typeface="Segoe UI" pitchFamily="34" charset="0"/>
                <a:cs typeface="Segoe UI" pitchFamily="34" charset="0"/>
              </a:rPr>
              <a:t>Enterprise Grade Analytics Platform </a:t>
            </a:r>
            <a:r>
              <a:rPr lang="en-US" sz="1000">
                <a:solidFill>
                  <a:schemeClr val="tx2"/>
                </a:solidFill>
                <a:ea typeface="Segoe UI" pitchFamily="34" charset="0"/>
                <a:cs typeface="Segoe UI" pitchFamily="34" charset="0"/>
              </a:rPr>
              <a:t>– </a:t>
            </a:r>
          </a:p>
          <a:p>
            <a:pPr marL="181240" indent="-18124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Solve for operationalization challenges using Microsoft R’s ability to write the code once and deploy on multiple platforms. </a:t>
            </a:r>
          </a:p>
          <a:p>
            <a:pPr marL="181240" indent="-18124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Get enterprise grade support and safeguard your analytics investments.</a:t>
            </a:r>
          </a:p>
          <a:p>
            <a:pPr defTabSz="986002">
              <a:spcAft>
                <a:spcPts val="359"/>
              </a:spcAft>
              <a:defRPr/>
            </a:pPr>
            <a:endParaRPr lang="en-US" sz="1000">
              <a:solidFill>
                <a:schemeClr val="tx2"/>
              </a:solidFill>
              <a:ea typeface="Segoe UI" pitchFamily="34" charset="0"/>
              <a:cs typeface="Segoe UI" pitchFamily="34" charset="0"/>
            </a:endParaRPr>
          </a:p>
          <a:p>
            <a:pPr defTabSz="986002">
              <a:spcAft>
                <a:spcPts val="359"/>
              </a:spcAft>
              <a:defRPr/>
            </a:pPr>
            <a:r>
              <a:rPr lang="en-US" sz="1000" b="1">
                <a:solidFill>
                  <a:schemeClr val="tx2"/>
                </a:solidFill>
                <a:ea typeface="Segoe UI" pitchFamily="34" charset="0"/>
                <a:cs typeface="Segoe UI" pitchFamily="34" charset="0"/>
              </a:rPr>
              <a:t>Works with what you have </a:t>
            </a:r>
            <a:r>
              <a:rPr lang="en-US" sz="1000">
                <a:solidFill>
                  <a:schemeClr val="tx2"/>
                </a:solidFill>
                <a:ea typeface="Segoe UI" pitchFamily="34" charset="0"/>
                <a:cs typeface="Segoe UI" pitchFamily="34" charset="0"/>
              </a:rPr>
              <a:t>–</a:t>
            </a:r>
          </a:p>
          <a:p>
            <a:pPr marL="181240" indent="-181240" defTabSz="986002">
              <a:spcAft>
                <a:spcPts val="359"/>
              </a:spcAft>
              <a:buFont typeface="Arial" panose="020B0604020202020204" pitchFamily="34" charset="0"/>
              <a:buChar char="•"/>
              <a:defRPr/>
            </a:pPr>
            <a:r>
              <a:rPr lang="en-US" sz="1000">
                <a:solidFill>
                  <a:schemeClr val="tx2"/>
                </a:solidFill>
                <a:ea typeface="Segoe UI" pitchFamily="34" charset="0"/>
                <a:cs typeface="Segoe UI" pitchFamily="34" charset="0"/>
              </a:rPr>
              <a:t>We understand your data lives in different environments and your needs may change over time which is why Microsoft R supports several platforms like – Hadoop/Spark, Linux, Windows, Teradata, SQL</a:t>
            </a:r>
          </a:p>
          <a:p>
            <a:pPr defTabSz="986002">
              <a:spcAft>
                <a:spcPts val="359"/>
              </a:spcAft>
              <a:defRPr/>
            </a:pPr>
            <a:endParaRPr lang="en-US" sz="1000">
              <a:solidFill>
                <a:schemeClr val="tx2"/>
              </a:solidFill>
              <a:ea typeface="Segoe UI" pitchFamily="34" charset="0"/>
              <a:cs typeface="Segoe UI" pitchFamily="34" charset="0"/>
            </a:endParaRPr>
          </a:p>
          <a:p>
            <a:pPr defTabSz="986002">
              <a:spcAft>
                <a:spcPts val="359"/>
              </a:spcAft>
              <a:defRPr/>
            </a:pPr>
            <a:r>
              <a:rPr lang="en-US" sz="1100" b="1">
                <a:solidFill>
                  <a:schemeClr val="tx2"/>
                </a:solidFill>
                <a:ea typeface="Segoe UI" pitchFamily="34" charset="0"/>
                <a:cs typeface="Segoe UI" pitchFamily="34" charset="0"/>
              </a:rPr>
              <a:t>Best of Open Source and Microsoft innovation</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Parallelized, remote executing algorithms </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In-database analytics to take analytics to your data</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Machine learning packages from Microsoft </a:t>
            </a:r>
          </a:p>
          <a:p>
            <a:pPr marL="362480" indent="-362480" defTabSz="985716" fontAlgn="base">
              <a:spcBef>
                <a:spcPct val="0"/>
              </a:spcBef>
              <a:spcAft>
                <a:spcPct val="0"/>
              </a:spcAft>
              <a:buFont typeface="Arial" panose="020B0604020202020204" pitchFamily="34" charset="0"/>
              <a:buChar char="•"/>
            </a:pPr>
            <a:endParaRPr lang="en-US" sz="1000" b="1">
              <a:solidFill>
                <a:schemeClr val="tx2"/>
              </a:solidFill>
              <a:ea typeface="Segoe UI" pitchFamily="34" charset="0"/>
              <a:cs typeface="Segoe UI" pitchFamily="34" charset="0"/>
            </a:endParaRPr>
          </a:p>
          <a:p>
            <a:pPr defTabSz="985716" fontAlgn="base">
              <a:spcBef>
                <a:spcPct val="0"/>
              </a:spcBef>
              <a:spcAft>
                <a:spcPct val="0"/>
              </a:spcAft>
            </a:pPr>
            <a:r>
              <a:rPr lang="en-US" sz="1100" b="1">
                <a:solidFill>
                  <a:schemeClr val="tx2"/>
                </a:solidFill>
                <a:ea typeface="Segoe UI" pitchFamily="34" charset="0"/>
                <a:cs typeface="Segoe UI" pitchFamily="34" charset="0"/>
              </a:rPr>
              <a:t>Time to value</a:t>
            </a:r>
            <a:endParaRPr lang="en-US" sz="1000" b="1">
              <a:solidFill>
                <a:schemeClr val="tx2"/>
              </a:solidFill>
              <a:ea typeface="Segoe UI" pitchFamily="34" charset="0"/>
              <a:cs typeface="Segoe UI" pitchFamily="34" charset="0"/>
            </a:endParaRP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Solution templates, tutorials to help you build solutions</a:t>
            </a:r>
          </a:p>
          <a:p>
            <a:pPr marL="362480" indent="-362480" defTabSz="985716" fontAlgn="base">
              <a:spcBef>
                <a:spcPct val="0"/>
              </a:spcBef>
              <a:spcAft>
                <a:spcPct val="0"/>
              </a:spcAft>
              <a:buFont typeface="Arial" panose="020B0604020202020204" pitchFamily="34" charset="0"/>
              <a:buChar char="•"/>
            </a:pPr>
            <a:r>
              <a:rPr lang="en-US" sz="1000">
                <a:solidFill>
                  <a:schemeClr val="tx2"/>
                </a:solidFill>
                <a:ea typeface="Segoe UI" pitchFamily="34" charset="0"/>
                <a:cs typeface="Segoe UI" pitchFamily="34" charset="0"/>
              </a:rPr>
              <a:t>Microsoft’s partner ecosystem to help you execute projects.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12/27/2018 8:52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226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your entire data estate with SQL Server 2017</a:t>
            </a:r>
            <a:endParaRPr lang="en-US"/>
          </a:p>
          <a:p>
            <a:r>
              <a:rPr lang="en-US"/>
              <a:t>Now we’ll look at all the reasons why SQL Server is the right database for your on-premises data estate. </a:t>
            </a:r>
          </a:p>
          <a:p>
            <a:r>
              <a:rPr lang="en-US" b="1"/>
              <a:t> </a:t>
            </a:r>
            <a:endParaRPr lang="en-US"/>
          </a:p>
          <a:p>
            <a:r>
              <a:rPr lang="en-US" b="1"/>
              <a:t>Data Management - TDM</a:t>
            </a:r>
            <a:endParaRPr lang="en-US"/>
          </a:p>
          <a:p>
            <a:pPr lvl="0"/>
            <a:r>
              <a:rPr lang="en-US"/>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a:t>&lt;click&gt;</a:t>
            </a:r>
          </a:p>
          <a:p>
            <a:r>
              <a:rPr lang="en-US"/>
              <a:t> </a:t>
            </a:r>
          </a:p>
          <a:p>
            <a:r>
              <a:rPr lang="en-US" b="1"/>
              <a:t>Data Sources</a:t>
            </a:r>
            <a:endParaRPr lang="en-US"/>
          </a:p>
          <a:p>
            <a:pPr lvl="0"/>
            <a:r>
              <a:rPr lang="en-US"/>
              <a:t>SQL Server 2017 not only has the great </a:t>
            </a:r>
            <a:r>
              <a:rPr lang="en-US" err="1"/>
              <a:t>PolyBase</a:t>
            </a:r>
            <a:r>
              <a:rPr lang="en-US"/>
              <a:t> technology for querying across structured data in SQL and unstructured data in Hadoop that we introduced in SQL Server 2016:</a:t>
            </a:r>
          </a:p>
          <a:p>
            <a:pPr lvl="0"/>
            <a:r>
              <a:rPr lang="en-US"/>
              <a:t>It now can handle even more types of data, with the introduction of graph data management and graph analysis to handle new, non-hierarchical relationships among your data.</a:t>
            </a:r>
          </a:p>
          <a:p>
            <a:r>
              <a:rPr lang="en-US"/>
              <a:t>&lt;click&gt;</a:t>
            </a:r>
          </a:p>
          <a:p>
            <a:r>
              <a:rPr lang="en-US"/>
              <a:t> </a:t>
            </a:r>
          </a:p>
          <a:p>
            <a:r>
              <a:rPr lang="en-US" b="1"/>
              <a:t>Data Insights - BDM</a:t>
            </a:r>
            <a:endParaRPr lang="en-US"/>
          </a:p>
          <a:p>
            <a:pPr lvl="0"/>
            <a:r>
              <a:rPr lang="en-US"/>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a:t>And on top of that, we delivered an </a:t>
            </a:r>
            <a:r>
              <a:rPr lang="en-US" b="1"/>
              <a:t>end-to-end mobile BI solution</a:t>
            </a:r>
            <a:r>
              <a:rPr lang="en-US"/>
              <a:t> that not only works on Windows but also iOS, works on Android and, and beauty is it works online and offline. So it’s a comprehensive solution again being delivered out of that one SKU.</a:t>
            </a:r>
          </a:p>
          <a:p>
            <a:pPr lvl="0"/>
            <a:r>
              <a:rPr lang="en-US"/>
              <a:t>And if you choose to use Power BI, our </a:t>
            </a:r>
            <a:r>
              <a:rPr lang="en-US" b="1"/>
              <a:t>cloud-based business analytics service</a:t>
            </a:r>
            <a:r>
              <a:rPr lang="en-US"/>
              <a:t> that enables anyone to visualize and analyze data with greater speed, efficiency, and understanding, you can connect users to a broad range of live data through easy-to-use dashboards, interactive reports, and compelling visualizations –all </a:t>
            </a:r>
            <a:r>
              <a:rPr lang="en-US" b="1"/>
              <a:t>at a fraction of the cost of our competitors.</a:t>
            </a:r>
            <a:endParaRPr lang="en-US"/>
          </a:p>
          <a:p>
            <a:pPr lvl="0"/>
            <a:r>
              <a:rPr lang="en-US"/>
              <a:t>And in SQL Server 2017, we have added many enhancements to SQL Server and analysis services (SSAS) as well, enabling you to mash up data from many sources, </a:t>
            </a:r>
          </a:p>
          <a:p>
            <a:r>
              <a:rPr lang="en-US"/>
              <a:t> </a:t>
            </a:r>
          </a:p>
          <a:p>
            <a:pPr lvl="0"/>
            <a:r>
              <a:rPr lang="en-US"/>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a:t>With Microsoft’s Machine Learning Services, you can do R and Python-based analytics, </a:t>
            </a:r>
            <a:r>
              <a:rPr lang="en-US"/>
              <a:t>at scale and in a highly parallelized way, right in the database</a:t>
            </a:r>
            <a:r>
              <a:rPr lang="en-US" b="1"/>
              <a:t> </a:t>
            </a:r>
            <a:r>
              <a:rPr lang="en-US"/>
              <a:t>for </a:t>
            </a:r>
            <a:r>
              <a:rPr lang="en-US" b="1"/>
              <a:t>Real time analytics at up to 1M predictions per second.</a:t>
            </a:r>
            <a:endParaRPr lang="en-US"/>
          </a:p>
          <a:p>
            <a:r>
              <a:rPr lang="en-US"/>
              <a:t>&lt;click&gt;</a:t>
            </a:r>
          </a:p>
          <a:p>
            <a:r>
              <a:rPr lang="en-US"/>
              <a:t> </a:t>
            </a:r>
          </a:p>
          <a:p>
            <a:r>
              <a:rPr lang="en-US" b="1"/>
              <a:t>Data Security</a:t>
            </a:r>
            <a:endParaRPr lang="en-US"/>
          </a:p>
          <a:p>
            <a:pPr lvl="0"/>
            <a:r>
              <a:rPr lang="en-US"/>
              <a:t>Now let’s talk about security. You can see why we are saying we are the most secure database. This is from NIST, National Institutes of Standards and Technology and </a:t>
            </a:r>
            <a:r>
              <a:rPr lang="en-US" b="1"/>
              <a:t>over the last seven years, SQL Server has least vulnerabilities of any database tracked by NIST. </a:t>
            </a:r>
            <a:r>
              <a:rPr lang="en-US"/>
              <a:t>You can see the bars there with our number of incidents compared to competitors: Less than SAP HANA, which has only been tracked for half of those years. Less thank Postgres. Less than DB2. Far less than Oracle and MySQL.</a:t>
            </a:r>
          </a:p>
          <a:p>
            <a:r>
              <a:rPr lang="en-US"/>
              <a:t>&lt;click&gt;</a:t>
            </a:r>
          </a:p>
          <a:p>
            <a:r>
              <a:rPr lang="en-US"/>
              <a:t> </a:t>
            </a:r>
          </a:p>
          <a:p>
            <a:r>
              <a:rPr lang="en-US" b="1"/>
              <a:t>Flexibility</a:t>
            </a:r>
            <a:endParaRPr lang="en-US"/>
          </a:p>
          <a:p>
            <a:pPr lvl="0"/>
            <a:r>
              <a:rPr lang="en-US"/>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a:t>Any language, any platform, anywhere.</a:t>
            </a:r>
            <a:endParaRPr lang="en-US"/>
          </a:p>
          <a:p>
            <a:r>
              <a:rPr lang="en-US"/>
              <a:t> </a:t>
            </a:r>
          </a:p>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8</a:t>
            </a:fld>
            <a:endParaRPr lang="en-US"/>
          </a:p>
        </p:txBody>
      </p:sp>
    </p:spTree>
    <p:extLst>
      <p:ext uri="{BB962C8B-B14F-4D97-AF65-F5344CB8AC3E}">
        <p14:creationId xmlns:p14="http://schemas.microsoft.com/office/powerpoint/2010/main" val="2403660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Power your entire data estate with SQL Server 2017</a:t>
            </a:r>
            <a:endParaRPr lang="en-US"/>
          </a:p>
          <a:p>
            <a:r>
              <a:rPr lang="en-US"/>
              <a:t>Now we’ll look at all the reasons why SQL Server is the right database for your on-premises data estate. </a:t>
            </a:r>
          </a:p>
          <a:p>
            <a:r>
              <a:rPr lang="en-US" b="1"/>
              <a:t> </a:t>
            </a:r>
            <a:endParaRPr lang="en-US"/>
          </a:p>
          <a:p>
            <a:r>
              <a:rPr lang="en-US" b="1"/>
              <a:t>Data Management - TDM</a:t>
            </a:r>
            <a:endParaRPr lang="en-US"/>
          </a:p>
          <a:p>
            <a:pPr lvl="0"/>
            <a:r>
              <a:rPr lang="en-US"/>
              <a:t>SQL Server is no longer just an OLTP database, it’s a mission critical OLTP database with industry-leading TPC-E performance benchmarks. It has been recognized by Gartner as a leader in Operational Database Management four years in a row, and THE leader in this quadrant for the last two years. </a:t>
            </a:r>
          </a:p>
          <a:p>
            <a:pPr lvl="0"/>
            <a:r>
              <a:rPr lang="en-US"/>
              <a:t>When it comes to data warehousing, you used to only be able to handle small data marts in older SQL Server versions. Today we have companies like NASDAQ who are doing petabyte scale data warehousing in a scale up SMP architecture just with SQL Server. Not to mention we have can support MPP architecture as well for very large data warehousing workloads. That’s tremendous value coming out of one enterprise SKU. </a:t>
            </a:r>
          </a:p>
          <a:p>
            <a:r>
              <a:rPr lang="en-US"/>
              <a:t>&lt;click&gt;</a:t>
            </a:r>
          </a:p>
          <a:p>
            <a:r>
              <a:rPr lang="en-US"/>
              <a:t> </a:t>
            </a:r>
          </a:p>
          <a:p>
            <a:r>
              <a:rPr lang="en-US" b="1"/>
              <a:t>Data Sources</a:t>
            </a:r>
            <a:endParaRPr lang="en-US"/>
          </a:p>
          <a:p>
            <a:pPr lvl="0"/>
            <a:r>
              <a:rPr lang="en-US"/>
              <a:t>SQL Server 2017 not only has the great </a:t>
            </a:r>
            <a:r>
              <a:rPr lang="en-US" err="1"/>
              <a:t>PolyBase</a:t>
            </a:r>
            <a:r>
              <a:rPr lang="en-US"/>
              <a:t> technology for querying across structured data in SQL and unstructured data in Hadoop that we introduced in SQL Server 2016:</a:t>
            </a:r>
          </a:p>
          <a:p>
            <a:pPr lvl="0"/>
            <a:r>
              <a:rPr lang="en-US"/>
              <a:t>It now can handle even more types of data, with the introduction of graph data management and graph analysis to handle new, non-hierarchical relationships among your data.</a:t>
            </a:r>
          </a:p>
          <a:p>
            <a:r>
              <a:rPr lang="en-US"/>
              <a:t>&lt;click&gt;</a:t>
            </a:r>
          </a:p>
          <a:p>
            <a:r>
              <a:rPr lang="en-US"/>
              <a:t> </a:t>
            </a:r>
          </a:p>
          <a:p>
            <a:r>
              <a:rPr lang="en-US" b="1"/>
              <a:t>Data Insights - BDM</a:t>
            </a:r>
            <a:endParaRPr lang="en-US"/>
          </a:p>
          <a:p>
            <a:pPr lvl="0"/>
            <a:r>
              <a:rPr lang="en-US"/>
              <a:t>BI (business intelligence) is an area in which everyone gave us lots of feedback, so we invested in it in a big way in the last release, SQL Server 2016. We’ve did a complete overhaul of SQL Server reporting services, refreshing to a modern report interface and adding new chart types like tree and sunburst.</a:t>
            </a:r>
          </a:p>
          <a:p>
            <a:pPr lvl="0"/>
            <a:r>
              <a:rPr lang="en-US"/>
              <a:t>And on top of that, we delivered an </a:t>
            </a:r>
            <a:r>
              <a:rPr lang="en-US" b="1"/>
              <a:t>end-to-end mobile BI solution</a:t>
            </a:r>
            <a:r>
              <a:rPr lang="en-US"/>
              <a:t> that not only works on Windows but also iOS, works on Android and, and beauty is it works online and offline. So it’s a comprehensive solution again being delivered out of that one SKU.</a:t>
            </a:r>
          </a:p>
          <a:p>
            <a:pPr lvl="0"/>
            <a:r>
              <a:rPr lang="en-US"/>
              <a:t>And if you choose to use Power BI, our </a:t>
            </a:r>
            <a:r>
              <a:rPr lang="en-US" b="1"/>
              <a:t>cloud-based business analytics service</a:t>
            </a:r>
            <a:r>
              <a:rPr lang="en-US"/>
              <a:t> that enables anyone to visualize and analyze data with greater speed, efficiency, and understanding, you can connect users to a broad range of live data through easy-to-use dashboards, interactive reports, and compelling visualizations –all </a:t>
            </a:r>
            <a:r>
              <a:rPr lang="en-US" b="1"/>
              <a:t>at a fraction of the cost of our competitors.</a:t>
            </a:r>
            <a:endParaRPr lang="en-US"/>
          </a:p>
          <a:p>
            <a:pPr lvl="0"/>
            <a:r>
              <a:rPr lang="en-US"/>
              <a:t>And in SQL Server 2017, we have added many enhancements to SQL Server and analysis services (SSAS) as well, enabling you to mash up data from many sources, </a:t>
            </a:r>
          </a:p>
          <a:p>
            <a:r>
              <a:rPr lang="en-US"/>
              <a:t> </a:t>
            </a:r>
          </a:p>
          <a:p>
            <a:pPr lvl="0"/>
            <a:r>
              <a:rPr lang="en-US"/>
              <a:t>In today’s world, businesses are trying to get predictive. Instead of reacting to data they want to pave their business path forward with data. The way to do that is with advanced analytics. From predicting optimal warehousing to sales forecasting to customer behavior, customers want to build predictive models based on data. And with SQL Server, you don’t have to take data out of the database to do advanced analytics. </a:t>
            </a:r>
            <a:r>
              <a:rPr lang="en-US" b="1"/>
              <a:t>With Microsoft’s Machine Learning Services, you can do R and Python-based analytics, </a:t>
            </a:r>
            <a:r>
              <a:rPr lang="en-US"/>
              <a:t>at scale and in a highly parallelized way, right in the database</a:t>
            </a:r>
            <a:r>
              <a:rPr lang="en-US" b="1"/>
              <a:t> </a:t>
            </a:r>
            <a:r>
              <a:rPr lang="en-US"/>
              <a:t>for </a:t>
            </a:r>
            <a:r>
              <a:rPr lang="en-US" b="1"/>
              <a:t>Real time analytics at up to 1M predictions per second.</a:t>
            </a:r>
            <a:endParaRPr lang="en-US"/>
          </a:p>
          <a:p>
            <a:r>
              <a:rPr lang="en-US"/>
              <a:t>&lt;click&gt;</a:t>
            </a:r>
          </a:p>
          <a:p>
            <a:r>
              <a:rPr lang="en-US"/>
              <a:t> </a:t>
            </a:r>
          </a:p>
          <a:p>
            <a:r>
              <a:rPr lang="en-US" b="1"/>
              <a:t>Data Security</a:t>
            </a:r>
            <a:endParaRPr lang="en-US"/>
          </a:p>
          <a:p>
            <a:pPr lvl="0"/>
            <a:r>
              <a:rPr lang="en-US"/>
              <a:t>Now let’s talk about security. You can see why we are saying we are the most secure database. This is from NIST, National Institutes of Standards and Technology and </a:t>
            </a:r>
            <a:r>
              <a:rPr lang="en-US" b="1"/>
              <a:t>over the last seven years, SQL Server has least vulnerabilities of any database tracked by NIST. </a:t>
            </a:r>
            <a:r>
              <a:rPr lang="en-US"/>
              <a:t>You can see the bars there with our number of incidents compared to competitors: Less than SAP HANA, which has only been tracked for half of those years. Less thank Postgres. Less than DB2. Far less than Oracle and MySQL.</a:t>
            </a:r>
          </a:p>
          <a:p>
            <a:r>
              <a:rPr lang="en-US"/>
              <a:t>&lt;click&gt;</a:t>
            </a:r>
          </a:p>
          <a:p>
            <a:r>
              <a:rPr lang="en-US"/>
              <a:t> </a:t>
            </a:r>
          </a:p>
          <a:p>
            <a:r>
              <a:rPr lang="en-US" b="1"/>
              <a:t>Flexibility</a:t>
            </a:r>
            <a:endParaRPr lang="en-US"/>
          </a:p>
          <a:p>
            <a:pPr lvl="0"/>
            <a:r>
              <a:rPr lang="en-US"/>
              <a:t>Now that you see the scope of what SQL Server can address from a workloads perspective, also that only Microsoft can provide a consistent experience for all these workloads, from on-premises to the cloud, with applications in any language, and across platforms including Windows, Linux, and Docker. </a:t>
            </a:r>
            <a:r>
              <a:rPr lang="en-US" b="1"/>
              <a:t>Any language, any platform, anywhere.</a:t>
            </a:r>
            <a:endParaRPr lang="en-US"/>
          </a:p>
          <a:p>
            <a:r>
              <a:rPr lang="en-US"/>
              <a:t> </a:t>
            </a:r>
          </a:p>
          <a:p>
            <a:endParaRPr lang="en-US"/>
          </a:p>
        </p:txBody>
      </p:sp>
      <p:sp>
        <p:nvSpPr>
          <p:cNvPr id="4" name="Slide Number Placeholder 3"/>
          <p:cNvSpPr>
            <a:spLocks noGrp="1"/>
          </p:cNvSpPr>
          <p:nvPr>
            <p:ph type="sldNum" sz="quarter" idx="10"/>
          </p:nvPr>
        </p:nvSpPr>
        <p:spPr/>
        <p:txBody>
          <a:bodyPr/>
          <a:lstStyle/>
          <a:p>
            <a:fld id="{62F80E2B-B978-4B3B-B24B-28D259BA0D9F}" type="slidenum">
              <a:rPr lang="en-US" smtClean="0"/>
              <a:t>9</a:t>
            </a:fld>
            <a:endParaRPr lang="en-US"/>
          </a:p>
        </p:txBody>
      </p:sp>
    </p:spTree>
    <p:extLst>
      <p:ext uri="{BB962C8B-B14F-4D97-AF65-F5344CB8AC3E}">
        <p14:creationId xmlns:p14="http://schemas.microsoft.com/office/powerpoint/2010/main" val="18860549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133538618"/>
      </p:ext>
    </p:extLst>
  </p:cSld>
  <p:clrMapOvr>
    <a:masterClrMapping/>
  </p:clrMapOvr>
  <p:transition>
    <p:fade/>
  </p:transition>
  <p:extLst>
    <p:ext uri="{DCECCB84-F9BA-43D5-87BE-67443E8EF086}">
      <p15:sldGuideLst xmlns:p15="http://schemas.microsoft.com/office/powerpoint/2012/main">
        <p15:guide id="1" pos="3917"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cstate="email">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559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r="-3"/>
          <a:stretch/>
        </p:blipFill>
        <p:spPr>
          <a:xfrm flipH="1">
            <a:off x="0" y="0"/>
            <a:ext cx="12434711" cy="6994525"/>
          </a:xfrm>
          <a:prstGeom prst="rect">
            <a:avLst/>
          </a:prstGeom>
        </p:spPr>
      </p:pic>
      <p:sp>
        <p:nvSpPr>
          <p:cNvPr id="4" name="Rectangle 3"/>
          <p:cNvSpPr/>
          <p:nvPr userDrawn="1"/>
        </p:nvSpPr>
        <p:spPr bwMode="auto">
          <a:xfrm>
            <a:off x="272987" y="1851361"/>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bwMode="auto">
          <a:xfrm>
            <a:off x="274638" y="1851360"/>
            <a:ext cx="6402388" cy="1828800"/>
          </a:xfrm>
          <a:noFill/>
        </p:spPr>
        <p:txBody>
          <a:bodyPr lIns="146304" tIns="91440" rIns="146304" bIns="91440" anchor="t" anchorCtr="0"/>
          <a:lstStyle>
            <a:lvl1pPr>
              <a:defRPr sz="5399" spc="-100" baseline="0">
                <a:gradFill>
                  <a:gsLst>
                    <a:gs pos="76250">
                      <a:srgbClr val="FFFFFF"/>
                    </a:gs>
                    <a:gs pos="51000">
                      <a:srgbClr val="FFFFFF"/>
                    </a:gs>
                  </a:gsLst>
                  <a:lin ang="5400000" scaled="0"/>
                </a:gradFill>
              </a:defRPr>
            </a:lvl1pPr>
          </a:lstStyle>
          <a:p>
            <a:r>
              <a:rPr lang="en-US"/>
              <a:t>Click to edit Master title style</a:t>
            </a:r>
          </a:p>
        </p:txBody>
      </p:sp>
      <p:sp>
        <p:nvSpPr>
          <p:cNvPr id="3" name="Text Placeholder 2"/>
          <p:cNvSpPr>
            <a:spLocks noGrp="1"/>
          </p:cNvSpPr>
          <p:nvPr>
            <p:ph type="body" sz="quarter" idx="14" hasCustomPrompt="1"/>
          </p:nvPr>
        </p:nvSpPr>
        <p:spPr bwMode="auto">
          <a:xfrm>
            <a:off x="272986" y="3680141"/>
            <a:ext cx="6402388" cy="1825625"/>
          </a:xfrm>
        </p:spPr>
        <p:txBody>
          <a:bodyPr tIns="109728" bIns="109728">
            <a:noAutofit/>
          </a:bodyPr>
          <a:lstStyle>
            <a:lvl1pPr marL="0" indent="0">
              <a:spcBef>
                <a:spcPts val="0"/>
              </a:spcBef>
              <a:buNone/>
              <a:defRPr sz="3199">
                <a:gradFill>
                  <a:gsLst>
                    <a:gs pos="76250">
                      <a:srgbClr val="FFFFFF"/>
                    </a:gs>
                    <a:gs pos="51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gray">
          <a:xfrm>
            <a:off x="457519" y="6153771"/>
            <a:ext cx="1681413" cy="360979"/>
            <a:chOff x="457200" y="1643393"/>
            <a:chExt cx="4492753" cy="964540"/>
          </a:xfrm>
        </p:grpSpPr>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937750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_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14042235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447478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Title &amp; 2-color Non-bulleted tex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10EACC1-8359-44E0-AFA5-C0A8DDEC26C3}"/>
              </a:ext>
            </a:extLst>
          </p:cNvPr>
          <p:cNvSpPr>
            <a:spLocks noGrp="1"/>
          </p:cNvSpPr>
          <p:nvPr>
            <p:ph type="body" sz="quarter" idx="11" hasCustomPrompt="1"/>
          </p:nvPr>
        </p:nvSpPr>
        <p:spPr>
          <a:xfrm>
            <a:off x="2" y="2"/>
            <a:ext cx="1579417" cy="6994524"/>
          </a:xfrm>
          <a:solidFill>
            <a:srgbClr val="00B050"/>
          </a:solidFill>
        </p:spPr>
        <p:txBody>
          <a:bodyPr vert="vert270" anchor="ctr" anchorCtr="1">
            <a:noAutofit/>
          </a:bodyPr>
          <a:lstStyle>
            <a:lvl1pPr marL="0" indent="0">
              <a:buNone/>
              <a:defRPr sz="7198">
                <a:solidFill>
                  <a:srgbClr val="92D050"/>
                </a:solidFill>
              </a:defRPr>
            </a:lvl1pPr>
            <a:lvl2pPr marL="457112" indent="0">
              <a:buNone/>
              <a:defRPr/>
            </a:lvl2pPr>
            <a:lvl3pPr marL="914224" indent="0">
              <a:buNone/>
              <a:defRPr/>
            </a:lvl3pPr>
            <a:lvl4pPr marL="1371336" indent="0">
              <a:buNone/>
              <a:defRPr/>
            </a:lvl4pPr>
            <a:lvl5pPr marL="1828449" indent="0">
              <a:buNone/>
              <a:defRPr/>
            </a:lvl5pPr>
          </a:lstStyle>
          <a:p>
            <a:pPr lvl="0"/>
            <a:r>
              <a:rPr lang="en-US"/>
              <a:t>Topic</a:t>
            </a:r>
          </a:p>
        </p:txBody>
      </p:sp>
      <p:sp>
        <p:nvSpPr>
          <p:cNvPr id="7" name="Title Placeholder 1">
            <a:extLst>
              <a:ext uri="{FF2B5EF4-FFF2-40B4-BE49-F238E27FC236}">
                <a16:creationId xmlns:a16="http://schemas.microsoft.com/office/drawing/2014/main" id="{D54748E7-20B2-4411-8157-C7674028BD57}"/>
              </a:ext>
            </a:extLst>
          </p:cNvPr>
          <p:cNvSpPr>
            <a:spLocks noGrp="1"/>
          </p:cNvSpPr>
          <p:nvPr>
            <p:ph type="title"/>
          </p:nvPr>
        </p:nvSpPr>
        <p:spPr>
          <a:xfrm>
            <a:off x="1731816" y="292608"/>
            <a:ext cx="10515600" cy="914400"/>
          </a:xfrm>
          <a:prstGeom prst="rect">
            <a:avLst/>
          </a:prstGeom>
        </p:spPr>
        <p:txBody>
          <a:bodyPr vert="horz" lIns="146304" tIns="91440" rIns="146304" bIns="91440" rtlCol="0" anchor="t" anchorCtr="0">
            <a:normAutofit/>
          </a:bodyPr>
          <a:lstStyle>
            <a:lvl1pPr>
              <a:lnSpc>
                <a:spcPct val="100000"/>
              </a:lnSpc>
              <a:defRPr/>
            </a:lvl1pPr>
          </a:lstStyle>
          <a:p>
            <a:r>
              <a:rPr lang="en-US"/>
              <a:t>Click to edit Master title style</a:t>
            </a:r>
          </a:p>
        </p:txBody>
      </p:sp>
      <p:sp>
        <p:nvSpPr>
          <p:cNvPr id="11" name="Text Placeholder 2">
            <a:extLst>
              <a:ext uri="{FF2B5EF4-FFF2-40B4-BE49-F238E27FC236}">
                <a16:creationId xmlns:a16="http://schemas.microsoft.com/office/drawing/2014/main" id="{76B9F130-FF01-4F89-AA57-A3BED4A5BE13}"/>
              </a:ext>
            </a:extLst>
          </p:cNvPr>
          <p:cNvSpPr>
            <a:spLocks noGrp="1"/>
          </p:cNvSpPr>
          <p:nvPr>
            <p:ph idx="1" hasCustomPrompt="1"/>
          </p:nvPr>
        </p:nvSpPr>
        <p:spPr>
          <a:xfrm>
            <a:off x="1731816" y="1216152"/>
            <a:ext cx="10515600" cy="2377624"/>
          </a:xfrm>
          <a:prstGeom prst="rect">
            <a:avLst/>
          </a:prstGeom>
        </p:spPr>
        <p:txBody>
          <a:bodyPr vert="horz" lIns="91440" tIns="45720" rIns="91440" bIns="45720" rtlCol="0">
            <a:spAutoFit/>
          </a:bodyPr>
          <a:lstStyle>
            <a:lvl1pPr marL="457112" indent="-457112">
              <a:buFont typeface="Arial" panose="020B0604020202020204" pitchFamily="34" charset="0"/>
              <a:buChar char="•"/>
              <a:defRPr sz="2800"/>
            </a:lvl1pPr>
            <a:lvl2pPr marL="742807" indent="-285695">
              <a:buFont typeface="Arial" panose="020B0604020202020204" pitchFamily="34" charset="0"/>
              <a:buChar char="•"/>
              <a:defRPr sz="2800"/>
            </a:lvl2pPr>
            <a:lvl3pPr marL="1199919" indent="-285695">
              <a:buFont typeface="Arial" panose="020B0604020202020204" pitchFamily="34" charset="0"/>
              <a:buChar char="•"/>
              <a:defRPr sz="2800"/>
            </a:lvl3pPr>
            <a:lvl4pPr marL="1657032" indent="-285695">
              <a:buFont typeface="Arial" panose="020B0604020202020204" pitchFamily="34" charset="0"/>
              <a:buChar char="•"/>
              <a:defRPr sz="2800"/>
            </a:lvl4pPr>
            <a:lvl5pPr marL="2114144" indent="-285695">
              <a:buFont typeface="Arial" panose="020B0604020202020204" pitchFamily="34" charset="0"/>
              <a:buChar char="•"/>
              <a:defRPr sz="2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2">
            <a:extLst>
              <a:ext uri="{FF2B5EF4-FFF2-40B4-BE49-F238E27FC236}">
                <a16:creationId xmlns:a16="http://schemas.microsoft.com/office/drawing/2014/main" id="{91AE1DA1-4ECE-452A-A6A2-4C6B029A6BF2}"/>
              </a:ext>
            </a:extLst>
          </p:cNvPr>
          <p:cNvSpPr>
            <a:spLocks noGrp="1"/>
          </p:cNvSpPr>
          <p:nvPr>
            <p:ph type="sldNum" sz="quarter" idx="4"/>
          </p:nvPr>
        </p:nvSpPr>
        <p:spPr>
          <a:xfrm>
            <a:off x="1731816" y="6623686"/>
            <a:ext cx="1668162" cy="371475"/>
          </a:xfrm>
          <a:prstGeom prst="rect">
            <a:avLst/>
          </a:prstGeom>
        </p:spPr>
        <p:txBody>
          <a:bodyPr vert="horz" lIns="91440" tIns="45720" rIns="91440" bIns="45720" rtlCol="0" anchor="ctr"/>
          <a:lstStyle>
            <a:lvl1pPr algn="l">
              <a:defRPr sz="1800">
                <a:solidFill>
                  <a:schemeClr val="tx1"/>
                </a:solidFill>
              </a:defRPr>
            </a:lvl1pPr>
          </a:lstStyle>
          <a:p>
            <a:r>
              <a:rPr lang="en-US"/>
              <a:t>Slide: </a:t>
            </a:r>
            <a:fld id="{48946B46-2E2C-4C94-BFD3-7F36A50DF711}" type="slidenum">
              <a:rPr lang="en-US" smtClean="0"/>
              <a:pPr/>
              <a:t>‹#›</a:t>
            </a:fld>
            <a:endParaRPr lang="en-US"/>
          </a:p>
        </p:txBody>
      </p:sp>
    </p:spTree>
    <p:extLst>
      <p:ext uri="{BB962C8B-B14F-4D97-AF65-F5344CB8AC3E}">
        <p14:creationId xmlns:p14="http://schemas.microsoft.com/office/powerpoint/2010/main" val="3930372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5"/>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r="-3"/>
          <a:stretch/>
        </p:blipFill>
        <p:spPr>
          <a:xfrm flipH="1">
            <a:off x="0" y="0"/>
            <a:ext cx="12434711" cy="6994525"/>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82150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7" cstate="email">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269" r:id="rId2"/>
    <p:sldLayoutId id="2147484467" r:id="rId3"/>
    <p:sldLayoutId id="2147484266" r:id="rId4"/>
    <p:sldLayoutId id="2147484268" r:id="rId5"/>
    <p:sldLayoutId id="2147484240" r:id="rId6"/>
    <p:sldLayoutId id="2147484241" r:id="rId7"/>
    <p:sldLayoutId id="2147484244" r:id="rId8"/>
    <p:sldLayoutId id="2147484245" r:id="rId9"/>
    <p:sldLayoutId id="2147484247" r:id="rId10"/>
    <p:sldLayoutId id="2147484249" r:id="rId11"/>
    <p:sldLayoutId id="2147484250" r:id="rId12"/>
    <p:sldLayoutId id="2147484264" r:id="rId13"/>
    <p:sldLayoutId id="2147484251" r:id="rId14"/>
    <p:sldLayoutId id="2147484377" r:id="rId15"/>
    <p:sldLayoutId id="2147484463" r:id="rId16"/>
    <p:sldLayoutId id="2147484256" r:id="rId17"/>
    <p:sldLayoutId id="2147484257" r:id="rId18"/>
    <p:sldLayoutId id="2147484260" r:id="rId19"/>
    <p:sldLayoutId id="2147484299" r:id="rId20"/>
    <p:sldLayoutId id="2147484263" r:id="rId21"/>
    <p:sldLayoutId id="2147484468" r:id="rId22"/>
    <p:sldLayoutId id="2147484469" r:id="rId23"/>
    <p:sldLayoutId id="2147484470" r:id="rId24"/>
    <p:sldLayoutId id="2147484471"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0.xml"/><Relationship Id="rId1" Type="http://schemas.openxmlformats.org/officeDocument/2006/relationships/tags" Target="../tags/tag1.xml"/><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comments" Target="../comments/comment1.xml"/><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comments" Target="../comments/comment2.xml"/><Relationship Id="rId2" Type="http://schemas.openxmlformats.org/officeDocument/2006/relationships/notesSlide" Target="../notesSlides/notesSlide14.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5.xml"/><Relationship Id="rId7" Type="http://schemas.openxmlformats.org/officeDocument/2006/relationships/image" Target="../media/image44.png"/><Relationship Id="rId2" Type="http://schemas.openxmlformats.org/officeDocument/2006/relationships/slideLayout" Target="../slideLayouts/slideLayout10.xml"/><Relationship Id="rId1" Type="http://schemas.openxmlformats.org/officeDocument/2006/relationships/tags" Target="../tags/tag4.xml"/><Relationship Id="rId6" Type="http://schemas.openxmlformats.org/officeDocument/2006/relationships/image" Target="../media/image43.png"/><Relationship Id="rId5" Type="http://schemas.openxmlformats.org/officeDocument/2006/relationships/image" Target="../media/image31.png"/><Relationship Id="rId4" Type="http://schemas.openxmlformats.org/officeDocument/2006/relationships/image" Target="../media/image42.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0.xml"/><Relationship Id="rId1" Type="http://schemas.openxmlformats.org/officeDocument/2006/relationships/tags" Target="../tags/tag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6.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51.png"/><Relationship Id="rId2" Type="http://schemas.openxmlformats.org/officeDocument/2006/relationships/slideLayout" Target="../slideLayouts/slideLayout10.xml"/><Relationship Id="rId1" Type="http://schemas.openxmlformats.org/officeDocument/2006/relationships/tags" Target="../tags/tag7.xml"/><Relationship Id="rId6" Type="http://schemas.openxmlformats.org/officeDocument/2006/relationships/image" Target="../media/image50.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8" Type="http://schemas.openxmlformats.org/officeDocument/2006/relationships/image" Target="../media/image56.emf"/><Relationship Id="rId13" Type="http://schemas.openxmlformats.org/officeDocument/2006/relationships/image" Target="../media/image61.png"/><Relationship Id="rId3" Type="http://schemas.openxmlformats.org/officeDocument/2006/relationships/image" Target="../media/image52.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25.gif"/><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image" Target="../media/image25.gif"/><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tags" Target="../tags/tag10.xml"/><Relationship Id="rId7" Type="http://schemas.openxmlformats.org/officeDocument/2006/relationships/image" Target="../media/image62.png"/><Relationship Id="rId2" Type="http://schemas.openxmlformats.org/officeDocument/2006/relationships/video" Target="NULL" TargetMode="External"/><Relationship Id="rId1" Type="http://schemas.openxmlformats.org/officeDocument/2006/relationships/tags" Target="../tags/tag9.xml"/><Relationship Id="rId6" Type="http://schemas.openxmlformats.org/officeDocument/2006/relationships/notesSlide" Target="../notesSlides/notesSlide23.xml"/><Relationship Id="rId5" Type="http://schemas.openxmlformats.org/officeDocument/2006/relationships/slideLayout" Target="../slideLayouts/slideLayout10.xml"/><Relationship Id="rId10" Type="http://schemas.openxmlformats.org/officeDocument/2006/relationships/image" Target="../media/image65.png"/><Relationship Id="rId4" Type="http://schemas.microsoft.com/office/2007/relationships/media" Target="../media/media1.mp4"/><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tags" Target="../tags/tag12.xml"/><Relationship Id="rId7" Type="http://schemas.openxmlformats.org/officeDocument/2006/relationships/image" Target="../media/image65.png"/><Relationship Id="rId2" Type="http://schemas.openxmlformats.org/officeDocument/2006/relationships/video" Target="NULL" TargetMode="External"/><Relationship Id="rId1" Type="http://schemas.openxmlformats.org/officeDocument/2006/relationships/tags" Target="../tags/tag11.xml"/><Relationship Id="rId6" Type="http://schemas.openxmlformats.org/officeDocument/2006/relationships/notesSlide" Target="../notesSlides/notesSlide24.xml"/><Relationship Id="rId5" Type="http://schemas.openxmlformats.org/officeDocument/2006/relationships/slideLayout" Target="../slideLayouts/slideLayout10.xml"/><Relationship Id="rId10" Type="http://schemas.openxmlformats.org/officeDocument/2006/relationships/image" Target="../media/image64.png"/><Relationship Id="rId4" Type="http://schemas.microsoft.com/office/2007/relationships/media" Target="../media/media1.mp4"/><Relationship Id="rId9"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hyperlink" Target="http://www.maths.lancs.ac.uk/~rowlings/R/TaskViews/" TargetMode="External"/><Relationship Id="rId2" Type="http://schemas.openxmlformats.org/officeDocument/2006/relationships/notesSlide" Target="../notesSlides/notesSlide26.xml"/><Relationship Id="rId1" Type="http://schemas.openxmlformats.org/officeDocument/2006/relationships/slideLayout" Target="../slideLayouts/slideLayout10.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7.xml"/><Relationship Id="rId3" Type="http://schemas.openxmlformats.org/officeDocument/2006/relationships/video" Target="NULL" TargetMode="External"/><Relationship Id="rId7" Type="http://schemas.openxmlformats.org/officeDocument/2006/relationships/slideLayout" Target="../slideLayouts/slideLayout10.xml"/><Relationship Id="rId2" Type="http://schemas.openxmlformats.org/officeDocument/2006/relationships/tags" Target="../tags/tag13.xml"/><Relationship Id="rId1" Type="http://schemas.openxmlformats.org/officeDocument/2006/relationships/customXml" Target="../../customXml/item4.xml"/><Relationship Id="rId6" Type="http://schemas.microsoft.com/office/2007/relationships/media" Target="../media/media1.mp4"/><Relationship Id="rId5" Type="http://schemas.openxmlformats.org/officeDocument/2006/relationships/tags" Target="../tags/tag14.xml"/><Relationship Id="rId10" Type="http://schemas.openxmlformats.org/officeDocument/2006/relationships/image" Target="../media/image67.gif"/><Relationship Id="rId4" Type="http://schemas.openxmlformats.org/officeDocument/2006/relationships/customXml" Target="../../customXml/item3.xml"/><Relationship Id="rId9"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5.xml"/><Relationship Id="rId1" Type="http://schemas.openxmlformats.org/officeDocument/2006/relationships/customXml" Target="../../customXml/item6.xml"/><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1.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8.xml"/><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13.emf"/></Relationships>
</file>

<file path=ppt/slides/_rels/slide4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56.emf"/><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10.xml"/><Relationship Id="rId5" Type="http://schemas.openxmlformats.org/officeDocument/2006/relationships/hyperlink" Target="https://www.indeed.com/jobtrends/q-%22Data-Scientist%22-q-R-q-SAS.html" TargetMode="External"/><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hyperlink" Target="https://www.microsoft.com/en-us/evalcenter/evaluate-sql-server-2017-ctp" TargetMode="Externa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hyperlink" Target="https://docs.microsoft.com/en-us/sql/advanced-analytics/tutorials/walkthrough-data-science-end-to-end-walkthrough" TargetMode="External"/><Relationship Id="rId5" Type="http://schemas.openxmlformats.org/officeDocument/2006/relationships/hyperlink" Target="https://docs.microsoft.com/en-us/sql/advanced-analytics/tutorials/machine-learning-services-tutorials#a-namebkmkpythontutorialsapython-tutorials" TargetMode="External"/><Relationship Id="rId4" Type="http://schemas.openxmlformats.org/officeDocument/2006/relationships/hyperlink" Target="https://www.visualstudio.com/thank-you-downloading-visual-studio/?sku=Community&amp;rel=15"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gallery.cortanaintelligence.com/Tutorial/Online-Fraud-Detection-Template-with-SQL-Server-R-Services-1" TargetMode="External"/><Relationship Id="rId13" Type="http://schemas.openxmlformats.org/officeDocument/2006/relationships/hyperlink" Target="https://docs.microsoft.com/en-us/sql/advanced-analytics/tutorials/use-python-revoscalepy-to-create-model" TargetMode="External"/><Relationship Id="rId18" Type="http://schemas.openxmlformats.org/officeDocument/2006/relationships/hyperlink" Target="https://info.microsoft.com/sas-to-r-migration-ondemand.html" TargetMode="External"/><Relationship Id="rId3" Type="http://schemas.openxmlformats.org/officeDocument/2006/relationships/hyperlink" Target="https://docs.microsoft.com/en-us/sql/sql-server/what-s-new-in-sql-server-vnext" TargetMode="External"/><Relationship Id="rId7" Type="http://schemas.openxmlformats.org/officeDocument/2006/relationships/hyperlink" Target="https://gallery.cortanaintelligence.com/Tutorial/Customer-Churn-Prediction-Template-with-SQL-Server-R-Services-1" TargetMode="External"/><Relationship Id="rId12" Type="http://schemas.openxmlformats.org/officeDocument/2006/relationships/hyperlink" Target="https://docs.microsoft.com/en-us/sql/advanced-analytics/tutorials/run-python-using-t-sql" TargetMode="External"/><Relationship Id="rId17" Type="http://schemas.openxmlformats.org/officeDocument/2006/relationships/hyperlink" Target="https://www.visualstudio.com/vs/rtvs/" TargetMode="External"/><Relationship Id="rId2" Type="http://schemas.openxmlformats.org/officeDocument/2006/relationships/notesSlide" Target="../notesSlides/notesSlide51.xml"/><Relationship Id="rId16" Type="http://schemas.openxmlformats.org/officeDocument/2006/relationships/hyperlink" Target="https://docs.microsoft.com/en-us/sql/advanced-analytics/tutorials/rtsql-using-r-code-in-transact-sql-quickstart" TargetMode="External"/><Relationship Id="rId1" Type="http://schemas.openxmlformats.org/officeDocument/2006/relationships/slideLayout" Target="../slideLayouts/slideLayout6.xml"/><Relationship Id="rId6" Type="http://schemas.openxmlformats.org/officeDocument/2006/relationships/hyperlink" Target="https://gallery.cortanaintelligence.com/Tutorial/Energy-Demand-Forecast-Template-with-SQL-Server-R-Services-1" TargetMode="External"/><Relationship Id="rId11" Type="http://schemas.openxmlformats.org/officeDocument/2006/relationships/hyperlink" Target="https://docs.microsoft.com/en-us/sql/advanced-analytics/python/setup-python-machine-learning-services" TargetMode="External"/><Relationship Id="rId5" Type="http://schemas.openxmlformats.org/officeDocument/2006/relationships/hyperlink" Target="https://gallery.cortanaintelligence.com/Tutorial/Predictive-Maintenance-Template-with-SQL-Server-R-Services-1" TargetMode="External"/><Relationship Id="rId15" Type="http://schemas.openxmlformats.org/officeDocument/2006/relationships/hyperlink" Target="https://docs.microsoft.com/en-us/sql/advanced-analytics/r/r-package-management-for-sql-server-r-services" TargetMode="External"/><Relationship Id="rId10" Type="http://schemas.openxmlformats.org/officeDocument/2006/relationships/hyperlink" Target="https://msdn.microsoft.com/en-us/microsoft-r/sql-server-r-services" TargetMode="External"/><Relationship Id="rId19" Type="http://schemas.openxmlformats.org/officeDocument/2006/relationships/hyperlink" Target="https://gallery.cortanaintelligence.com/Notebook/SAS-to-R-Tutorial-Part-1-Updated-1" TargetMode="External"/><Relationship Id="rId4" Type="http://schemas.openxmlformats.org/officeDocument/2006/relationships/hyperlink" Target="https://docs.microsoft.com/en-us/sql/advanced-analytics/what-s-new-in-sql-server-machine-learning-services" TargetMode="External"/><Relationship Id="rId9" Type="http://schemas.openxmlformats.org/officeDocument/2006/relationships/hyperlink" Target="https://learnanalytics.microsoft.com/" TargetMode="External"/><Relationship Id="rId14" Type="http://schemas.openxmlformats.org/officeDocument/2006/relationships/hyperlink" Target="https://docs.microsoft.com/en-us/sql/advanced-analytics/r/getting-started-with-sql-server-r-service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emf"/><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emf"/><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20.png"/><Relationship Id="rId11" Type="http://schemas.openxmlformats.org/officeDocument/2006/relationships/image" Target="../media/image2.emf"/><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gif"/><Relationship Id="rId7" Type="http://schemas.openxmlformats.org/officeDocument/2006/relationships/image" Target="../media/image27.emf"/><Relationship Id="rId12"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6.png"/><Relationship Id="rId11" Type="http://schemas.openxmlformats.org/officeDocument/2006/relationships/image" Target="../media/image18.png"/><Relationship Id="rId5" Type="http://schemas.openxmlformats.org/officeDocument/2006/relationships/hyperlink" Target="http://www.tpc.org/tpch/results/tpch_perf_results.asp?resulttype=noncluster" TargetMode="External"/><Relationship Id="rId10" Type="http://schemas.openxmlformats.org/officeDocument/2006/relationships/image" Target="../media/image30.png"/><Relationship Id="rId4" Type="http://schemas.openxmlformats.org/officeDocument/2006/relationships/chart" Target="../charts/chart1.xml"/><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dirty="0"/>
              <a:t>SQL Server 2017</a:t>
            </a:r>
            <a:br>
              <a:rPr lang="en-US" dirty="0">
                <a:solidFill>
                  <a:schemeClr val="tx1"/>
                </a:solidFill>
                <a:latin typeface="+mn-ea"/>
                <a:cs typeface="+mn-ea"/>
              </a:rPr>
            </a:br>
            <a:r>
              <a:rPr lang="en-US" sz="3600" dirty="0"/>
              <a:t>Machine Learning Services</a:t>
            </a:r>
            <a:br>
              <a:rPr lang="en-US" dirty="0">
                <a:solidFill>
                  <a:schemeClr val="tx1"/>
                </a:solidFill>
                <a:latin typeface="+mn-ea"/>
                <a:cs typeface="+mn-ea"/>
              </a:rPr>
            </a:br>
            <a:endParaRPr lang="en-US" sz="2400">
              <a:latin typeface="Segoe UI Semibold" panose="020B0702040204020203" pitchFamily="34" charset="0"/>
              <a:cs typeface="Segoe UI Semibold" panose="020B0702040204020203" pitchFamily="34" charset="0"/>
            </a:endParaRPr>
          </a:p>
        </p:txBody>
      </p:sp>
      <p:sp>
        <p:nvSpPr>
          <p:cNvPr id="5" name="Text Placeholder 4"/>
          <p:cNvSpPr>
            <a:spLocks noGrp="1"/>
          </p:cNvSpPr>
          <p:nvPr>
            <p:ph type="body" sz="quarter" idx="14"/>
          </p:nvPr>
        </p:nvSpPr>
        <p:spPr>
          <a:xfrm>
            <a:off x="273050" y="3954463"/>
            <a:ext cx="5487988" cy="1828800"/>
          </a:xfrm>
        </p:spPr>
        <p:txBody>
          <a:bodyPr vert="horz" wrap="square" lIns="164592" tIns="109728" rIns="164592" bIns="109728" rtlCol="0" anchor="t">
            <a:noAutofit/>
          </a:bodyPr>
          <a:lstStyle/>
          <a:p>
            <a:r>
              <a:rPr lang="en-US" sz="2800" dirty="0">
                <a:latin typeface="+mn-lt"/>
              </a:rPr>
              <a:t>Nishant Thacker</a:t>
            </a:r>
            <a:endParaRPr lang="en-US" sz="2000" dirty="0">
              <a:latin typeface="+mn-lt"/>
            </a:endParaRPr>
          </a:p>
          <a:p>
            <a:r>
              <a:rPr lang="en-US" sz="2000" dirty="0">
                <a:latin typeface="+mn-lt"/>
              </a:rPr>
              <a:t>Technical Product Manager</a:t>
            </a:r>
            <a:r>
              <a:rPr lang="en-US" sz="2000" dirty="0">
                <a:latin typeface="+mn-lt"/>
                <a:cs typeface="Segoe UI Semilight"/>
              </a:rPr>
              <a:t> – Big Data</a:t>
            </a:r>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0696-90C5-4958-BF9E-1F5EDFBE3A58}"/>
              </a:ext>
            </a:extLst>
          </p:cNvPr>
          <p:cNvSpPr>
            <a:spLocks noGrp="1"/>
          </p:cNvSpPr>
          <p:nvPr>
            <p:ph type="title"/>
          </p:nvPr>
        </p:nvSpPr>
        <p:spPr>
          <a:xfrm>
            <a:off x="274638" y="2125662"/>
            <a:ext cx="11887200" cy="2179058"/>
          </a:xfrm>
        </p:spPr>
        <p:txBody>
          <a:bodyPr/>
          <a:lstStyle/>
          <a:p>
            <a:r>
              <a:rPr lang="en-US"/>
              <a:t>Using SQL Server 2017 Machine Learning Services</a:t>
            </a:r>
          </a:p>
        </p:txBody>
      </p:sp>
    </p:spTree>
    <p:extLst>
      <p:ext uri="{BB962C8B-B14F-4D97-AF65-F5344CB8AC3E}">
        <p14:creationId xmlns:p14="http://schemas.microsoft.com/office/powerpoint/2010/main" val="8436513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p:cNvSpPr>
            <a:spLocks noGrp="1"/>
          </p:cNvSpPr>
          <p:nvPr>
            <p:ph type="title"/>
          </p:nvPr>
        </p:nvSpPr>
        <p:spPr/>
        <p:txBody>
          <a:bodyPr/>
          <a:lstStyle/>
          <a:p>
            <a:r>
              <a:rPr lang="en-US"/>
              <a:t>SQL Server Machine Learning Services </a:t>
            </a:r>
            <a:br>
              <a:rPr lang="en-US"/>
            </a:br>
            <a:r>
              <a:rPr lang="en-US" sz="2400" spc="0">
                <a:latin typeface="Segoe UI" panose="020B0502040204020203" pitchFamily="34" charset="0"/>
              </a:rPr>
              <a:t>Run R and Python Machine Learning in the database server</a:t>
            </a:r>
            <a:endParaRPr lang="en-US" sz="2000" spc="0">
              <a:latin typeface="Segoe UI" panose="020B0502040204020203" pitchFamily="34" charset="0"/>
            </a:endParaRPr>
          </a:p>
        </p:txBody>
      </p:sp>
      <p:sp>
        <p:nvSpPr>
          <p:cNvPr id="22" name="Text Placeholder 21">
            <a:extLst>
              <a:ext uri="{FF2B5EF4-FFF2-40B4-BE49-F238E27FC236}">
                <a16:creationId xmlns:a16="http://schemas.microsoft.com/office/drawing/2014/main" id="{A713AE6F-F8E0-49B6-BF4B-7A6513D8DA3A}"/>
              </a:ext>
            </a:extLst>
          </p:cNvPr>
          <p:cNvSpPr>
            <a:spLocks noGrp="1"/>
          </p:cNvSpPr>
          <p:nvPr>
            <p:ph type="body" sz="quarter" idx="4294967295"/>
          </p:nvPr>
        </p:nvSpPr>
        <p:spPr>
          <a:xfrm>
            <a:off x="846137" y="1725945"/>
            <a:ext cx="11887200" cy="1528624"/>
          </a:xfrm>
        </p:spPr>
        <p:txBody>
          <a:bodyPr/>
          <a:lstStyle/>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R or Python are install options for SQL Server 2017</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SQL Server 2016 users can use R today</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Both are integrated directly with SQL Server’s query engine</a:t>
            </a:r>
          </a:p>
        </p:txBody>
      </p:sp>
      <p:grpSp>
        <p:nvGrpSpPr>
          <p:cNvPr id="64" name="Group 3">
            <a:extLst>
              <a:ext uri="{FF2B5EF4-FFF2-40B4-BE49-F238E27FC236}">
                <a16:creationId xmlns:a16="http://schemas.microsoft.com/office/drawing/2014/main" id="{85EE4236-62B5-46FD-8503-FEFDB74E48A3}"/>
              </a:ext>
            </a:extLst>
          </p:cNvPr>
          <p:cNvGrpSpPr>
            <a:grpSpLocks/>
          </p:cNvGrpSpPr>
          <p:nvPr/>
        </p:nvGrpSpPr>
        <p:grpSpPr bwMode="auto">
          <a:xfrm>
            <a:off x="4520809" y="5161586"/>
            <a:ext cx="868754" cy="269755"/>
            <a:chOff x="2657475" y="2876550"/>
            <a:chExt cx="1228725" cy="141288"/>
          </a:xfrm>
        </p:grpSpPr>
        <p:cxnSp>
          <p:nvCxnSpPr>
            <p:cNvPr id="65" name="Straight Arrow Connector 64">
              <a:extLst>
                <a:ext uri="{FF2B5EF4-FFF2-40B4-BE49-F238E27FC236}">
                  <a16:creationId xmlns:a16="http://schemas.microsoft.com/office/drawing/2014/main" id="{2942B1CF-84F4-47FE-AE46-AEF8C634506B}"/>
                </a:ext>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67" name="Straight Arrow Connector 66">
              <a:extLst>
                <a:ext uri="{FF2B5EF4-FFF2-40B4-BE49-F238E27FC236}">
                  <a16:creationId xmlns:a16="http://schemas.microsoft.com/office/drawing/2014/main" id="{CF67D93B-BBB9-416B-982C-93965177BCD7}"/>
                </a:ext>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9" name="arrow_15"/>
          <p:cNvSpPr>
            <a:spLocks noChangeAspect="1" noEditPoints="1"/>
          </p:cNvSpPr>
          <p:nvPr/>
        </p:nvSpPr>
        <p:spPr bwMode="auto">
          <a:xfrm>
            <a:off x="457689" y="17557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 name="arrow_15"/>
          <p:cNvSpPr>
            <a:spLocks noChangeAspect="1" noEditPoints="1"/>
          </p:cNvSpPr>
          <p:nvPr/>
        </p:nvSpPr>
        <p:spPr bwMode="auto">
          <a:xfrm>
            <a:off x="457689" y="22880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1" name="arrow_15"/>
          <p:cNvSpPr>
            <a:spLocks noChangeAspect="1" noEditPoints="1"/>
          </p:cNvSpPr>
          <p:nvPr/>
        </p:nvSpPr>
        <p:spPr bwMode="auto">
          <a:xfrm>
            <a:off x="457689" y="281894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3" name="monitor_2"/>
          <p:cNvSpPr>
            <a:spLocks noChangeAspect="1" noEditPoints="1"/>
          </p:cNvSpPr>
          <p:nvPr/>
        </p:nvSpPr>
        <p:spPr bwMode="auto">
          <a:xfrm>
            <a:off x="2530905" y="4737544"/>
            <a:ext cx="1639458" cy="125647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6" name="Group 5"/>
          <p:cNvGrpSpPr/>
          <p:nvPr/>
        </p:nvGrpSpPr>
        <p:grpSpPr>
          <a:xfrm>
            <a:off x="5693257" y="4737543"/>
            <a:ext cx="1049960" cy="1253809"/>
            <a:chOff x="5413727" y="4686743"/>
            <a:chExt cx="1049960" cy="1253809"/>
          </a:xfrm>
          <a:solidFill>
            <a:srgbClr val="F2F2F2"/>
          </a:solidFill>
        </p:grpSpPr>
        <p:grpSp>
          <p:nvGrpSpPr>
            <p:cNvPr id="27" name="Group 26"/>
            <p:cNvGrpSpPr/>
            <p:nvPr/>
          </p:nvGrpSpPr>
          <p:grpSpPr>
            <a:xfrm>
              <a:off x="5413727" y="4686743"/>
              <a:ext cx="1049960" cy="1253809"/>
              <a:chOff x="7715623" y="4142244"/>
              <a:chExt cx="556011" cy="663962"/>
            </a:xfrm>
            <a:grpFill/>
          </p:grpSpPr>
          <p:grpSp>
            <p:nvGrpSpPr>
              <p:cNvPr id="28" name="Group 27"/>
              <p:cNvGrpSpPr/>
              <p:nvPr/>
            </p:nvGrpSpPr>
            <p:grpSpPr>
              <a:xfrm>
                <a:off x="7715623" y="4142244"/>
                <a:ext cx="556011" cy="663962"/>
                <a:chOff x="2339589" y="172322"/>
                <a:chExt cx="409233" cy="663962"/>
              </a:xfrm>
              <a:grpFill/>
            </p:grpSpPr>
            <p:sp>
              <p:nvSpPr>
                <p:cNvPr id="30"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31"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32"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29" name="Oval 28"/>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Rectangle 33"/>
            <p:cNvSpPr/>
            <p:nvPr/>
          </p:nvSpPr>
          <p:spPr>
            <a:xfrm>
              <a:off x="5428326" y="5079206"/>
              <a:ext cx="1019175"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2017</a:t>
              </a:r>
            </a:p>
          </p:txBody>
        </p:sp>
      </p:grpSp>
      <p:grpSp>
        <p:nvGrpSpPr>
          <p:cNvPr id="7" name="Group 6"/>
          <p:cNvGrpSpPr/>
          <p:nvPr/>
        </p:nvGrpSpPr>
        <p:grpSpPr>
          <a:xfrm>
            <a:off x="8123968" y="4272655"/>
            <a:ext cx="1503250" cy="2102746"/>
            <a:chOff x="8032511" y="4093925"/>
            <a:chExt cx="1686164" cy="2358605"/>
          </a:xfrm>
        </p:grpSpPr>
        <p:pic>
          <p:nvPicPr>
            <p:cNvPr id="35" name="Picture 3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2511" y="4093925"/>
              <a:ext cx="1686164" cy="966284"/>
            </a:xfrm>
            <a:prstGeom prst="rect">
              <a:avLst/>
            </a:prstGeom>
          </p:spPr>
        </p:pic>
        <p:pic>
          <p:nvPicPr>
            <p:cNvPr id="38" name="Picture 3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70748" y="5284803"/>
              <a:ext cx="997370" cy="1167727"/>
            </a:xfrm>
            <a:prstGeom prst="rect">
              <a:avLst/>
            </a:prstGeom>
          </p:spPr>
        </p:pic>
      </p:grpSp>
      <p:grpSp>
        <p:nvGrpSpPr>
          <p:cNvPr id="39" name="Group 3">
            <a:extLst/>
          </p:cNvPr>
          <p:cNvGrpSpPr>
            <a:grpSpLocks/>
          </p:cNvGrpSpPr>
          <p:nvPr/>
        </p:nvGrpSpPr>
        <p:grpSpPr bwMode="auto">
          <a:xfrm>
            <a:off x="7028083" y="5161586"/>
            <a:ext cx="868754" cy="269755"/>
            <a:chOff x="2657475" y="2876550"/>
            <a:chExt cx="1228725" cy="141288"/>
          </a:xfrm>
        </p:grpSpPr>
        <p:cxnSp>
          <p:nvCxnSpPr>
            <p:cNvPr id="40" name="Straight Arrow Connector 39">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41" name="Straight Arrow Connector 40">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Tree>
    <p:custDataLst>
      <p:tags r:id="rId1"/>
    </p:custDataLst>
    <p:extLst>
      <p:ext uri="{BB962C8B-B14F-4D97-AF65-F5344CB8AC3E}">
        <p14:creationId xmlns:p14="http://schemas.microsoft.com/office/powerpoint/2010/main" val="9513020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a:t>Combine the best of open source languages with Microsoft innovation</a:t>
            </a:r>
          </a:p>
        </p:txBody>
      </p:sp>
      <p:sp>
        <p:nvSpPr>
          <p:cNvPr id="15" name="Text Placeholder 14"/>
          <p:cNvSpPr>
            <a:spLocks noGrp="1"/>
          </p:cNvSpPr>
          <p:nvPr>
            <p:ph type="body" sz="quarter" idx="4294967295"/>
          </p:nvPr>
        </p:nvSpPr>
        <p:spPr>
          <a:xfrm>
            <a:off x="7929244" y="2314925"/>
            <a:ext cx="4045026" cy="4382738"/>
          </a:xfrm>
        </p:spPr>
        <p:txBody>
          <a:bodyPr/>
          <a:lstStyle/>
          <a:p>
            <a:pPr marL="0" lvl="0" indent="0">
              <a:spcBef>
                <a:spcPts val="1200"/>
              </a:spcBef>
              <a:spcAft>
                <a:spcPts val="1200"/>
              </a:spcAft>
              <a:buNone/>
            </a:pPr>
            <a:r>
              <a:rPr lang="en-US" sz="1600">
                <a:latin typeface="Segoe UI" panose="020B0502040204020203" pitchFamily="34" charset="0"/>
                <a:cs typeface="Segoe UI" panose="020B0502040204020203" pitchFamily="34" charset="0"/>
              </a:rPr>
              <a:t>Run any open source </a:t>
            </a:r>
            <a:r>
              <a:rPr lang="en-US" sz="1600" b="1">
                <a:latin typeface="Segoe UI" panose="020B0502040204020203" pitchFamily="34" charset="0"/>
                <a:cs typeface="Segoe UI" panose="020B0502040204020203" pitchFamily="34" charset="0"/>
              </a:rPr>
              <a:t>R or Python</a:t>
            </a:r>
          </a:p>
          <a:p>
            <a:pPr marL="0" indent="0">
              <a:spcBef>
                <a:spcPts val="1200"/>
              </a:spcBef>
              <a:spcAft>
                <a:spcPts val="1200"/>
              </a:spcAft>
              <a:buNone/>
            </a:pPr>
            <a:r>
              <a:rPr lang="en-US" sz="1600">
                <a:latin typeface="Segoe UI" panose="020B0502040204020203" pitchFamily="34" charset="0"/>
                <a:cs typeface="Segoe UI" panose="020B0502040204020203" pitchFamily="34" charset="0"/>
              </a:rPr>
              <a:t>Leverage thousands from packages in </a:t>
            </a:r>
            <a:br>
              <a:rPr lang="en-US" sz="1600">
                <a:latin typeface="Segoe UI" panose="020B0502040204020203" pitchFamily="34" charset="0"/>
                <a:cs typeface="Segoe UI" panose="020B0502040204020203" pitchFamily="34" charset="0"/>
              </a:rPr>
            </a:br>
            <a:r>
              <a:rPr lang="en-US" sz="1600" b="1">
                <a:latin typeface="Segoe UI" panose="020B0502040204020203" pitchFamily="34" charset="0"/>
                <a:cs typeface="Segoe UI" panose="020B0502040204020203" pitchFamily="34" charset="0"/>
              </a:rPr>
              <a:t>R &amp; Python open source communities</a:t>
            </a:r>
          </a:p>
          <a:p>
            <a:pPr marL="0" lvl="0" indent="0">
              <a:spcBef>
                <a:spcPts val="1200"/>
              </a:spcBef>
              <a:spcAft>
                <a:spcPts val="1200"/>
              </a:spcAft>
              <a:buNone/>
            </a:pPr>
            <a:r>
              <a:rPr lang="en-US" sz="1600">
                <a:latin typeface="Segoe UI" panose="020B0502040204020203" pitchFamily="34" charset="0"/>
                <a:cs typeface="Segoe UI" panose="020B0502040204020203" pitchFamily="34" charset="0"/>
              </a:rPr>
              <a:t>Scale and accelerate R with </a:t>
            </a:r>
            <a:br>
              <a:rPr lang="en-US" sz="1600">
                <a:latin typeface="Segoe UI" panose="020B0502040204020203" pitchFamily="34" charset="0"/>
                <a:cs typeface="Segoe UI" panose="020B0502040204020203" pitchFamily="34" charset="0"/>
              </a:rPr>
            </a:br>
            <a:r>
              <a:rPr lang="en-US" sz="1600" b="1" err="1">
                <a:latin typeface="Segoe UI" panose="020B0502040204020203" pitchFamily="34" charset="0"/>
                <a:cs typeface="Segoe UI" panose="020B0502040204020203" pitchFamily="34" charset="0"/>
              </a:rPr>
              <a:t>RevoScaleR</a:t>
            </a:r>
            <a:r>
              <a:rPr lang="en-US" sz="1600" b="1">
                <a:latin typeface="Segoe UI" panose="020B0502040204020203" pitchFamily="34" charset="0"/>
                <a:cs typeface="Segoe UI" panose="020B0502040204020203" pitchFamily="34" charset="0"/>
              </a:rPr>
              <a:t>, </a:t>
            </a:r>
            <a:r>
              <a:rPr lang="en-US" sz="1600" b="1" err="1">
                <a:latin typeface="Segoe UI" panose="020B0502040204020203" pitchFamily="34" charset="0"/>
                <a:cs typeface="Segoe UI" panose="020B0502040204020203" pitchFamily="34" charset="0"/>
              </a:rPr>
              <a:t>revoscalepy</a:t>
            </a:r>
            <a:r>
              <a:rPr lang="en-US" sz="1600" b="1">
                <a:latin typeface="Segoe UI" panose="020B0502040204020203" pitchFamily="34" charset="0"/>
                <a:cs typeface="Segoe UI" panose="020B0502040204020203" pitchFamily="34" charset="0"/>
              </a:rPr>
              <a:t>, </a:t>
            </a:r>
            <a:br>
              <a:rPr lang="en-US" sz="1600" b="1">
                <a:latin typeface="Segoe UI" panose="020B0502040204020203" pitchFamily="34" charset="0"/>
                <a:cs typeface="Segoe UI" panose="020B0502040204020203" pitchFamily="34" charset="0"/>
              </a:rPr>
            </a:br>
            <a:r>
              <a:rPr lang="en-US" sz="1600" b="1" err="1">
                <a:latin typeface="Segoe UI" panose="020B0502040204020203" pitchFamily="34" charset="0"/>
                <a:cs typeface="Segoe UI" panose="020B0502040204020203" pitchFamily="34" charset="0"/>
              </a:rPr>
              <a:t>MicrosoftML</a:t>
            </a:r>
            <a:r>
              <a:rPr lang="en-US" sz="1600">
                <a:latin typeface="Segoe UI" panose="020B0502040204020203" pitchFamily="34" charset="0"/>
                <a:cs typeface="Segoe UI" panose="020B0502040204020203" pitchFamily="34" charset="0"/>
              </a:rPr>
              <a:t> parallelized libraries</a:t>
            </a:r>
          </a:p>
          <a:p>
            <a:pPr marL="0" lvl="0" indent="0">
              <a:spcBef>
                <a:spcPts val="1200"/>
              </a:spcBef>
              <a:spcAft>
                <a:spcPts val="1200"/>
              </a:spcAft>
              <a:buNone/>
            </a:pPr>
            <a:r>
              <a:rPr lang="en-US" sz="1600">
                <a:latin typeface="Segoe UI" panose="020B0502040204020203" pitchFamily="34" charset="0"/>
                <a:cs typeface="Segoe UI" panose="020B0502040204020203" pitchFamily="34" charset="0"/>
              </a:rPr>
              <a:t>Innovate in AI with </a:t>
            </a:r>
            <a:r>
              <a:rPr lang="en-US" sz="1600" b="1">
                <a:latin typeface="Segoe UI" panose="020B0502040204020203" pitchFamily="34" charset="0"/>
                <a:cs typeface="Segoe UI" panose="020B0502040204020203" pitchFamily="34" charset="0"/>
              </a:rPr>
              <a:t>Deep Neural Network </a:t>
            </a:r>
            <a:r>
              <a:rPr lang="en-US" sz="1600" b="1" err="1">
                <a:latin typeface="Segoe UI" panose="020B0502040204020203" pitchFamily="34" charset="0"/>
                <a:cs typeface="Segoe UI" panose="020B0502040204020203" pitchFamily="34" charset="0"/>
              </a:rPr>
              <a:t>tookit</a:t>
            </a:r>
            <a:endParaRPr lang="en-US" sz="1600" b="1">
              <a:latin typeface="Segoe UI" panose="020B0502040204020203" pitchFamily="34" charset="0"/>
              <a:cs typeface="Segoe UI" panose="020B0502040204020203" pitchFamily="34" charset="0"/>
            </a:endParaRPr>
          </a:p>
          <a:p>
            <a:pPr marL="0" lvl="0" indent="0">
              <a:spcBef>
                <a:spcPts val="1200"/>
              </a:spcBef>
              <a:spcAft>
                <a:spcPts val="1200"/>
              </a:spcAft>
              <a:buNone/>
            </a:pPr>
            <a:r>
              <a:rPr lang="en-US" sz="1600">
                <a:latin typeface="Segoe UI" panose="020B0502040204020203" pitchFamily="34" charset="0"/>
                <a:cs typeface="Segoe UI" panose="020B0502040204020203" pitchFamily="34" charset="0"/>
              </a:rPr>
              <a:t>Deploy common AI easily including </a:t>
            </a:r>
            <a:r>
              <a:rPr lang="en-US" sz="1600" b="1">
                <a:latin typeface="Segoe UI" panose="020B0502040204020203" pitchFamily="34" charset="0"/>
                <a:cs typeface="Segoe UI" panose="020B0502040204020203" pitchFamily="34" charset="0"/>
              </a:rPr>
              <a:t>prebuilt neural networks</a:t>
            </a:r>
          </a:p>
          <a:p>
            <a:pPr marL="0" indent="0">
              <a:spcBef>
                <a:spcPts val="1200"/>
              </a:spcBef>
              <a:spcAft>
                <a:spcPts val="1200"/>
              </a:spcAft>
              <a:buNone/>
            </a:pPr>
            <a:r>
              <a:rPr lang="en-US" sz="1600">
                <a:latin typeface="Segoe UI" panose="020B0502040204020203" pitchFamily="34" charset="0"/>
                <a:cs typeface="Segoe UI" panose="020B0502040204020203" pitchFamily="34" charset="0"/>
              </a:rPr>
              <a:t>Innovate with open source </a:t>
            </a:r>
            <a:r>
              <a:rPr lang="en-US" sz="1600" b="1">
                <a:latin typeface="Segoe UI" panose="020B0502040204020203" pitchFamily="34" charset="0"/>
                <a:cs typeface="Segoe UI" panose="020B0502040204020203" pitchFamily="34" charset="0"/>
              </a:rPr>
              <a:t>AI </a:t>
            </a:r>
            <a:r>
              <a:rPr lang="en-US" sz="1600">
                <a:latin typeface="Segoe UI" panose="020B0502040204020203" pitchFamily="34" charset="0"/>
                <a:cs typeface="Segoe UI" panose="020B0502040204020203" pitchFamily="34" charset="0"/>
              </a:rPr>
              <a:t>such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rPr>
              <a:t>as Tensorflow &amp; </a:t>
            </a:r>
            <a:r>
              <a:rPr lang="en-US" sz="1600" err="1">
                <a:latin typeface="Segoe UI" panose="020B0502040204020203" pitchFamily="34" charset="0"/>
                <a:cs typeface="Segoe UI" panose="020B0502040204020203" pitchFamily="34" charset="0"/>
              </a:rPr>
              <a:t>Theano</a:t>
            </a:r>
            <a:endParaRPr lang="en-US" sz="1600">
              <a:latin typeface="Segoe UI" panose="020B0502040204020203" pitchFamily="34" charset="0"/>
              <a:cs typeface="Segoe UI" panose="020B0502040204020203" pitchFamily="34" charset="0"/>
            </a:endParaRPr>
          </a:p>
        </p:txBody>
      </p:sp>
      <p:sp>
        <p:nvSpPr>
          <p:cNvPr id="23" name="Rectangle 22"/>
          <p:cNvSpPr/>
          <p:nvPr/>
        </p:nvSpPr>
        <p:spPr bwMode="auto">
          <a:xfrm>
            <a:off x="275481" y="2516017"/>
            <a:ext cx="2921074" cy="41816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5" name="Rectangle 24"/>
          <p:cNvSpPr/>
          <p:nvPr/>
        </p:nvSpPr>
        <p:spPr bwMode="auto">
          <a:xfrm>
            <a:off x="275481" y="2125663"/>
            <a:ext cx="2921073" cy="390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Languages</a:t>
            </a:r>
          </a:p>
        </p:txBody>
      </p:sp>
      <p:sp>
        <p:nvSpPr>
          <p:cNvPr id="26" name="Rectangle 25"/>
          <p:cNvSpPr/>
          <p:nvPr/>
        </p:nvSpPr>
        <p:spPr bwMode="auto">
          <a:xfrm>
            <a:off x="3265513" y="2516017"/>
            <a:ext cx="1980356" cy="41816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7" name="Rectangle 26"/>
          <p:cNvSpPr/>
          <p:nvPr/>
        </p:nvSpPr>
        <p:spPr bwMode="auto">
          <a:xfrm>
            <a:off x="3265513" y="2125663"/>
            <a:ext cx="1980355" cy="390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Big data scale</a:t>
            </a:r>
          </a:p>
        </p:txBody>
      </p:sp>
      <p:sp>
        <p:nvSpPr>
          <p:cNvPr id="29" name="Rectangle 28"/>
          <p:cNvSpPr/>
          <p:nvPr/>
        </p:nvSpPr>
        <p:spPr bwMode="auto">
          <a:xfrm>
            <a:off x="5314828" y="2516017"/>
            <a:ext cx="1980356" cy="41816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30" name="Rectangle 29"/>
          <p:cNvSpPr/>
          <p:nvPr/>
        </p:nvSpPr>
        <p:spPr bwMode="auto">
          <a:xfrm>
            <a:off x="5314828" y="2125663"/>
            <a:ext cx="1980355" cy="3903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Innovations</a:t>
            </a:r>
          </a:p>
        </p:txBody>
      </p:sp>
      <p:cxnSp>
        <p:nvCxnSpPr>
          <p:cNvPr id="6" name="Straight Connector 5"/>
          <p:cNvCxnSpPr>
            <a:cxnSpLocks/>
          </p:cNvCxnSpPr>
          <p:nvPr/>
        </p:nvCxnSpPr>
        <p:spPr>
          <a:xfrm>
            <a:off x="275481" y="4583114"/>
            <a:ext cx="2921074"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33" name="Picture 3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3974" y="2821498"/>
            <a:ext cx="2544088" cy="1457933"/>
          </a:xfrm>
          <a:prstGeom prst="rect">
            <a:avLst/>
          </a:prstGeom>
        </p:spPr>
      </p:pic>
      <p:grpSp>
        <p:nvGrpSpPr>
          <p:cNvPr id="34" name="Group 33"/>
          <p:cNvGrpSpPr/>
          <p:nvPr/>
        </p:nvGrpSpPr>
        <p:grpSpPr>
          <a:xfrm>
            <a:off x="947375" y="4782852"/>
            <a:ext cx="1577287" cy="1749710"/>
            <a:chOff x="7350355" y="1737001"/>
            <a:chExt cx="714145" cy="792212"/>
          </a:xfrm>
        </p:grpSpPr>
        <p:pic>
          <p:nvPicPr>
            <p:cNvPr id="35" name="Picture 34"/>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350355" y="1737001"/>
              <a:ext cx="714145" cy="300100"/>
            </a:xfrm>
            <a:prstGeom prst="rect">
              <a:avLst/>
            </a:prstGeom>
          </p:spPr>
        </p:pic>
        <p:pic>
          <p:nvPicPr>
            <p:cNvPr id="36" name="Picture 35"/>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78008" y="2000504"/>
              <a:ext cx="451577" cy="528709"/>
            </a:xfrm>
            <a:prstGeom prst="rect">
              <a:avLst/>
            </a:prstGeom>
          </p:spPr>
        </p:pic>
      </p:grpSp>
      <p:sp>
        <p:nvSpPr>
          <p:cNvPr id="144" name="Rectangle 143">
            <a:extLst>
              <a:ext uri="{FF2B5EF4-FFF2-40B4-BE49-F238E27FC236}">
                <a16:creationId xmlns:a16="http://schemas.microsoft.com/office/drawing/2014/main" id="{F8A04331-40DD-4D1E-8412-22A18119840B}"/>
              </a:ext>
            </a:extLst>
          </p:cNvPr>
          <p:cNvSpPr/>
          <p:nvPr/>
        </p:nvSpPr>
        <p:spPr bwMode="auto">
          <a:xfrm>
            <a:off x="3436383" y="2685295"/>
            <a:ext cx="1638617"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RevoScaleR Library</a:t>
            </a:r>
          </a:p>
        </p:txBody>
      </p:sp>
      <p:sp>
        <p:nvSpPr>
          <p:cNvPr id="147" name="Rectangle 146">
            <a:extLst>
              <a:ext uri="{FF2B5EF4-FFF2-40B4-BE49-F238E27FC236}">
                <a16:creationId xmlns:a16="http://schemas.microsoft.com/office/drawing/2014/main" id="{58394E67-E975-4540-994B-A6CF76B28338}"/>
              </a:ext>
            </a:extLst>
          </p:cNvPr>
          <p:cNvSpPr/>
          <p:nvPr/>
        </p:nvSpPr>
        <p:spPr bwMode="auto">
          <a:xfrm>
            <a:off x="3436383" y="3682115"/>
            <a:ext cx="1638617"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MicrosoftML Library</a:t>
            </a:r>
          </a:p>
        </p:txBody>
      </p:sp>
      <p:sp>
        <p:nvSpPr>
          <p:cNvPr id="149" name="Rectangle 148">
            <a:extLst>
              <a:ext uri="{FF2B5EF4-FFF2-40B4-BE49-F238E27FC236}">
                <a16:creationId xmlns:a16="http://schemas.microsoft.com/office/drawing/2014/main" id="{82CB0FF1-B1A4-4CEE-89E0-C0038D2AE078}"/>
              </a:ext>
            </a:extLst>
          </p:cNvPr>
          <p:cNvSpPr/>
          <p:nvPr/>
        </p:nvSpPr>
        <p:spPr bwMode="auto">
          <a:xfrm>
            <a:off x="3436383" y="5675756"/>
            <a:ext cx="1638617"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err="1">
                <a:gradFill>
                  <a:gsLst>
                    <a:gs pos="0">
                      <a:schemeClr val="tx1"/>
                    </a:gs>
                    <a:gs pos="100000">
                      <a:schemeClr val="tx1"/>
                    </a:gs>
                  </a:gsLst>
                  <a:lin ang="5400000" scaled="0"/>
                </a:gradFill>
                <a:latin typeface="Segoe UI"/>
                <a:cs typeface="Segoe UI" pitchFamily="34" charset="0"/>
              </a:rPr>
              <a:t>revoscalepy</a:t>
            </a:r>
            <a:r>
              <a:rPr lang="en-US" sz="1200">
                <a:gradFill>
                  <a:gsLst>
                    <a:gs pos="0">
                      <a:schemeClr val="tx1"/>
                    </a:gs>
                    <a:gs pos="100000">
                      <a:schemeClr val="tx1"/>
                    </a:gs>
                  </a:gsLst>
                  <a:lin ang="5400000" scaled="0"/>
                </a:gradFill>
                <a:latin typeface="Segoe UI"/>
                <a:cs typeface="Segoe UI" pitchFamily="34" charset="0"/>
              </a:rPr>
              <a:t> Library</a:t>
            </a:r>
          </a:p>
        </p:txBody>
      </p:sp>
      <p:sp>
        <p:nvSpPr>
          <p:cNvPr id="152" name="Rectangle 151">
            <a:extLst>
              <a:ext uri="{FF2B5EF4-FFF2-40B4-BE49-F238E27FC236}">
                <a16:creationId xmlns:a16="http://schemas.microsoft.com/office/drawing/2014/main" id="{437E0410-E87D-4F89-B0BA-90FD415B4A4E}"/>
              </a:ext>
            </a:extLst>
          </p:cNvPr>
          <p:cNvSpPr/>
          <p:nvPr/>
        </p:nvSpPr>
        <p:spPr bwMode="auto">
          <a:xfrm>
            <a:off x="5509467" y="2685295"/>
            <a:ext cx="1591079"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T-SQL Integration</a:t>
            </a:r>
          </a:p>
        </p:txBody>
      </p:sp>
      <p:sp>
        <p:nvSpPr>
          <p:cNvPr id="153" name="Rectangle 152">
            <a:extLst>
              <a:ext uri="{FF2B5EF4-FFF2-40B4-BE49-F238E27FC236}">
                <a16:creationId xmlns:a16="http://schemas.microsoft.com/office/drawing/2014/main" id="{15A82053-5AD1-4D7C-80F7-32BB4E9D6193}"/>
              </a:ext>
            </a:extLst>
          </p:cNvPr>
          <p:cNvSpPr/>
          <p:nvPr/>
        </p:nvSpPr>
        <p:spPr bwMode="auto">
          <a:xfrm>
            <a:off x="3436383" y="4678935"/>
            <a:ext cx="1638617"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Ensemble &amp; </a:t>
            </a:r>
            <a:r>
              <a:rPr lang="en-US" sz="1200" err="1">
                <a:gradFill>
                  <a:gsLst>
                    <a:gs pos="0">
                      <a:schemeClr val="tx1"/>
                    </a:gs>
                    <a:gs pos="100000">
                      <a:schemeClr val="tx1"/>
                    </a:gs>
                  </a:gsLst>
                  <a:lin ang="5400000" scaled="0"/>
                </a:gradFill>
                <a:latin typeface="Segoe UI"/>
                <a:cs typeface="Segoe UI" pitchFamily="34" charset="0"/>
              </a:rPr>
              <a:t>GroupBy</a:t>
            </a:r>
            <a:r>
              <a:rPr lang="en-US" sz="1200">
                <a:gradFill>
                  <a:gsLst>
                    <a:gs pos="0">
                      <a:schemeClr val="tx1"/>
                    </a:gs>
                    <a:gs pos="100000">
                      <a:schemeClr val="tx1"/>
                    </a:gs>
                  </a:gsLst>
                  <a:lin ang="5400000" scaled="0"/>
                </a:gradFill>
                <a:latin typeface="Segoe UI"/>
                <a:cs typeface="Segoe UI" pitchFamily="34" charset="0"/>
              </a:rPr>
              <a:t> Modeling</a:t>
            </a:r>
          </a:p>
        </p:txBody>
      </p:sp>
      <p:sp>
        <p:nvSpPr>
          <p:cNvPr id="154" name="Rectangle 153">
            <a:extLst>
              <a:ext uri="{FF2B5EF4-FFF2-40B4-BE49-F238E27FC236}">
                <a16:creationId xmlns:a16="http://schemas.microsoft.com/office/drawing/2014/main" id="{1D594CC6-6480-484E-A43C-9BAD41D2A88F}"/>
              </a:ext>
            </a:extLst>
          </p:cNvPr>
          <p:cNvSpPr/>
          <p:nvPr/>
        </p:nvSpPr>
        <p:spPr bwMode="auto">
          <a:xfrm>
            <a:off x="5509467" y="4678935"/>
            <a:ext cx="1591079"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Deep Neural Networks</a:t>
            </a:r>
          </a:p>
        </p:txBody>
      </p:sp>
      <p:sp>
        <p:nvSpPr>
          <p:cNvPr id="155" name="Rectangle 154">
            <a:extLst>
              <a:ext uri="{FF2B5EF4-FFF2-40B4-BE49-F238E27FC236}">
                <a16:creationId xmlns:a16="http://schemas.microsoft.com/office/drawing/2014/main" id="{C3F21CE0-FB25-4928-81BA-5EECFD582D94}"/>
              </a:ext>
            </a:extLst>
          </p:cNvPr>
          <p:cNvSpPr/>
          <p:nvPr/>
        </p:nvSpPr>
        <p:spPr bwMode="auto">
          <a:xfrm>
            <a:off x="5509467" y="5675757"/>
            <a:ext cx="1591079"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Pre-Trained Image &amp; Text </a:t>
            </a:r>
            <a:r>
              <a:rPr lang="en-US" sz="1200" err="1">
                <a:gradFill>
                  <a:gsLst>
                    <a:gs pos="0">
                      <a:schemeClr val="tx1"/>
                    </a:gs>
                    <a:gs pos="100000">
                      <a:schemeClr val="tx1"/>
                    </a:gs>
                  </a:gsLst>
                  <a:lin ang="5400000" scaled="0"/>
                </a:gradFill>
                <a:latin typeface="Segoe UI"/>
                <a:cs typeface="Segoe UI" pitchFamily="34" charset="0"/>
              </a:rPr>
              <a:t>Featurizers</a:t>
            </a:r>
            <a:endParaRPr lang="en-US" sz="1200">
              <a:gradFill>
                <a:gsLst>
                  <a:gs pos="0">
                    <a:schemeClr val="tx1"/>
                  </a:gs>
                  <a:gs pos="100000">
                    <a:schemeClr val="tx1"/>
                  </a:gs>
                </a:gsLst>
                <a:lin ang="5400000" scaled="0"/>
              </a:gradFill>
              <a:latin typeface="Segoe UI"/>
              <a:cs typeface="Segoe UI" pitchFamily="34" charset="0"/>
            </a:endParaRPr>
          </a:p>
        </p:txBody>
      </p:sp>
      <p:sp>
        <p:nvSpPr>
          <p:cNvPr id="24" name="Rectangle 23">
            <a:extLst>
              <a:ext uri="{FF2B5EF4-FFF2-40B4-BE49-F238E27FC236}">
                <a16:creationId xmlns:a16="http://schemas.microsoft.com/office/drawing/2014/main" id="{29514133-657B-49FD-ACA6-8E50E3CF0C9F}"/>
              </a:ext>
            </a:extLst>
          </p:cNvPr>
          <p:cNvSpPr/>
          <p:nvPr/>
        </p:nvSpPr>
        <p:spPr bwMode="auto">
          <a:xfrm>
            <a:off x="5509467" y="3682115"/>
            <a:ext cx="1591079" cy="839343"/>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a:cs typeface="Segoe UI" pitchFamily="34" charset="0"/>
              </a:rPr>
              <a:t>Real-Time Scoring</a:t>
            </a:r>
          </a:p>
        </p:txBody>
      </p:sp>
      <p:sp>
        <p:nvSpPr>
          <p:cNvPr id="37" name="arrow_15"/>
          <p:cNvSpPr>
            <a:spLocks noChangeAspect="1" noEditPoints="1"/>
          </p:cNvSpPr>
          <p:nvPr/>
        </p:nvSpPr>
        <p:spPr bwMode="auto">
          <a:xfrm>
            <a:off x="7579994" y="233870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8" name="arrow_15"/>
          <p:cNvSpPr>
            <a:spLocks noChangeAspect="1" noEditPoints="1"/>
          </p:cNvSpPr>
          <p:nvPr/>
        </p:nvSpPr>
        <p:spPr bwMode="auto">
          <a:xfrm>
            <a:off x="7579994" y="28492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arrow_15"/>
          <p:cNvSpPr>
            <a:spLocks noChangeAspect="1" noEditPoints="1"/>
          </p:cNvSpPr>
          <p:nvPr/>
        </p:nvSpPr>
        <p:spPr bwMode="auto">
          <a:xfrm>
            <a:off x="7579994" y="360362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arrow_15"/>
          <p:cNvSpPr>
            <a:spLocks noChangeAspect="1" noEditPoints="1"/>
          </p:cNvSpPr>
          <p:nvPr/>
        </p:nvSpPr>
        <p:spPr bwMode="auto">
          <a:xfrm>
            <a:off x="7579994" y="457136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2" name="arrow_15"/>
          <p:cNvSpPr>
            <a:spLocks noChangeAspect="1" noEditPoints="1"/>
          </p:cNvSpPr>
          <p:nvPr/>
        </p:nvSpPr>
        <p:spPr bwMode="auto">
          <a:xfrm>
            <a:off x="7579994" y="531050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3" name="arrow_15"/>
          <p:cNvSpPr>
            <a:spLocks noChangeAspect="1" noEditPoints="1"/>
          </p:cNvSpPr>
          <p:nvPr/>
        </p:nvSpPr>
        <p:spPr bwMode="auto">
          <a:xfrm>
            <a:off x="7579994" y="606488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3056841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bwMode="auto">
          <a:xfrm>
            <a:off x="6675438" y="1211263"/>
            <a:ext cx="5486400" cy="54861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In-database analytics with SQL Server 2017</a:t>
            </a:r>
          </a:p>
        </p:txBody>
      </p:sp>
      <p:sp>
        <p:nvSpPr>
          <p:cNvPr id="59" name="Rectangle 58"/>
          <p:cNvSpPr/>
          <p:nvPr/>
        </p:nvSpPr>
        <p:spPr bwMode="auto">
          <a:xfrm>
            <a:off x="823098" y="2629849"/>
            <a:ext cx="5553593" cy="1147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a:gradFill>
                  <a:gsLst>
                    <a:gs pos="93000">
                      <a:schemeClr val="accent1"/>
                    </a:gs>
                    <a:gs pos="18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Speed analysis by reducing movement</a:t>
            </a:r>
          </a:p>
          <a:p>
            <a:pPr defTabSz="932293"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Analyze data in-place, reducing movement delay, duplication, and potential security risks</a:t>
            </a:r>
          </a:p>
        </p:txBody>
      </p:sp>
      <p:sp>
        <p:nvSpPr>
          <p:cNvPr id="60" name="Rectangle 59"/>
          <p:cNvSpPr/>
          <p:nvPr/>
        </p:nvSpPr>
        <p:spPr bwMode="auto">
          <a:xfrm>
            <a:off x="810574" y="4955909"/>
            <a:ext cx="5741817" cy="14526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Directly operationalize scripts and models</a:t>
            </a:r>
          </a:p>
          <a:p>
            <a:pPr defTabSz="932293"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Operationalize R or Python scripts &amp; models over SQL Server data by calling familiar T-SQL stored procedures from your application</a:t>
            </a:r>
          </a:p>
        </p:txBody>
      </p:sp>
      <p:sp>
        <p:nvSpPr>
          <p:cNvPr id="61" name="Rectangle 60"/>
          <p:cNvSpPr/>
          <p:nvPr/>
        </p:nvSpPr>
        <p:spPr bwMode="auto">
          <a:xfrm>
            <a:off x="823097" y="3831351"/>
            <a:ext cx="5888498" cy="10710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Scale R and Python beyond available memory</a:t>
            </a:r>
          </a:p>
          <a:p>
            <a:pPr defTabSz="932293" fontAlgn="base">
              <a:lnSpc>
                <a:spcPct val="90000"/>
              </a:lnSpc>
              <a:spcBef>
                <a:spcPct val="0"/>
              </a:spcBef>
              <a:spcAft>
                <a:spcPct val="0"/>
              </a:spcAft>
            </a:pPr>
            <a:r>
              <a:rPr lang="en-US">
                <a:gradFill>
                  <a:gsLst>
                    <a:gs pos="9735">
                      <a:schemeClr val="tx1"/>
                    </a:gs>
                    <a:gs pos="3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Overcome the most common demand of data scientists tackling big data assets</a:t>
            </a:r>
            <a:endPar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endParaRPr>
          </a:p>
        </p:txBody>
      </p:sp>
      <p:sp>
        <p:nvSpPr>
          <p:cNvPr id="50" name="TextBox 49"/>
          <p:cNvSpPr txBox="1"/>
          <p:nvPr/>
        </p:nvSpPr>
        <p:spPr>
          <a:xfrm>
            <a:off x="7651559" y="4313968"/>
            <a:ext cx="1447640" cy="350865"/>
          </a:xfrm>
          <a:prstGeom prst="rect">
            <a:avLst/>
          </a:prstGeom>
          <a:noFill/>
        </p:spPr>
        <p:txBody>
          <a:bodyPr wrap="square" lIns="146304" tIns="91440" rIns="146304" bIns="91440" rtlCol="0">
            <a:spAutoFit/>
          </a:bodyPr>
          <a:lstStyle/>
          <a:p>
            <a:pPr indent="-365479">
              <a:lnSpc>
                <a:spcPct val="90000"/>
              </a:lnSpc>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Scientist</a:t>
            </a:r>
          </a:p>
        </p:txBody>
      </p:sp>
      <p:sp>
        <p:nvSpPr>
          <p:cNvPr id="58" name="TextBox 57"/>
          <p:cNvSpPr txBox="1"/>
          <p:nvPr/>
        </p:nvSpPr>
        <p:spPr>
          <a:xfrm>
            <a:off x="7651559" y="4514974"/>
            <a:ext cx="1515680" cy="517065"/>
          </a:xfrm>
          <a:prstGeom prst="rect">
            <a:avLst/>
          </a:prstGeom>
          <a:noFill/>
        </p:spPr>
        <p:txBody>
          <a:bodyPr wrap="square" lIns="146304" tIns="91440" rIns="146304" bIns="91440" rtlCol="0">
            <a:spAutoFit/>
          </a:bodyPr>
          <a:lstStyle/>
          <a:p>
            <a:pPr defTabSz="931881">
              <a:lnSpc>
                <a:spcPct val="90000"/>
              </a:lnSpc>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Interacts directly </a:t>
            </a:r>
            <a:b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with data</a:t>
            </a:r>
          </a:p>
        </p:txBody>
      </p:sp>
      <p:sp>
        <p:nvSpPr>
          <p:cNvPr id="72" name="TextBox 71"/>
          <p:cNvSpPr txBox="1"/>
          <p:nvPr/>
        </p:nvSpPr>
        <p:spPr>
          <a:xfrm>
            <a:off x="7651559" y="5148898"/>
            <a:ext cx="1996354" cy="350865"/>
          </a:xfrm>
          <a:prstGeom prst="rect">
            <a:avLst/>
          </a:prstGeom>
          <a:noFill/>
        </p:spPr>
        <p:txBody>
          <a:bodyPr wrap="square" lIns="146304" tIns="91440" rIns="146304" bIns="91440" rtlCol="0">
            <a:spAutoFit/>
          </a:bodyPr>
          <a:lstStyle/>
          <a:p>
            <a:pPr indent="-365479">
              <a:lnSpc>
                <a:spcPct val="90000"/>
              </a:lnSpc>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Developer/DBA</a:t>
            </a:r>
          </a:p>
        </p:txBody>
      </p:sp>
      <p:sp>
        <p:nvSpPr>
          <p:cNvPr id="73" name="TextBox 72"/>
          <p:cNvSpPr txBox="1"/>
          <p:nvPr/>
        </p:nvSpPr>
        <p:spPr>
          <a:xfrm>
            <a:off x="7651559" y="5369861"/>
            <a:ext cx="1713461" cy="517065"/>
          </a:xfrm>
          <a:prstGeom prst="rect">
            <a:avLst/>
          </a:prstGeom>
          <a:noFill/>
        </p:spPr>
        <p:txBody>
          <a:bodyPr wrap="square" lIns="146304" tIns="91440" rIns="146304" bIns="91440" rtlCol="0">
            <a:spAutoFit/>
          </a:bodyPr>
          <a:lstStyle/>
          <a:p>
            <a:pPr defTabSz="931881">
              <a:lnSpc>
                <a:spcPct val="90000"/>
              </a:lnSpc>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Manage data and </a:t>
            </a:r>
          </a:p>
          <a:p>
            <a:pPr defTabSz="931881">
              <a:lnSpc>
                <a:spcPct val="90000"/>
              </a:lnSpc>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analytics together</a:t>
            </a:r>
          </a:p>
        </p:txBody>
      </p:sp>
      <p:sp>
        <p:nvSpPr>
          <p:cNvPr id="78" name="TextBox 77"/>
          <p:cNvSpPr txBox="1"/>
          <p:nvPr/>
        </p:nvSpPr>
        <p:spPr>
          <a:xfrm>
            <a:off x="9846851" y="1415400"/>
            <a:ext cx="1729975" cy="258532"/>
          </a:xfrm>
          <a:prstGeom prst="rect">
            <a:avLst/>
          </a:prstGeom>
          <a:noFill/>
        </p:spPr>
        <p:txBody>
          <a:bodyPr wrap="square" rtlCol="0">
            <a:spAutoFit/>
          </a:bodyPr>
          <a:lstStyle/>
          <a:p>
            <a:pPr indent="-365479" algn="ctr">
              <a:lnSpc>
                <a:spcPct val="90000"/>
              </a:lnSpc>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Extensibility</a:t>
            </a:r>
          </a:p>
        </p:txBody>
      </p:sp>
      <p:sp>
        <p:nvSpPr>
          <p:cNvPr id="79" name="Right Brace 78"/>
          <p:cNvSpPr/>
          <p:nvPr/>
        </p:nvSpPr>
        <p:spPr>
          <a:xfrm>
            <a:off x="9147111" y="4030826"/>
            <a:ext cx="259150" cy="2040461"/>
          </a:xfrm>
          <a:prstGeom prst="rightBrace">
            <a:avLst>
              <a:gd name="adj1" fmla="val 43816"/>
              <a:gd name="adj2" fmla="val 50000"/>
            </a:avLst>
          </a:prstGeom>
          <a:noFill/>
          <a:ln w="19050" cap="flat" cmpd="sng" algn="ctr">
            <a:solidFill>
              <a:schemeClr val="accent1"/>
            </a:solidFill>
            <a:prstDash val="solid"/>
            <a:headEnd type="none" w="med" len="sm"/>
            <a:tailEnd type="none" w="med" len="sm"/>
          </a:ln>
          <a:effectLst/>
        </p:spPr>
        <p:txBody>
          <a:bodyPr rot="0" spcFirstLastPara="0" vertOverflow="overflow" horzOverflow="overflow" vert="horz" wrap="square" lIns="91388" tIns="45694" rIns="91388" bIns="45694" numCol="1" spcCol="0" rtlCol="0" fromWordArt="0" anchor="ctr" anchorCtr="0" forceAA="0" compatLnSpc="1">
            <a:prstTxWarp prst="textNoShape">
              <a:avLst/>
            </a:prstTxWarp>
            <a:noAutofit/>
          </a:bodyPr>
          <a:lstStyle/>
          <a:p>
            <a:pPr algn="ctr" defTabSz="931147">
              <a:defRPr/>
            </a:pPr>
            <a:endParaRPr lang="en-US" kern="0">
              <a:solidFill>
                <a:srgbClr val="000000"/>
              </a:solidFill>
              <a:latin typeface="Segoe UI Light" panose="020B0502040204020203" pitchFamily="34" charset="0"/>
              <a:cs typeface="Segoe UI Light" panose="020B0502040204020203" pitchFamily="34" charset="0"/>
            </a:endParaRPr>
          </a:p>
        </p:txBody>
      </p:sp>
      <p:sp>
        <p:nvSpPr>
          <p:cNvPr id="109" name="TextBox 108"/>
          <p:cNvSpPr txBox="1"/>
          <p:nvPr/>
        </p:nvSpPr>
        <p:spPr>
          <a:xfrm>
            <a:off x="9307483" y="1683968"/>
            <a:ext cx="1548595" cy="480131"/>
          </a:xfrm>
          <a:prstGeom prst="rect">
            <a:avLst/>
          </a:prstGeom>
          <a:noFill/>
        </p:spPr>
        <p:txBody>
          <a:bodyPr wrap="square" rtlCol="0">
            <a:spAutoFit/>
          </a:bodyPr>
          <a:lstStyle/>
          <a:p>
            <a:pPr algn="ctr" defTabSz="931881">
              <a:lnSpc>
                <a:spcPct val="90000"/>
              </a:lnSpc>
              <a:defRPr/>
            </a:pPr>
            <a:r>
              <a:rPr lang="en-US" sz="14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R</a:t>
            </a:r>
            <a:br>
              <a:rPr lang="en-US" sz="14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sz="14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 integration</a:t>
            </a:r>
          </a:p>
        </p:txBody>
      </p:sp>
      <p:sp>
        <p:nvSpPr>
          <p:cNvPr id="45" name="TextBox 44">
            <a:extLst>
              <a:ext uri="{FF2B5EF4-FFF2-40B4-BE49-F238E27FC236}">
                <a16:creationId xmlns:a16="http://schemas.microsoft.com/office/drawing/2014/main" id="{28CCA4C7-00F4-4B41-BF89-2EE8CD7EF05E}"/>
              </a:ext>
            </a:extLst>
          </p:cNvPr>
          <p:cNvSpPr txBox="1"/>
          <p:nvPr/>
        </p:nvSpPr>
        <p:spPr>
          <a:xfrm>
            <a:off x="10704554" y="1683968"/>
            <a:ext cx="1063302" cy="480131"/>
          </a:xfrm>
          <a:prstGeom prst="rect">
            <a:avLst/>
          </a:prstGeom>
          <a:noFill/>
        </p:spPr>
        <p:txBody>
          <a:bodyPr wrap="square" rtlCol="0">
            <a:spAutoFit/>
          </a:bodyPr>
          <a:lstStyle/>
          <a:p>
            <a:pPr algn="ctr" defTabSz="931881">
              <a:lnSpc>
                <a:spcPct val="90000"/>
              </a:lnSpc>
              <a:defRPr/>
            </a:pPr>
            <a:r>
              <a:rPr lang="en-US" sz="14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Python integration</a:t>
            </a:r>
          </a:p>
        </p:txBody>
      </p:sp>
      <p:sp>
        <p:nvSpPr>
          <p:cNvPr id="46" name="Rectangle 45">
            <a:extLst>
              <a:ext uri="{FF2B5EF4-FFF2-40B4-BE49-F238E27FC236}">
                <a16:creationId xmlns:a16="http://schemas.microsoft.com/office/drawing/2014/main" id="{9AA59F6A-573A-4A05-A0C0-BEBD4AFDB0A5}"/>
              </a:ext>
            </a:extLst>
          </p:cNvPr>
          <p:cNvSpPr/>
          <p:nvPr/>
        </p:nvSpPr>
        <p:spPr bwMode="auto">
          <a:xfrm>
            <a:off x="829353" y="1428347"/>
            <a:ext cx="5553593" cy="11479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Scale through parallelization</a:t>
            </a:r>
          </a:p>
          <a:p>
            <a:pPr defTabSz="932293" fontAlgn="base">
              <a:lnSpc>
                <a:spcPct val="90000"/>
              </a:lnSpc>
              <a:spcBef>
                <a:spcPts val="600"/>
              </a:spcBef>
              <a:spcAft>
                <a:spcPct val="0"/>
              </a:spcAft>
            </a:pPr>
            <a:r>
              <a:rPr lang="en-US">
                <a:gradFill>
                  <a:gsLst>
                    <a:gs pos="9735">
                      <a:schemeClr val="tx1"/>
                    </a:gs>
                    <a:gs pos="37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Extend R and Python analytics with parallelized algorithms that scale up and out</a:t>
            </a:r>
          </a:p>
        </p:txBody>
      </p:sp>
      <p:sp>
        <p:nvSpPr>
          <p:cNvPr id="47" name="arrow_15"/>
          <p:cNvSpPr>
            <a:spLocks noChangeAspect="1" noEditPoints="1"/>
          </p:cNvSpPr>
          <p:nvPr/>
        </p:nvSpPr>
        <p:spPr bwMode="auto">
          <a:xfrm>
            <a:off x="457200" y="152558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8" name="arrow_15"/>
          <p:cNvSpPr>
            <a:spLocks noChangeAspect="1" noEditPoints="1"/>
          </p:cNvSpPr>
          <p:nvPr/>
        </p:nvSpPr>
        <p:spPr bwMode="auto">
          <a:xfrm>
            <a:off x="457200" y="274097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9" name="arrow_15"/>
          <p:cNvSpPr>
            <a:spLocks noChangeAspect="1" noEditPoints="1"/>
          </p:cNvSpPr>
          <p:nvPr/>
        </p:nvSpPr>
        <p:spPr bwMode="auto">
          <a:xfrm>
            <a:off x="457200" y="39239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3" name="arrow_15"/>
          <p:cNvSpPr>
            <a:spLocks noChangeAspect="1" noEditPoints="1"/>
          </p:cNvSpPr>
          <p:nvPr/>
        </p:nvSpPr>
        <p:spPr bwMode="auto">
          <a:xfrm>
            <a:off x="457200" y="507269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57" name="Group 56"/>
          <p:cNvGrpSpPr/>
          <p:nvPr/>
        </p:nvGrpSpPr>
        <p:grpSpPr>
          <a:xfrm>
            <a:off x="9517993" y="3592620"/>
            <a:ext cx="2381908" cy="2844352"/>
            <a:chOff x="5413727" y="4686743"/>
            <a:chExt cx="1049960" cy="1253809"/>
          </a:xfrm>
          <a:solidFill>
            <a:srgbClr val="F2F2F2"/>
          </a:solidFill>
        </p:grpSpPr>
        <p:grpSp>
          <p:nvGrpSpPr>
            <p:cNvPr id="62" name="Group 61"/>
            <p:cNvGrpSpPr/>
            <p:nvPr/>
          </p:nvGrpSpPr>
          <p:grpSpPr>
            <a:xfrm>
              <a:off x="5413727" y="4686743"/>
              <a:ext cx="1049960" cy="1253809"/>
              <a:chOff x="7715623" y="4142244"/>
              <a:chExt cx="556011" cy="663962"/>
            </a:xfrm>
            <a:grpFill/>
          </p:grpSpPr>
          <p:grpSp>
            <p:nvGrpSpPr>
              <p:cNvPr id="64" name="Group 63"/>
              <p:cNvGrpSpPr/>
              <p:nvPr/>
            </p:nvGrpSpPr>
            <p:grpSpPr>
              <a:xfrm>
                <a:off x="7715623" y="4142244"/>
                <a:ext cx="556011" cy="663962"/>
                <a:chOff x="2339589" y="172322"/>
                <a:chExt cx="409233" cy="663962"/>
              </a:xfrm>
              <a:grpFill/>
            </p:grpSpPr>
            <p:sp>
              <p:nvSpPr>
                <p:cNvPr id="66"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67"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68"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65" name="Oval 64"/>
              <p:cNvSpPr/>
              <p:nvPr/>
            </p:nvSpPr>
            <p:spPr bwMode="auto">
              <a:xfrm>
                <a:off x="7718694" y="4145054"/>
                <a:ext cx="551149" cy="182312"/>
              </a:xfrm>
              <a:prstGeom prst="ellipse">
                <a:avLst/>
              </a:prstGeom>
              <a:solidFill>
                <a:schemeClr val="accent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3" name="Rectangle 62"/>
            <p:cNvSpPr/>
            <p:nvPr/>
          </p:nvSpPr>
          <p:spPr>
            <a:xfrm>
              <a:off x="5419526" y="5079206"/>
              <a:ext cx="1039376"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endPar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cxnSp>
        <p:nvCxnSpPr>
          <p:cNvPr id="69" name="Straight Arrow Connector 68"/>
          <p:cNvCxnSpPr>
            <a:cxnSpLocks/>
          </p:cNvCxnSpPr>
          <p:nvPr/>
        </p:nvCxnSpPr>
        <p:spPr>
          <a:xfrm rot="5400000">
            <a:off x="9306864" y="5606961"/>
            <a:ext cx="872957" cy="0"/>
          </a:xfrm>
          <a:prstGeom prst="straightConnector1">
            <a:avLst/>
          </a:prstGeom>
          <a:noFill/>
          <a:ln w="15875" cap="flat">
            <a:solidFill>
              <a:srgbClr val="525252"/>
            </a:solidFill>
            <a:prstDash val="solid"/>
            <a:miter lim="800000"/>
            <a:headEnd type="arrow" w="med" len="sm"/>
            <a:tailEnd type="arrow" w="med" len="sm"/>
          </a:ln>
          <a:extLst>
            <a:ext uri="{909E8E84-426E-40DD-AFC4-6F175D3DCCD1}">
              <a14:hiddenFill xmlns:a14="http://schemas.microsoft.com/office/drawing/2010/main">
                <a:solidFill>
                  <a:srgbClr val="FFFFFF"/>
                </a:solidFill>
              </a14:hiddenFill>
            </a:ext>
          </a:extLst>
        </p:spPr>
      </p:cxnSp>
      <p:grpSp>
        <p:nvGrpSpPr>
          <p:cNvPr id="5" name="Group 4"/>
          <p:cNvGrpSpPr/>
          <p:nvPr/>
        </p:nvGrpSpPr>
        <p:grpSpPr>
          <a:xfrm>
            <a:off x="11359184" y="5700485"/>
            <a:ext cx="291627" cy="344776"/>
            <a:chOff x="13811376" y="5219181"/>
            <a:chExt cx="291627" cy="344776"/>
          </a:xfrm>
        </p:grpSpPr>
        <p:sp>
          <p:nvSpPr>
            <p:cNvPr id="105" name="Freeform 88"/>
            <p:cNvSpPr>
              <a:spLocks noChangeAspect="1"/>
            </p:cNvSpPr>
            <p:nvPr/>
          </p:nvSpPr>
          <p:spPr bwMode="auto">
            <a:xfrm rot="5400000">
              <a:off x="13784802" y="5245755"/>
              <a:ext cx="344776" cy="29162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a:defRPr/>
              </a:pPr>
              <a:endParaRPr lang="en-US" sz="1396" kern="0" spc="-50">
                <a:ln>
                  <a:solidFill>
                    <a:srgbClr val="FFFFFF">
                      <a:alpha val="0"/>
                    </a:srgbClr>
                  </a:solidFill>
                </a:ln>
                <a:solidFill>
                  <a:srgbClr val="000000"/>
                </a:solidFill>
                <a:latin typeface="Segoe UI Light" panose="020B0502040204020203" pitchFamily="34" charset="0"/>
                <a:ea typeface="Segoe UI" pitchFamily="34" charset="0"/>
                <a:cs typeface="Segoe UI Light" panose="020B0502040204020203" pitchFamily="34" charset="0"/>
              </a:endParaRPr>
            </a:p>
          </p:txBody>
        </p:sp>
        <p:sp>
          <p:nvSpPr>
            <p:cNvPr id="106" name="Rectangle 105"/>
            <p:cNvSpPr/>
            <p:nvPr/>
          </p:nvSpPr>
          <p:spPr>
            <a:xfrm rot="10800000">
              <a:off x="13828498" y="5234785"/>
              <a:ext cx="257384" cy="313567"/>
            </a:xfrm>
            <a:prstGeom prst="rect">
              <a:avLst/>
            </a:prstGeom>
            <a:solidFill>
              <a:schemeClr val="bg1"/>
            </a:solidFill>
            <a:ln w="10795" cap="flat" cmpd="sng" algn="ctr">
              <a:noFill/>
              <a:prstDash val="solid"/>
            </a:ln>
            <a:effectLst/>
          </p:spPr>
          <p:txBody>
            <a:bodyPr rot="0" spcFirstLastPara="0" vertOverflow="overflow" horzOverflow="overflow" vert="horz" wrap="square" lIns="91388" tIns="45694" rIns="91388" bIns="45694" numCol="1" spcCol="0" rtlCol="0" fromWordArt="0" anchor="ctr" anchorCtr="0" forceAA="0" compatLnSpc="1">
              <a:prstTxWarp prst="textNoShape">
                <a:avLst/>
              </a:prstTxWarp>
              <a:noAutofit/>
            </a:bodyPr>
            <a:lstStyle/>
            <a:p>
              <a:pPr algn="ctr" defTabSz="931147">
                <a:defRPr/>
              </a:pPr>
              <a:endParaRPr lang="en-US" kern="0">
                <a:solidFill>
                  <a:prstClr val="white"/>
                </a:solidFill>
                <a:latin typeface="Segoe UI Light" panose="020B0502040204020203" pitchFamily="34" charset="0"/>
                <a:cs typeface="Segoe UI Light" panose="020B0502040204020203" pitchFamily="34" charset="0"/>
              </a:endParaRPr>
            </a:p>
          </p:txBody>
        </p:sp>
        <p:grpSp>
          <p:nvGrpSpPr>
            <p:cNvPr id="96" name="Group 95"/>
            <p:cNvGrpSpPr/>
            <p:nvPr/>
          </p:nvGrpSpPr>
          <p:grpSpPr>
            <a:xfrm>
              <a:off x="13815752" y="5231396"/>
              <a:ext cx="274584" cy="323375"/>
              <a:chOff x="4721447" y="5169895"/>
              <a:chExt cx="267633" cy="315192"/>
            </a:xfrm>
          </p:grpSpPr>
          <p:cxnSp>
            <p:nvCxnSpPr>
              <p:cNvPr id="97" name="Straight Connector 96"/>
              <p:cNvCxnSpPr/>
              <p:nvPr/>
            </p:nvCxnSpPr>
            <p:spPr>
              <a:xfrm>
                <a:off x="4831713" y="5169895"/>
                <a:ext cx="0" cy="315192"/>
              </a:xfrm>
              <a:prstGeom prst="line">
                <a:avLst/>
              </a:prstGeom>
              <a:noFill/>
              <a:ln w="12700" cap="flat" cmpd="sng" algn="ctr">
                <a:solidFill>
                  <a:schemeClr val="accent1"/>
                </a:solidFill>
                <a:prstDash val="solid"/>
              </a:ln>
              <a:effectLst/>
            </p:spPr>
          </p:cxnSp>
          <p:cxnSp>
            <p:nvCxnSpPr>
              <p:cNvPr id="98" name="Straight Connector 97"/>
              <p:cNvCxnSpPr/>
              <p:nvPr/>
            </p:nvCxnSpPr>
            <p:spPr>
              <a:xfrm>
                <a:off x="4886219" y="5169895"/>
                <a:ext cx="0" cy="315192"/>
              </a:xfrm>
              <a:prstGeom prst="line">
                <a:avLst/>
              </a:prstGeom>
              <a:noFill/>
              <a:ln w="12700" cap="flat" cmpd="sng" algn="ctr">
                <a:solidFill>
                  <a:schemeClr val="accent1"/>
                </a:solidFill>
                <a:prstDash val="solid"/>
              </a:ln>
              <a:effectLst/>
            </p:spPr>
          </p:cxnSp>
          <p:cxnSp>
            <p:nvCxnSpPr>
              <p:cNvPr id="99" name="Straight Connector 98"/>
              <p:cNvCxnSpPr/>
              <p:nvPr/>
            </p:nvCxnSpPr>
            <p:spPr>
              <a:xfrm>
                <a:off x="4940725" y="5169895"/>
                <a:ext cx="0" cy="315192"/>
              </a:xfrm>
              <a:prstGeom prst="line">
                <a:avLst/>
              </a:prstGeom>
              <a:noFill/>
              <a:ln w="12700" cap="flat" cmpd="sng" algn="ctr">
                <a:solidFill>
                  <a:schemeClr val="accent1"/>
                </a:solidFill>
                <a:prstDash val="solid"/>
              </a:ln>
              <a:effectLst/>
            </p:spPr>
          </p:cxnSp>
          <p:cxnSp>
            <p:nvCxnSpPr>
              <p:cNvPr id="100" name="Straight Connector 99"/>
              <p:cNvCxnSpPr/>
              <p:nvPr/>
            </p:nvCxnSpPr>
            <p:spPr>
              <a:xfrm>
                <a:off x="4721447" y="5266677"/>
                <a:ext cx="262256" cy="0"/>
              </a:xfrm>
              <a:prstGeom prst="line">
                <a:avLst/>
              </a:prstGeom>
              <a:noFill/>
              <a:ln w="12700" cap="flat" cmpd="sng" algn="ctr">
                <a:solidFill>
                  <a:schemeClr val="accent1"/>
                </a:solidFill>
                <a:prstDash val="solid"/>
              </a:ln>
              <a:effectLst/>
            </p:spPr>
          </p:cxnSp>
          <p:cxnSp>
            <p:nvCxnSpPr>
              <p:cNvPr id="101" name="Straight Connector 100"/>
              <p:cNvCxnSpPr/>
              <p:nvPr/>
            </p:nvCxnSpPr>
            <p:spPr>
              <a:xfrm>
                <a:off x="4721454" y="5319630"/>
                <a:ext cx="262256" cy="0"/>
              </a:xfrm>
              <a:prstGeom prst="line">
                <a:avLst/>
              </a:prstGeom>
              <a:noFill/>
              <a:ln w="12700" cap="flat" cmpd="sng" algn="ctr">
                <a:solidFill>
                  <a:schemeClr val="accent1"/>
                </a:solidFill>
                <a:prstDash val="solid"/>
              </a:ln>
              <a:effectLst/>
            </p:spPr>
          </p:cxnSp>
          <p:cxnSp>
            <p:nvCxnSpPr>
              <p:cNvPr id="102" name="Straight Connector 101"/>
              <p:cNvCxnSpPr/>
              <p:nvPr/>
            </p:nvCxnSpPr>
            <p:spPr>
              <a:xfrm>
                <a:off x="4722262" y="5372582"/>
                <a:ext cx="262256" cy="0"/>
              </a:xfrm>
              <a:prstGeom prst="line">
                <a:avLst/>
              </a:prstGeom>
              <a:noFill/>
              <a:ln w="12700" cap="flat" cmpd="sng" algn="ctr">
                <a:solidFill>
                  <a:schemeClr val="accent1"/>
                </a:solidFill>
                <a:prstDash val="solid"/>
              </a:ln>
              <a:effectLst/>
            </p:spPr>
          </p:cxnSp>
          <p:cxnSp>
            <p:nvCxnSpPr>
              <p:cNvPr id="103" name="Straight Connector 102"/>
              <p:cNvCxnSpPr/>
              <p:nvPr/>
            </p:nvCxnSpPr>
            <p:spPr>
              <a:xfrm>
                <a:off x="4722262" y="5425533"/>
                <a:ext cx="262256" cy="0"/>
              </a:xfrm>
              <a:prstGeom prst="line">
                <a:avLst/>
              </a:prstGeom>
              <a:noFill/>
              <a:ln w="12700" cap="flat" cmpd="sng" algn="ctr">
                <a:solidFill>
                  <a:schemeClr val="accent1"/>
                </a:solidFill>
                <a:prstDash val="solid"/>
              </a:ln>
              <a:effectLst/>
            </p:spPr>
          </p:cxnSp>
          <p:cxnSp>
            <p:nvCxnSpPr>
              <p:cNvPr id="104" name="Straight Connector 103"/>
              <p:cNvCxnSpPr/>
              <p:nvPr/>
            </p:nvCxnSpPr>
            <p:spPr>
              <a:xfrm>
                <a:off x="4726824" y="5213725"/>
                <a:ext cx="262256" cy="0"/>
              </a:xfrm>
              <a:prstGeom prst="line">
                <a:avLst/>
              </a:prstGeom>
              <a:noFill/>
              <a:ln w="12700" cap="flat" cmpd="sng" algn="ctr">
                <a:solidFill>
                  <a:schemeClr val="accent1"/>
                </a:solidFill>
                <a:prstDash val="solid"/>
              </a:ln>
              <a:effectLst/>
            </p:spPr>
          </p:cxnSp>
          <p:cxnSp>
            <p:nvCxnSpPr>
              <p:cNvPr id="111" name="Straight Connector 110"/>
              <p:cNvCxnSpPr/>
              <p:nvPr/>
            </p:nvCxnSpPr>
            <p:spPr>
              <a:xfrm>
                <a:off x="4777208" y="5169895"/>
                <a:ext cx="0" cy="315192"/>
              </a:xfrm>
              <a:prstGeom prst="line">
                <a:avLst/>
              </a:prstGeom>
              <a:noFill/>
              <a:ln w="12700" cap="flat" cmpd="sng" algn="ctr">
                <a:solidFill>
                  <a:schemeClr val="accent1"/>
                </a:solidFill>
                <a:prstDash val="solid"/>
              </a:ln>
              <a:effectLst/>
            </p:spPr>
          </p:cxnSp>
        </p:grpSp>
      </p:grpSp>
      <p:grpSp>
        <p:nvGrpSpPr>
          <p:cNvPr id="6" name="Group 5"/>
          <p:cNvGrpSpPr/>
          <p:nvPr/>
        </p:nvGrpSpPr>
        <p:grpSpPr>
          <a:xfrm>
            <a:off x="11275124" y="4969865"/>
            <a:ext cx="459746" cy="511558"/>
            <a:chOff x="11224605" y="4530270"/>
            <a:chExt cx="459746" cy="511558"/>
          </a:xfrm>
        </p:grpSpPr>
        <p:sp>
          <p:nvSpPr>
            <p:cNvPr id="87" name="Rectangle 153"/>
            <p:cNvSpPr/>
            <p:nvPr/>
          </p:nvSpPr>
          <p:spPr>
            <a:xfrm>
              <a:off x="11252168" y="4549012"/>
              <a:ext cx="350821" cy="405701"/>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 name="connsiteX0" fmla="*/ 0 w 300129"/>
                <a:gd name="connsiteY0" fmla="*/ 0 h 384583"/>
                <a:gd name="connsiteX1" fmla="*/ 300129 w 300129"/>
                <a:gd name="connsiteY1" fmla="*/ 0 h 384583"/>
                <a:gd name="connsiteX2" fmla="*/ 0 w 300129"/>
                <a:gd name="connsiteY2" fmla="*/ 384583 h 384583"/>
                <a:gd name="connsiteX3" fmla="*/ 0 w 300129"/>
                <a:gd name="connsiteY3" fmla="*/ 0 h 384583"/>
                <a:gd name="connsiteX0" fmla="*/ 0 w 302713"/>
                <a:gd name="connsiteY0" fmla="*/ 0 h 384583"/>
                <a:gd name="connsiteX1" fmla="*/ 300129 w 302713"/>
                <a:gd name="connsiteY1" fmla="*/ 0 h 384583"/>
                <a:gd name="connsiteX2" fmla="*/ 0 w 302713"/>
                <a:gd name="connsiteY2" fmla="*/ 384583 h 384583"/>
                <a:gd name="connsiteX3" fmla="*/ 0 w 302713"/>
                <a:gd name="connsiteY3" fmla="*/ 0 h 384583"/>
                <a:gd name="connsiteX0" fmla="*/ 0 w 302915"/>
                <a:gd name="connsiteY0" fmla="*/ 0 h 384688"/>
                <a:gd name="connsiteX1" fmla="*/ 300129 w 302915"/>
                <a:gd name="connsiteY1" fmla="*/ 0 h 384688"/>
                <a:gd name="connsiteX2" fmla="*/ 0 w 302915"/>
                <a:gd name="connsiteY2" fmla="*/ 384583 h 384688"/>
                <a:gd name="connsiteX3" fmla="*/ 0 w 302915"/>
                <a:gd name="connsiteY3" fmla="*/ 0 h 384688"/>
                <a:gd name="connsiteX0" fmla="*/ 0 w 303865"/>
                <a:gd name="connsiteY0" fmla="*/ 0 h 384688"/>
                <a:gd name="connsiteX1" fmla="*/ 300129 w 303865"/>
                <a:gd name="connsiteY1" fmla="*/ 0 h 384688"/>
                <a:gd name="connsiteX2" fmla="*/ 0 w 303865"/>
                <a:gd name="connsiteY2" fmla="*/ 384583 h 384688"/>
                <a:gd name="connsiteX3" fmla="*/ 0 w 303865"/>
                <a:gd name="connsiteY3" fmla="*/ 0 h 384688"/>
                <a:gd name="connsiteX0" fmla="*/ 0 w 303865"/>
                <a:gd name="connsiteY0" fmla="*/ 0 h 384700"/>
                <a:gd name="connsiteX1" fmla="*/ 300129 w 303865"/>
                <a:gd name="connsiteY1" fmla="*/ 0 h 384700"/>
                <a:gd name="connsiteX2" fmla="*/ 0 w 303865"/>
                <a:gd name="connsiteY2" fmla="*/ 384583 h 384700"/>
                <a:gd name="connsiteX3" fmla="*/ 0 w 303865"/>
                <a:gd name="connsiteY3" fmla="*/ 0 h 384700"/>
                <a:gd name="connsiteX0" fmla="*/ 0 w 304322"/>
                <a:gd name="connsiteY0" fmla="*/ 0 h 384583"/>
                <a:gd name="connsiteX1" fmla="*/ 300129 w 304322"/>
                <a:gd name="connsiteY1" fmla="*/ 0 h 384583"/>
                <a:gd name="connsiteX2" fmla="*/ 0 w 304322"/>
                <a:gd name="connsiteY2" fmla="*/ 384583 h 384583"/>
                <a:gd name="connsiteX3" fmla="*/ 0 w 304322"/>
                <a:gd name="connsiteY3" fmla="*/ 0 h 384583"/>
                <a:gd name="connsiteX0" fmla="*/ 0 w 301605"/>
                <a:gd name="connsiteY0" fmla="*/ 0 h 384583"/>
                <a:gd name="connsiteX1" fmla="*/ 300129 w 301605"/>
                <a:gd name="connsiteY1" fmla="*/ 0 h 384583"/>
                <a:gd name="connsiteX2" fmla="*/ 0 w 301605"/>
                <a:gd name="connsiteY2" fmla="*/ 384583 h 384583"/>
                <a:gd name="connsiteX3" fmla="*/ 0 w 301605"/>
                <a:gd name="connsiteY3" fmla="*/ 0 h 384583"/>
                <a:gd name="connsiteX0" fmla="*/ 0 w 301447"/>
                <a:gd name="connsiteY0" fmla="*/ 0 h 402570"/>
                <a:gd name="connsiteX1" fmla="*/ 300129 w 301447"/>
                <a:gd name="connsiteY1" fmla="*/ 0 h 402570"/>
                <a:gd name="connsiteX2" fmla="*/ 0 w 301447"/>
                <a:gd name="connsiteY2" fmla="*/ 384583 h 402570"/>
                <a:gd name="connsiteX3" fmla="*/ 0 w 301447"/>
                <a:gd name="connsiteY3" fmla="*/ 0 h 402570"/>
                <a:gd name="connsiteX0" fmla="*/ 2234 w 303665"/>
                <a:gd name="connsiteY0" fmla="*/ 0 h 410060"/>
                <a:gd name="connsiteX1" fmla="*/ 302363 w 303665"/>
                <a:gd name="connsiteY1" fmla="*/ 0 h 410060"/>
                <a:gd name="connsiteX2" fmla="*/ 0 w 303665"/>
                <a:gd name="connsiteY2" fmla="*/ 392382 h 410060"/>
                <a:gd name="connsiteX3" fmla="*/ 2234 w 303665"/>
                <a:gd name="connsiteY3" fmla="*/ 0 h 410060"/>
                <a:gd name="connsiteX0" fmla="*/ 2234 w 303680"/>
                <a:gd name="connsiteY0" fmla="*/ 0 h 403956"/>
                <a:gd name="connsiteX1" fmla="*/ 302363 w 303680"/>
                <a:gd name="connsiteY1" fmla="*/ 0 h 403956"/>
                <a:gd name="connsiteX2" fmla="*/ 0 w 303680"/>
                <a:gd name="connsiteY2" fmla="*/ 392382 h 403956"/>
                <a:gd name="connsiteX3" fmla="*/ 2234 w 303680"/>
                <a:gd name="connsiteY3" fmla="*/ 0 h 403956"/>
                <a:gd name="connsiteX0" fmla="*/ 2234 w 303782"/>
                <a:gd name="connsiteY0" fmla="*/ 0 h 392382"/>
                <a:gd name="connsiteX1" fmla="*/ 302363 w 303782"/>
                <a:gd name="connsiteY1" fmla="*/ 0 h 392382"/>
                <a:gd name="connsiteX2" fmla="*/ 0 w 303782"/>
                <a:gd name="connsiteY2" fmla="*/ 392382 h 392382"/>
                <a:gd name="connsiteX3" fmla="*/ 2234 w 303782"/>
                <a:gd name="connsiteY3" fmla="*/ 0 h 392382"/>
                <a:gd name="connsiteX0" fmla="*/ 2234 w 302363"/>
                <a:gd name="connsiteY0" fmla="*/ 0 h 392382"/>
                <a:gd name="connsiteX1" fmla="*/ 302363 w 302363"/>
                <a:gd name="connsiteY1" fmla="*/ 0 h 392382"/>
                <a:gd name="connsiteX2" fmla="*/ 0 w 302363"/>
                <a:gd name="connsiteY2" fmla="*/ 392382 h 392382"/>
                <a:gd name="connsiteX3" fmla="*/ 2234 w 302363"/>
                <a:gd name="connsiteY3" fmla="*/ 0 h 392382"/>
              </a:gdLst>
              <a:ahLst/>
              <a:cxnLst>
                <a:cxn ang="0">
                  <a:pos x="connsiteX0" y="connsiteY0"/>
                </a:cxn>
                <a:cxn ang="0">
                  <a:pos x="connsiteX1" y="connsiteY1"/>
                </a:cxn>
                <a:cxn ang="0">
                  <a:pos x="connsiteX2" y="connsiteY2"/>
                </a:cxn>
                <a:cxn ang="0">
                  <a:pos x="connsiteX3" y="connsiteY3"/>
                </a:cxn>
              </a:cxnLst>
              <a:rect l="l" t="t" r="r" b="b"/>
              <a:pathLst>
                <a:path w="302363" h="392382">
                  <a:moveTo>
                    <a:pt x="2234" y="0"/>
                  </a:moveTo>
                  <a:lnTo>
                    <a:pt x="302363" y="0"/>
                  </a:lnTo>
                  <a:cubicBezTo>
                    <a:pt x="255395" y="120404"/>
                    <a:pt x="167159" y="364972"/>
                    <a:pt x="0" y="392382"/>
                  </a:cubicBezTo>
                  <a:cubicBezTo>
                    <a:pt x="745" y="261588"/>
                    <a:pt x="1489" y="130794"/>
                    <a:pt x="2234" y="0"/>
                  </a:cubicBezTo>
                  <a:close/>
                </a:path>
              </a:pathLst>
            </a:custGeom>
            <a:solidFill>
              <a:schemeClr val="bg1"/>
            </a:solidFill>
            <a:ln w="10795" cap="flat" cmpd="sng" algn="ctr">
              <a:noFill/>
              <a:prstDash val="solid"/>
            </a:ln>
            <a:effectLst/>
          </p:spPr>
          <p:txBody>
            <a:bodyPr lIns="18641" tIns="18641" rIns="18641" bIns="18641" rtlCol="0" anchor="t"/>
            <a:lstStyle/>
            <a:p>
              <a:pPr algn="ctr" defTabSz="931881">
                <a:defRPr/>
              </a:pPr>
              <a:endParaRPr lang="en-IN" sz="612" kern="0">
                <a:solidFill>
                  <a:srgbClr val="FF8C00"/>
                </a:solidFill>
                <a:latin typeface="Segoe UI Light" panose="020B0502040204020203" pitchFamily="34" charset="0"/>
                <a:cs typeface="Segoe UI Light" panose="020B0502040204020203" pitchFamily="34" charset="0"/>
              </a:endParaRPr>
            </a:p>
          </p:txBody>
        </p:sp>
        <p:sp>
          <p:nvSpPr>
            <p:cNvPr id="88" name="Freeform 70"/>
            <p:cNvSpPr/>
            <p:nvPr>
              <p:custDataLst>
                <p:tags r:id="rId1"/>
              </p:custDataLst>
            </p:nvPr>
          </p:nvSpPr>
          <p:spPr bwMode="auto">
            <a:xfrm rot="10800000">
              <a:off x="11224605" y="4530270"/>
              <a:ext cx="388053" cy="443184"/>
            </a:xfrm>
            <a:custGeom>
              <a:avLst/>
              <a:gdLst>
                <a:gd name="connsiteX0" fmla="*/ 342979 w 343786"/>
                <a:gd name="connsiteY0" fmla="*/ 392623 h 392623"/>
                <a:gd name="connsiteX1" fmla="*/ 29955 w 343786"/>
                <a:gd name="connsiteY1" fmla="*/ 392623 h 392623"/>
                <a:gd name="connsiteX2" fmla="*/ 105 w 343786"/>
                <a:gd name="connsiteY2" fmla="*/ 362773 h 392623"/>
                <a:gd name="connsiteX3" fmla="*/ 0 w 343786"/>
                <a:gd name="connsiteY3" fmla="*/ 328722 h 392623"/>
                <a:gd name="connsiteX4" fmla="*/ 23964 w 343786"/>
                <a:gd name="connsiteY4" fmla="*/ 328722 h 392623"/>
                <a:gd name="connsiteX5" fmla="*/ 23898 w 343786"/>
                <a:gd name="connsiteY5" fmla="*/ 345024 h 392623"/>
                <a:gd name="connsiteX6" fmla="*/ 44067 w 343786"/>
                <a:gd name="connsiteY6" fmla="*/ 369227 h 392623"/>
                <a:gd name="connsiteX7" fmla="*/ 319173 w 343786"/>
                <a:gd name="connsiteY7" fmla="*/ 367614 h 392623"/>
                <a:gd name="connsiteX8" fmla="*/ 319173 w 343786"/>
                <a:gd name="connsiteY8" fmla="*/ 51363 h 392623"/>
                <a:gd name="connsiteX9" fmla="*/ 294970 w 343786"/>
                <a:gd name="connsiteY9" fmla="*/ 23933 h 392623"/>
                <a:gd name="connsiteX10" fmla="*/ 276999 w 343786"/>
                <a:gd name="connsiteY10" fmla="*/ 23849 h 392623"/>
                <a:gd name="connsiteX11" fmla="*/ 277053 w 343786"/>
                <a:gd name="connsiteY11" fmla="*/ 0 h 392623"/>
                <a:gd name="connsiteX12" fmla="*/ 309741 w 343786"/>
                <a:gd name="connsiteY12" fmla="*/ 53 h 392623"/>
                <a:gd name="connsiteX13" fmla="*/ 343786 w 343786"/>
                <a:gd name="connsiteY13" fmla="*/ 38455 h 392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786" h="392623">
                  <a:moveTo>
                    <a:pt x="342979" y="392623"/>
                  </a:moveTo>
                  <a:lnTo>
                    <a:pt x="29955" y="392623"/>
                  </a:lnTo>
                  <a:cubicBezTo>
                    <a:pt x="11131" y="391548"/>
                    <a:pt x="2794" y="377564"/>
                    <a:pt x="105" y="362773"/>
                  </a:cubicBezTo>
                  <a:lnTo>
                    <a:pt x="0" y="328722"/>
                  </a:lnTo>
                  <a:lnTo>
                    <a:pt x="23964" y="328722"/>
                  </a:lnTo>
                  <a:lnTo>
                    <a:pt x="23898" y="345024"/>
                  </a:lnTo>
                  <a:cubicBezTo>
                    <a:pt x="26587" y="354706"/>
                    <a:pt x="26856" y="365193"/>
                    <a:pt x="44067" y="369227"/>
                  </a:cubicBezTo>
                  <a:lnTo>
                    <a:pt x="319173" y="367614"/>
                  </a:lnTo>
                  <a:lnTo>
                    <a:pt x="319173" y="51363"/>
                  </a:lnTo>
                  <a:cubicBezTo>
                    <a:pt x="319442" y="40606"/>
                    <a:pt x="315678" y="23395"/>
                    <a:pt x="294970" y="23933"/>
                  </a:cubicBezTo>
                  <a:lnTo>
                    <a:pt x="276999" y="23849"/>
                  </a:lnTo>
                  <a:lnTo>
                    <a:pt x="277053" y="0"/>
                  </a:lnTo>
                  <a:lnTo>
                    <a:pt x="309741" y="53"/>
                  </a:lnTo>
                  <a:cubicBezTo>
                    <a:pt x="338246" y="3549"/>
                    <a:pt x="342979" y="23395"/>
                    <a:pt x="343786" y="38455"/>
                  </a:cubicBezTo>
                  <a:close/>
                </a:path>
              </a:pathLst>
            </a:custGeom>
            <a:solidFill>
              <a:schemeClr val="accent1"/>
            </a:solidFill>
            <a:ln>
              <a:noFill/>
            </a:ln>
            <a:extLst/>
          </p:spPr>
          <p:txBody>
            <a:bodyPr rot="0" spcFirstLastPara="0" vertOverflow="overflow" horzOverflow="overflow" vert="horz" wrap="square" lIns="93207" tIns="46604" rIns="93207" bIns="46604" numCol="1" spcCol="0" rtlCol="0" fromWordArt="0" anchor="t" anchorCtr="0" forceAA="0" compatLnSpc="1">
              <a:prstTxWarp prst="textNoShape">
                <a:avLst/>
              </a:prstTxWarp>
              <a:noAutofit/>
            </a:bodyPr>
            <a:lstStyle/>
            <a:p>
              <a:pPr algn="ctr" defTabSz="931881">
                <a:defRPr/>
              </a:pPr>
              <a:endParaRPr lang="en-US" sz="714" kern="0">
                <a:solidFill>
                  <a:prstClr val="white"/>
                </a:solidFill>
                <a:latin typeface="Segoe UI Light" panose="020B0502040204020203" pitchFamily="34" charset="0"/>
                <a:cs typeface="Segoe UI Light" panose="020B0502040204020203" pitchFamily="34" charset="0"/>
              </a:endParaRPr>
            </a:p>
          </p:txBody>
        </p:sp>
        <p:sp>
          <p:nvSpPr>
            <p:cNvPr id="89" name="Rectangle 153"/>
            <p:cNvSpPr>
              <a:spLocks noChangeAspect="1"/>
            </p:cNvSpPr>
            <p:nvPr/>
          </p:nvSpPr>
          <p:spPr>
            <a:xfrm>
              <a:off x="11308973" y="4611462"/>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641" tIns="45713" rIns="18641" bIns="18641" rtlCol="0" anchor="t"/>
            <a:lstStyle/>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010010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100100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010101</a:t>
              </a:r>
            </a:p>
          </p:txBody>
        </p:sp>
        <p:sp>
          <p:nvSpPr>
            <p:cNvPr id="90" name="Freeform 72"/>
            <p:cNvSpPr/>
            <p:nvPr>
              <p:custDataLst>
                <p:tags r:id="rId2"/>
              </p:custDataLst>
            </p:nvPr>
          </p:nvSpPr>
          <p:spPr bwMode="auto">
            <a:xfrm rot="10800000">
              <a:off x="11295506" y="4598339"/>
              <a:ext cx="388845" cy="443489"/>
            </a:xfrm>
            <a:custGeom>
              <a:avLst/>
              <a:gdLst>
                <a:gd name="connsiteX0" fmla="*/ 304539 w 847199"/>
                <a:gd name="connsiteY0" fmla="*/ 57538 h 966241"/>
                <a:gd name="connsiteX1" fmla="*/ 302555 w 847199"/>
                <a:gd name="connsiteY1" fmla="*/ 230813 h 966241"/>
                <a:gd name="connsiteX2" fmla="*/ 239727 w 847199"/>
                <a:gd name="connsiteY2" fmla="*/ 276447 h 966241"/>
                <a:gd name="connsiteX3" fmla="*/ 62813 w 847199"/>
                <a:gd name="connsiteY3" fmla="*/ 276116 h 966241"/>
                <a:gd name="connsiteX4" fmla="*/ 60499 w 847199"/>
                <a:gd name="connsiteY4" fmla="*/ 849181 h 966241"/>
                <a:gd name="connsiteX5" fmla="*/ 110100 w 847199"/>
                <a:gd name="connsiteY5" fmla="*/ 908703 h 966241"/>
                <a:gd name="connsiteX6" fmla="*/ 786669 w 847199"/>
                <a:gd name="connsiteY6" fmla="*/ 904735 h 966241"/>
                <a:gd name="connsiteX7" fmla="*/ 786669 w 847199"/>
                <a:gd name="connsiteY7" fmla="*/ 126980 h 966241"/>
                <a:gd name="connsiteX8" fmla="*/ 727147 w 847199"/>
                <a:gd name="connsiteY8" fmla="*/ 59522 h 966241"/>
                <a:gd name="connsiteX9" fmla="*/ 279755 w 847199"/>
                <a:gd name="connsiteY9" fmla="*/ 0 h 966241"/>
                <a:gd name="connsiteX10" fmla="*/ 763472 w 847199"/>
                <a:gd name="connsiteY10" fmla="*/ 794 h 966241"/>
                <a:gd name="connsiteX11" fmla="*/ 847199 w 847199"/>
                <a:gd name="connsiteY11" fmla="*/ 95235 h 966241"/>
                <a:gd name="connsiteX12" fmla="*/ 845215 w 847199"/>
                <a:gd name="connsiteY12" fmla="*/ 966241 h 966241"/>
                <a:gd name="connsiteX13" fmla="*/ 75395 w 847199"/>
                <a:gd name="connsiteY13" fmla="*/ 966241 h 966241"/>
                <a:gd name="connsiteX14" fmla="*/ 1984 w 847199"/>
                <a:gd name="connsiteY14" fmla="*/ 892830 h 966241"/>
                <a:gd name="connsiteX15" fmla="*/ 0 w 847199"/>
                <a:gd name="connsiteY15" fmla="*/ 248008 h 96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47199" h="966241">
                  <a:moveTo>
                    <a:pt x="304539" y="57538"/>
                  </a:moveTo>
                  <a:cubicBezTo>
                    <a:pt x="303878" y="115738"/>
                    <a:pt x="305862" y="171291"/>
                    <a:pt x="302555" y="230813"/>
                  </a:cubicBezTo>
                  <a:cubicBezTo>
                    <a:pt x="295942" y="265865"/>
                    <a:pt x="283376" y="273140"/>
                    <a:pt x="239727" y="276447"/>
                  </a:cubicBezTo>
                  <a:lnTo>
                    <a:pt x="62813" y="276116"/>
                  </a:lnTo>
                  <a:cubicBezTo>
                    <a:pt x="62373" y="466807"/>
                    <a:pt x="60940" y="658490"/>
                    <a:pt x="60499" y="849181"/>
                  </a:cubicBezTo>
                  <a:cubicBezTo>
                    <a:pt x="67112" y="872990"/>
                    <a:pt x="67773" y="898783"/>
                    <a:pt x="110100" y="908703"/>
                  </a:cubicBezTo>
                  <a:lnTo>
                    <a:pt x="786669" y="904735"/>
                  </a:lnTo>
                  <a:lnTo>
                    <a:pt x="786669" y="126980"/>
                  </a:lnTo>
                  <a:cubicBezTo>
                    <a:pt x="787330" y="100526"/>
                    <a:pt x="778072" y="58199"/>
                    <a:pt x="727147" y="59522"/>
                  </a:cubicBezTo>
                  <a:close/>
                  <a:moveTo>
                    <a:pt x="279755" y="0"/>
                  </a:moveTo>
                  <a:lnTo>
                    <a:pt x="763472" y="794"/>
                  </a:lnTo>
                  <a:cubicBezTo>
                    <a:pt x="833575" y="9391"/>
                    <a:pt x="845215" y="58199"/>
                    <a:pt x="847199" y="95235"/>
                  </a:cubicBezTo>
                  <a:lnTo>
                    <a:pt x="845215" y="966241"/>
                  </a:lnTo>
                  <a:lnTo>
                    <a:pt x="75395" y="966241"/>
                  </a:lnTo>
                  <a:cubicBezTo>
                    <a:pt x="29100" y="963596"/>
                    <a:pt x="8598" y="929205"/>
                    <a:pt x="1984" y="892830"/>
                  </a:cubicBezTo>
                  <a:lnTo>
                    <a:pt x="0" y="248008"/>
                  </a:lnTo>
                  <a:close/>
                </a:path>
              </a:pathLst>
            </a:custGeom>
            <a:solidFill>
              <a:schemeClr val="accent1"/>
            </a:solidFill>
            <a:ln>
              <a:noFill/>
            </a:ln>
            <a:extLst/>
          </p:spPr>
          <p:txBody>
            <a:bodyPr rot="0" spcFirstLastPara="0" vertOverflow="overflow" horzOverflow="overflow" vert="horz" wrap="square" lIns="93207" tIns="46604" rIns="93207" bIns="46604" numCol="1" spcCol="0" rtlCol="0" fromWordArt="0" anchor="t" anchorCtr="0" forceAA="0" compatLnSpc="1">
              <a:prstTxWarp prst="textNoShape">
                <a:avLst/>
              </a:prstTxWarp>
              <a:noAutofit/>
            </a:bodyPr>
            <a:lstStyle/>
            <a:p>
              <a:pPr algn="ctr" defTabSz="931881">
                <a:defRPr/>
              </a:pPr>
              <a:endParaRPr lang="en-US" sz="714" kern="0">
                <a:solidFill>
                  <a:prstClr val="white"/>
                </a:solidFill>
                <a:latin typeface="Segoe UI Light" panose="020B0502040204020203" pitchFamily="34" charset="0"/>
                <a:cs typeface="Segoe UI Light" panose="020B0502040204020203" pitchFamily="34" charset="0"/>
              </a:endParaRPr>
            </a:p>
          </p:txBody>
        </p:sp>
      </p:grpSp>
      <p:sp>
        <p:nvSpPr>
          <p:cNvPr id="116" name="Rectangle 115"/>
          <p:cNvSpPr/>
          <p:nvPr/>
        </p:nvSpPr>
        <p:spPr>
          <a:xfrm>
            <a:off x="9813163" y="4278878"/>
            <a:ext cx="1791567" cy="674458"/>
          </a:xfrm>
          <a:prstGeom prst="rect">
            <a:avLst/>
          </a:prstGeom>
          <a:noFill/>
          <a:ln w="10795" cap="flat" cmpd="sng" algn="ctr">
            <a:noFill/>
            <a:prstDash val="solid"/>
          </a:ln>
          <a:effectLst/>
        </p:spPr>
        <p:txBody>
          <a:bodyPr lIns="182880" tIns="146304" rIns="182880" bIns="146304" rtlCol="0" anchor="ctr" anchorCtr="0"/>
          <a:lstStyle/>
          <a:p>
            <a:pPr indent="-365479" algn="ctr">
              <a:lnSpc>
                <a:spcPct val="90000"/>
              </a:lnSpc>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Analytics library</a:t>
            </a:r>
          </a:p>
        </p:txBody>
      </p:sp>
      <p:sp>
        <p:nvSpPr>
          <p:cNvPr id="117" name="Rectangle 116"/>
          <p:cNvSpPr/>
          <p:nvPr/>
        </p:nvSpPr>
        <p:spPr>
          <a:xfrm>
            <a:off x="9739460" y="5278051"/>
            <a:ext cx="1791567" cy="674458"/>
          </a:xfrm>
          <a:prstGeom prst="rect">
            <a:avLst/>
          </a:prstGeom>
          <a:noFill/>
          <a:ln w="10795" cap="flat" cmpd="sng" algn="ctr">
            <a:noFill/>
            <a:prstDash val="solid"/>
          </a:ln>
          <a:effectLst/>
        </p:spPr>
        <p:txBody>
          <a:bodyPr lIns="182880" tIns="146304" rIns="182880" bIns="146304" rtlCol="0" anchor="ctr" anchorCtr="0"/>
          <a:lstStyle/>
          <a:p>
            <a:pPr indent="-365479">
              <a:lnSpc>
                <a:spcPct val="90000"/>
              </a:lnSpc>
              <a:spcBef>
                <a:spcPts val="1200"/>
              </a:spcBef>
              <a:spcAft>
                <a:spcPts val="600"/>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T-SQL interface</a:t>
            </a:r>
          </a:p>
          <a:p>
            <a:pPr indent="-365479">
              <a:lnSpc>
                <a:spcPct val="90000"/>
              </a:lnSpc>
              <a:spcBef>
                <a:spcPts val="1200"/>
              </a:spcBef>
              <a:spcAft>
                <a:spcPts val="600"/>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Relational data</a:t>
            </a:r>
          </a:p>
        </p:txBody>
      </p:sp>
      <p:grpSp>
        <p:nvGrpSpPr>
          <p:cNvPr id="7" name="Group 6"/>
          <p:cNvGrpSpPr/>
          <p:nvPr/>
        </p:nvGrpSpPr>
        <p:grpSpPr>
          <a:xfrm>
            <a:off x="10291974" y="4807751"/>
            <a:ext cx="833944" cy="417738"/>
            <a:chOff x="12788511" y="4333323"/>
            <a:chExt cx="833944" cy="417738"/>
          </a:xfrm>
        </p:grpSpPr>
        <p:sp>
          <p:nvSpPr>
            <p:cNvPr id="119" name="Rectangle 153"/>
            <p:cNvSpPr>
              <a:spLocks noChangeAspect="1"/>
            </p:cNvSpPr>
            <p:nvPr/>
          </p:nvSpPr>
          <p:spPr>
            <a:xfrm>
              <a:off x="1278851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641" tIns="45713" rIns="18641" bIns="18641" rtlCol="0" anchor="t"/>
            <a:lstStyle/>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010010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100100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010101</a:t>
              </a:r>
            </a:p>
          </p:txBody>
        </p:sp>
        <p:sp>
          <p:nvSpPr>
            <p:cNvPr id="120" name="Rectangle 153"/>
            <p:cNvSpPr>
              <a:spLocks noChangeAspect="1"/>
            </p:cNvSpPr>
            <p:nvPr/>
          </p:nvSpPr>
          <p:spPr>
            <a:xfrm>
              <a:off x="13253331" y="4333323"/>
              <a:ext cx="369124" cy="417738"/>
            </a:xfrm>
            <a:custGeom>
              <a:avLst/>
              <a:gdLst>
                <a:gd name="connsiteX0" fmla="*/ 0 w 300129"/>
                <a:gd name="connsiteY0" fmla="*/ 0 h 384583"/>
                <a:gd name="connsiteX1" fmla="*/ 300129 w 300129"/>
                <a:gd name="connsiteY1" fmla="*/ 0 h 384583"/>
                <a:gd name="connsiteX2" fmla="*/ 300129 w 300129"/>
                <a:gd name="connsiteY2" fmla="*/ 384583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00129"/>
                <a:gd name="connsiteY0" fmla="*/ 0 h 384583"/>
                <a:gd name="connsiteX1" fmla="*/ 300129 w 300129"/>
                <a:gd name="connsiteY1" fmla="*/ 0 h 384583"/>
                <a:gd name="connsiteX2" fmla="*/ 266792 w 300129"/>
                <a:gd name="connsiteY2" fmla="*/ 339339 h 384583"/>
                <a:gd name="connsiteX3" fmla="*/ 0 w 300129"/>
                <a:gd name="connsiteY3" fmla="*/ 384583 h 384583"/>
                <a:gd name="connsiteX4" fmla="*/ 0 w 300129"/>
                <a:gd name="connsiteY4" fmla="*/ 0 h 384583"/>
                <a:gd name="connsiteX0" fmla="*/ 0 w 311074"/>
                <a:gd name="connsiteY0" fmla="*/ 0 h 384583"/>
                <a:gd name="connsiteX1" fmla="*/ 300129 w 311074"/>
                <a:gd name="connsiteY1" fmla="*/ 0 h 384583"/>
                <a:gd name="connsiteX2" fmla="*/ 266792 w 311074"/>
                <a:gd name="connsiteY2" fmla="*/ 339339 h 384583"/>
                <a:gd name="connsiteX3" fmla="*/ 0 w 311074"/>
                <a:gd name="connsiteY3" fmla="*/ 384583 h 384583"/>
                <a:gd name="connsiteX4" fmla="*/ 0 w 311074"/>
                <a:gd name="connsiteY4" fmla="*/ 0 h 384583"/>
                <a:gd name="connsiteX0" fmla="*/ 0 w 321872"/>
                <a:gd name="connsiteY0" fmla="*/ 0 h 384583"/>
                <a:gd name="connsiteX1" fmla="*/ 300129 w 321872"/>
                <a:gd name="connsiteY1" fmla="*/ 0 h 384583"/>
                <a:gd name="connsiteX2" fmla="*/ 266792 w 321872"/>
                <a:gd name="connsiteY2" fmla="*/ 339339 h 384583"/>
                <a:gd name="connsiteX3" fmla="*/ 0 w 321872"/>
                <a:gd name="connsiteY3" fmla="*/ 384583 h 384583"/>
                <a:gd name="connsiteX4" fmla="*/ 0 w 321872"/>
                <a:gd name="connsiteY4" fmla="*/ 0 h 384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72" h="384583">
                  <a:moveTo>
                    <a:pt x="0" y="0"/>
                  </a:moveTo>
                  <a:lnTo>
                    <a:pt x="300129" y="0"/>
                  </a:lnTo>
                  <a:cubicBezTo>
                    <a:pt x="319973" y="53582"/>
                    <a:pt x="349341" y="276233"/>
                    <a:pt x="266792" y="339339"/>
                  </a:cubicBezTo>
                  <a:cubicBezTo>
                    <a:pt x="204055" y="397282"/>
                    <a:pt x="88931" y="369502"/>
                    <a:pt x="0" y="384583"/>
                  </a:cubicBezTo>
                  <a:lnTo>
                    <a:pt x="0" y="0"/>
                  </a:lnTo>
                  <a:close/>
                </a:path>
              </a:pathLst>
            </a:custGeom>
            <a:solidFill>
              <a:schemeClr val="bg1"/>
            </a:solidFill>
            <a:ln w="10795" cap="flat" cmpd="sng" algn="ctr">
              <a:noFill/>
              <a:prstDash val="solid"/>
            </a:ln>
            <a:effectLst/>
          </p:spPr>
          <p:txBody>
            <a:bodyPr lIns="18641" tIns="45713" rIns="18641" bIns="18641" rtlCol="0" anchor="t"/>
            <a:lstStyle/>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010010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100100</a:t>
              </a:r>
            </a:p>
            <a:p>
              <a:pPr algn="ctr" defTabSz="931881">
                <a:defRPr/>
              </a:pPr>
              <a:r>
                <a:rPr lang="en-IN" sz="600" kern="0">
                  <a:gradFill>
                    <a:gsLst>
                      <a:gs pos="94690">
                        <a:schemeClr val="accent1"/>
                      </a:gs>
                      <a:gs pos="7000">
                        <a:schemeClr val="accent1"/>
                      </a:gs>
                    </a:gsLst>
                    <a:lin ang="5400000" scaled="0"/>
                  </a:gradFill>
                  <a:latin typeface="Segoe UI" panose="020B0502040204020203" pitchFamily="34" charset="0"/>
                  <a:cs typeface="Segoe UI" panose="020B0502040204020203" pitchFamily="34" charset="0"/>
                </a:rPr>
                <a:t>010101</a:t>
              </a:r>
            </a:p>
          </p:txBody>
        </p:sp>
      </p:grpSp>
      <p:cxnSp>
        <p:nvCxnSpPr>
          <p:cNvPr id="123" name="Straight Arrow Connector 122">
            <a:extLst/>
          </p:cNvPr>
          <p:cNvCxnSpPr/>
          <p:nvPr/>
        </p:nvCxnSpPr>
        <p:spPr bwMode="auto">
          <a:xfrm rot="5400000" flipH="1">
            <a:off x="10288144" y="3512528"/>
            <a:ext cx="841605"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pic>
        <p:nvPicPr>
          <p:cNvPr id="125" name="Picture 1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09805" y="2267739"/>
            <a:ext cx="1031362" cy="591040"/>
          </a:xfrm>
          <a:prstGeom prst="rect">
            <a:avLst/>
          </a:prstGeom>
        </p:spPr>
      </p:pic>
      <p:pic>
        <p:nvPicPr>
          <p:cNvPr id="126" name="Picture 125"/>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924011" y="2279941"/>
            <a:ext cx="624389" cy="731040"/>
          </a:xfrm>
          <a:prstGeom prst="rect">
            <a:avLst/>
          </a:prstGeom>
        </p:spPr>
      </p:pic>
      <p:sp>
        <p:nvSpPr>
          <p:cNvPr id="127" name="Freeform 5"/>
          <p:cNvSpPr>
            <a:spLocks noEditPoints="1"/>
          </p:cNvSpPr>
          <p:nvPr/>
        </p:nvSpPr>
        <p:spPr bwMode="auto">
          <a:xfrm>
            <a:off x="7071738" y="5307392"/>
            <a:ext cx="309036" cy="417356"/>
          </a:xfrm>
          <a:custGeom>
            <a:avLst/>
            <a:gdLst>
              <a:gd name="T0" fmla="*/ 27 w 91"/>
              <a:gd name="T1" fmla="*/ 84 h 123"/>
              <a:gd name="T2" fmla="*/ 45 w 91"/>
              <a:gd name="T3" fmla="*/ 80 h 123"/>
              <a:gd name="T4" fmla="*/ 87 w 91"/>
              <a:gd name="T5" fmla="*/ 123 h 123"/>
              <a:gd name="T6" fmla="*/ 45 w 91"/>
              <a:gd name="T7" fmla="*/ 80 h 123"/>
              <a:gd name="T8" fmla="*/ 27 w 91"/>
              <a:gd name="T9" fmla="*/ 84 h 123"/>
              <a:gd name="T10" fmla="*/ 27 w 91"/>
              <a:gd name="T11" fmla="*/ 84 h 123"/>
              <a:gd name="T12" fmla="*/ 27 w 91"/>
              <a:gd name="T13" fmla="*/ 84 h 123"/>
              <a:gd name="T14" fmla="*/ 3 w 91"/>
              <a:gd name="T15" fmla="*/ 123 h 123"/>
              <a:gd name="T16" fmla="*/ 27 w 91"/>
              <a:gd name="T17" fmla="*/ 84 h 123"/>
              <a:gd name="T18" fmla="*/ 45 w 91"/>
              <a:gd name="T19" fmla="*/ 102 h 123"/>
              <a:gd name="T20" fmla="*/ 63 w 91"/>
              <a:gd name="T21" fmla="*/ 84 h 123"/>
              <a:gd name="T22" fmla="*/ 45 w 91"/>
              <a:gd name="T23" fmla="*/ 80 h 123"/>
              <a:gd name="T24" fmla="*/ 67 w 91"/>
              <a:gd name="T25" fmla="*/ 72 h 123"/>
              <a:gd name="T26" fmla="*/ 23 w 91"/>
              <a:gd name="T27" fmla="*/ 72 h 123"/>
              <a:gd name="T28" fmla="*/ 45 w 91"/>
              <a:gd name="T29" fmla="*/ 80 h 123"/>
              <a:gd name="T30" fmla="*/ 67 w 91"/>
              <a:gd name="T31" fmla="*/ 72 h 123"/>
              <a:gd name="T32" fmla="*/ 68 w 91"/>
              <a:gd name="T33" fmla="*/ 39 h 123"/>
              <a:gd name="T34" fmla="*/ 56 w 91"/>
              <a:gd name="T35" fmla="*/ 24 h 123"/>
              <a:gd name="T36" fmla="*/ 22 w 91"/>
              <a:gd name="T37" fmla="*/ 44 h 123"/>
              <a:gd name="T38" fmla="*/ 23 w 91"/>
              <a:gd name="T39" fmla="*/ 72 h 123"/>
              <a:gd name="T40" fmla="*/ 67 w 91"/>
              <a:gd name="T41" fmla="*/ 72 h 123"/>
              <a:gd name="T42" fmla="*/ 68 w 91"/>
              <a:gd name="T43" fmla="*/ 84 h 123"/>
              <a:gd name="T44" fmla="*/ 88 w 91"/>
              <a:gd name="T45" fmla="*/ 68 h 123"/>
              <a:gd name="T46" fmla="*/ 81 w 91"/>
              <a:gd name="T47" fmla="*/ 27 h 123"/>
              <a:gd name="T48" fmla="*/ 55 w 91"/>
              <a:gd name="T49" fmla="*/ 8 h 123"/>
              <a:gd name="T50" fmla="*/ 53 w 91"/>
              <a:gd name="T51" fmla="*/ 2 h 123"/>
              <a:gd name="T52" fmla="*/ 14 w 91"/>
              <a:gd name="T53" fmla="*/ 17 h 123"/>
              <a:gd name="T54" fmla="*/ 2 w 91"/>
              <a:gd name="T55" fmla="*/ 68 h 123"/>
              <a:gd name="T56" fmla="*/ 22 w 91"/>
              <a:gd name="T57" fmla="*/ 84 h 123"/>
              <a:gd name="T58" fmla="*/ 23 w 91"/>
              <a:gd name="T59"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1" h="123">
                <a:moveTo>
                  <a:pt x="27" y="84"/>
                </a:moveTo>
                <a:cubicBezTo>
                  <a:pt x="32" y="82"/>
                  <a:pt x="38" y="80"/>
                  <a:pt x="45" y="80"/>
                </a:cubicBezTo>
                <a:moveTo>
                  <a:pt x="87" y="123"/>
                </a:moveTo>
                <a:cubicBezTo>
                  <a:pt x="87" y="99"/>
                  <a:pt x="68" y="80"/>
                  <a:pt x="45" y="80"/>
                </a:cubicBezTo>
                <a:moveTo>
                  <a:pt x="27" y="84"/>
                </a:moveTo>
                <a:cubicBezTo>
                  <a:pt x="27" y="84"/>
                  <a:pt x="27" y="84"/>
                  <a:pt x="27" y="84"/>
                </a:cubicBezTo>
                <a:moveTo>
                  <a:pt x="27" y="84"/>
                </a:moveTo>
                <a:cubicBezTo>
                  <a:pt x="13" y="91"/>
                  <a:pt x="3" y="106"/>
                  <a:pt x="3" y="123"/>
                </a:cubicBezTo>
                <a:moveTo>
                  <a:pt x="27" y="84"/>
                </a:moveTo>
                <a:cubicBezTo>
                  <a:pt x="45" y="102"/>
                  <a:pt x="45" y="102"/>
                  <a:pt x="45" y="102"/>
                </a:cubicBezTo>
                <a:cubicBezTo>
                  <a:pt x="63" y="84"/>
                  <a:pt x="63" y="84"/>
                  <a:pt x="63" y="84"/>
                </a:cubicBezTo>
                <a:moveTo>
                  <a:pt x="45" y="80"/>
                </a:moveTo>
                <a:cubicBezTo>
                  <a:pt x="53" y="80"/>
                  <a:pt x="61" y="77"/>
                  <a:pt x="67" y="72"/>
                </a:cubicBezTo>
                <a:moveTo>
                  <a:pt x="23" y="72"/>
                </a:moveTo>
                <a:cubicBezTo>
                  <a:pt x="29" y="77"/>
                  <a:pt x="37" y="80"/>
                  <a:pt x="45" y="80"/>
                </a:cubicBezTo>
                <a:moveTo>
                  <a:pt x="67" y="72"/>
                </a:moveTo>
                <a:cubicBezTo>
                  <a:pt x="67" y="60"/>
                  <a:pt x="69" y="42"/>
                  <a:pt x="68" y="39"/>
                </a:cubicBezTo>
                <a:cubicBezTo>
                  <a:pt x="68" y="35"/>
                  <a:pt x="60" y="25"/>
                  <a:pt x="56" y="24"/>
                </a:cubicBezTo>
                <a:cubicBezTo>
                  <a:pt x="52" y="24"/>
                  <a:pt x="24" y="40"/>
                  <a:pt x="22" y="44"/>
                </a:cubicBezTo>
                <a:cubicBezTo>
                  <a:pt x="21" y="47"/>
                  <a:pt x="23" y="61"/>
                  <a:pt x="23" y="72"/>
                </a:cubicBezTo>
                <a:moveTo>
                  <a:pt x="67" y="72"/>
                </a:moveTo>
                <a:cubicBezTo>
                  <a:pt x="67" y="78"/>
                  <a:pt x="67" y="83"/>
                  <a:pt x="68" y="84"/>
                </a:cubicBezTo>
                <a:cubicBezTo>
                  <a:pt x="71" y="86"/>
                  <a:pt x="85" y="74"/>
                  <a:pt x="88" y="68"/>
                </a:cubicBezTo>
                <a:cubicBezTo>
                  <a:pt x="91" y="61"/>
                  <a:pt x="88" y="48"/>
                  <a:pt x="81" y="27"/>
                </a:cubicBezTo>
                <a:cubicBezTo>
                  <a:pt x="75" y="6"/>
                  <a:pt x="55" y="8"/>
                  <a:pt x="55" y="8"/>
                </a:cubicBezTo>
                <a:cubicBezTo>
                  <a:pt x="55" y="8"/>
                  <a:pt x="55" y="4"/>
                  <a:pt x="53" y="2"/>
                </a:cubicBezTo>
                <a:cubicBezTo>
                  <a:pt x="51" y="0"/>
                  <a:pt x="27" y="1"/>
                  <a:pt x="14" y="17"/>
                </a:cubicBezTo>
                <a:cubicBezTo>
                  <a:pt x="1" y="33"/>
                  <a:pt x="0" y="63"/>
                  <a:pt x="2" y="68"/>
                </a:cubicBezTo>
                <a:cubicBezTo>
                  <a:pt x="4" y="72"/>
                  <a:pt x="19" y="86"/>
                  <a:pt x="22" y="84"/>
                </a:cubicBezTo>
                <a:cubicBezTo>
                  <a:pt x="23" y="83"/>
                  <a:pt x="23" y="78"/>
                  <a:pt x="23" y="72"/>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gradFill>
                  <a:gsLst>
                    <a:gs pos="0">
                      <a:srgbClr val="505050"/>
                    </a:gs>
                    <a:gs pos="100000">
                      <a:srgbClr val="505050"/>
                    </a:gs>
                  </a:gsLst>
                </a:gradFill>
              </a:rPr>
              <a:t> </a:t>
            </a:r>
          </a:p>
        </p:txBody>
      </p:sp>
      <p:grpSp>
        <p:nvGrpSpPr>
          <p:cNvPr id="9" name="Group 8"/>
          <p:cNvGrpSpPr/>
          <p:nvPr/>
        </p:nvGrpSpPr>
        <p:grpSpPr>
          <a:xfrm>
            <a:off x="6819252" y="4180379"/>
            <a:ext cx="814008" cy="814008"/>
            <a:chOff x="6918312" y="3265979"/>
            <a:chExt cx="814008" cy="814008"/>
          </a:xfrm>
        </p:grpSpPr>
        <p:sp>
          <p:nvSpPr>
            <p:cNvPr id="128" name="people_4"/>
            <p:cNvSpPr>
              <a:spLocks noChangeAspect="1" noEditPoints="1"/>
            </p:cNvSpPr>
            <p:nvPr/>
          </p:nvSpPr>
          <p:spPr bwMode="auto">
            <a:xfrm>
              <a:off x="7155085" y="3482668"/>
              <a:ext cx="340463" cy="38063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129" name="Oval 128"/>
            <p:cNvSpPr/>
            <p:nvPr/>
          </p:nvSpPr>
          <p:spPr>
            <a:xfrm>
              <a:off x="6918312" y="3265979"/>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30" name="Oval 129"/>
          <p:cNvSpPr/>
          <p:nvPr/>
        </p:nvSpPr>
        <p:spPr>
          <a:xfrm>
            <a:off x="6819252" y="5109066"/>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4030352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274637" y="1442963"/>
            <a:ext cx="6934200" cy="52544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defRPr/>
            </a:pPr>
            <a:r>
              <a:rPr lang="en-US" sz="1600" kern="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In-database analytics with R and Python </a:t>
            </a:r>
          </a:p>
        </p:txBody>
      </p:sp>
      <p:sp>
        <p:nvSpPr>
          <p:cNvPr id="2" name="Title 1"/>
          <p:cNvSpPr>
            <a:spLocks noGrp="1"/>
          </p:cNvSpPr>
          <p:nvPr>
            <p:ph type="title"/>
          </p:nvPr>
        </p:nvSpPr>
        <p:spPr/>
        <p:txBody>
          <a:bodyPr/>
          <a:lstStyle/>
          <a:p>
            <a:r>
              <a:rPr lang="en-US" sz="2400" spc="0">
                <a:latin typeface="Segoe UI" panose="020B0502040204020203" pitchFamily="34" charset="0"/>
              </a:rPr>
              <a:t>The result:</a:t>
            </a:r>
            <a:br>
              <a:rPr lang="en-US"/>
            </a:br>
            <a:r>
              <a:rPr lang="en-US" sz="4400"/>
              <a:t>Real-time intelligence with machine learning built-in</a:t>
            </a:r>
            <a:endParaRPr lang="en-US"/>
          </a:p>
        </p:txBody>
      </p:sp>
      <p:sp>
        <p:nvSpPr>
          <p:cNvPr id="91" name="TextBox 68"/>
          <p:cNvSpPr txBox="1"/>
          <p:nvPr/>
        </p:nvSpPr>
        <p:spPr>
          <a:xfrm>
            <a:off x="3441402" y="5002196"/>
            <a:ext cx="1002795" cy="471924"/>
          </a:xfrm>
          <a:prstGeom prst="rect">
            <a:avLst/>
          </a:prstGeom>
          <a:noFill/>
        </p:spPr>
        <p:txBody>
          <a:bodyPr wrap="square" rtlCol="0">
            <a:spAutoFit/>
          </a:bodyPr>
          <a:lstStyle/>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Predict</a:t>
            </a:r>
          </a:p>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Defaults</a:t>
            </a:r>
          </a:p>
        </p:txBody>
      </p:sp>
      <p:sp>
        <p:nvSpPr>
          <p:cNvPr id="93" name="TextBox 92"/>
          <p:cNvSpPr txBox="1"/>
          <p:nvPr/>
        </p:nvSpPr>
        <p:spPr>
          <a:xfrm>
            <a:off x="968392" y="5604253"/>
            <a:ext cx="1171132" cy="166199"/>
          </a:xfrm>
          <a:prstGeom prst="rect">
            <a:avLst/>
          </a:prstGeom>
          <a:noFill/>
        </p:spPr>
        <p:txBody>
          <a:bodyPr wrap="square" lIns="0" tIns="0" rIns="0" bIns="0" rtlCol="0">
            <a:spAutoFit/>
          </a:bodyPr>
          <a:lstStyle/>
          <a:p>
            <a:pPr indent="-365479" algn="ctr">
              <a:lnSpc>
                <a:spcPct val="90000"/>
              </a:lnSpc>
              <a:spcAft>
                <a:spcPts val="816"/>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ColumnStore</a:t>
            </a:r>
          </a:p>
        </p:txBody>
      </p:sp>
      <p:grpSp>
        <p:nvGrpSpPr>
          <p:cNvPr id="15" name="Group 14"/>
          <p:cNvGrpSpPr/>
          <p:nvPr/>
        </p:nvGrpSpPr>
        <p:grpSpPr>
          <a:xfrm>
            <a:off x="1135127" y="4917870"/>
            <a:ext cx="837662" cy="632881"/>
            <a:chOff x="1152532" y="4836607"/>
            <a:chExt cx="837662" cy="632881"/>
          </a:xfrm>
        </p:grpSpPr>
        <p:sp>
          <p:nvSpPr>
            <p:cNvPr id="94" name="Freeform 12"/>
            <p:cNvSpPr/>
            <p:nvPr/>
          </p:nvSpPr>
          <p:spPr bwMode="auto">
            <a:xfrm>
              <a:off x="1152532" y="4836607"/>
              <a:ext cx="837662" cy="632881"/>
            </a:xfrm>
            <a:custGeom>
              <a:avLst/>
              <a:gdLst>
                <a:gd name="connsiteX0" fmla="*/ 56823 w 2206298"/>
                <a:gd name="connsiteY0" fmla="*/ 56225 h 1445980"/>
                <a:gd name="connsiteX1" fmla="*/ 56823 w 2206298"/>
                <a:gd name="connsiteY1" fmla="*/ 1389755 h 1445980"/>
                <a:gd name="connsiteX2" fmla="*/ 2149475 w 2206298"/>
                <a:gd name="connsiteY2" fmla="*/ 1389755 h 1445980"/>
                <a:gd name="connsiteX3" fmla="*/ 2149475 w 2206298"/>
                <a:gd name="connsiteY3" fmla="*/ 56225 h 1445980"/>
                <a:gd name="connsiteX4" fmla="*/ 0 w 2206298"/>
                <a:gd name="connsiteY4" fmla="*/ 0 h 1445980"/>
                <a:gd name="connsiteX5" fmla="*/ 2206298 w 2206298"/>
                <a:gd name="connsiteY5" fmla="*/ 0 h 1445980"/>
                <a:gd name="connsiteX6" fmla="*/ 2206298 w 2206298"/>
                <a:gd name="connsiteY6" fmla="*/ 1445980 h 1445980"/>
                <a:gd name="connsiteX7" fmla="*/ 0 w 2206298"/>
                <a:gd name="connsiteY7" fmla="*/ 1445980 h 144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298" h="1445980">
                  <a:moveTo>
                    <a:pt x="56823" y="56225"/>
                  </a:moveTo>
                  <a:lnTo>
                    <a:pt x="56823" y="1389755"/>
                  </a:lnTo>
                  <a:lnTo>
                    <a:pt x="2149475" y="1389755"/>
                  </a:lnTo>
                  <a:lnTo>
                    <a:pt x="2149475" y="56225"/>
                  </a:lnTo>
                  <a:close/>
                  <a:moveTo>
                    <a:pt x="0" y="0"/>
                  </a:moveTo>
                  <a:lnTo>
                    <a:pt x="2206298" y="0"/>
                  </a:lnTo>
                  <a:lnTo>
                    <a:pt x="2206298" y="1445980"/>
                  </a:lnTo>
                  <a:lnTo>
                    <a:pt x="0" y="144598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5" rIns="186495" bIns="149195" numCol="1" spcCol="0" rtlCol="0" fromWordArt="0" anchor="t" anchorCtr="0" forceAA="0" compatLnSpc="1">
              <a:prstTxWarp prst="textNoShape">
                <a:avLst/>
              </a:prstTxWarp>
              <a:noAutofit/>
            </a:bodyPr>
            <a:lstStyle/>
            <a:p>
              <a:pPr marL="349648" indent="-349648" algn="ctr" defTabSz="950822">
                <a:lnSpc>
                  <a:spcPct val="90000"/>
                </a:lnSpc>
                <a:buFont typeface="Wingdings 3" panose="05040102010807070707" pitchFamily="18" charset="2"/>
                <a:buChar char="Æ"/>
                <a:defRPr/>
              </a:pPr>
              <a:endParaRPr lang="en-IN"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nvGrpSpPr>
            <p:cNvPr id="95" name="Group 94"/>
            <p:cNvGrpSpPr/>
            <p:nvPr/>
          </p:nvGrpSpPr>
          <p:grpSpPr>
            <a:xfrm>
              <a:off x="1225880" y="4894366"/>
              <a:ext cx="690966" cy="517364"/>
              <a:chOff x="678136" y="3230647"/>
              <a:chExt cx="960443" cy="719138"/>
            </a:xfrm>
            <a:solidFill>
              <a:schemeClr val="accent1"/>
            </a:solidFill>
          </p:grpSpPr>
          <p:sp>
            <p:nvSpPr>
              <p:cNvPr id="96" name="Rectangle 19"/>
              <p:cNvSpPr/>
              <p:nvPr/>
            </p:nvSpPr>
            <p:spPr bwMode="auto">
              <a:xfrm>
                <a:off x="678136"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98" name="Rectangle 20"/>
              <p:cNvSpPr/>
              <p:nvPr/>
            </p:nvSpPr>
            <p:spPr bwMode="auto">
              <a:xfrm>
                <a:off x="825509"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99" name="Rectangle 21"/>
              <p:cNvSpPr/>
              <p:nvPr/>
            </p:nvSpPr>
            <p:spPr bwMode="auto">
              <a:xfrm>
                <a:off x="972883"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100" name="Rectangle 22"/>
              <p:cNvSpPr/>
              <p:nvPr/>
            </p:nvSpPr>
            <p:spPr bwMode="auto">
              <a:xfrm>
                <a:off x="1120256"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101" name="Rectangle 23"/>
              <p:cNvSpPr/>
              <p:nvPr/>
            </p:nvSpPr>
            <p:spPr bwMode="auto">
              <a:xfrm>
                <a:off x="1267630"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102" name="Rectangle 24"/>
              <p:cNvSpPr/>
              <p:nvPr/>
            </p:nvSpPr>
            <p:spPr bwMode="auto">
              <a:xfrm>
                <a:off x="1415003"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103" name="Rectangle 25"/>
              <p:cNvSpPr/>
              <p:nvPr/>
            </p:nvSpPr>
            <p:spPr bwMode="auto">
              <a:xfrm>
                <a:off x="1562379" y="3230647"/>
                <a:ext cx="76200" cy="71913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15" indent="-349715" algn="ctr" defTabSz="951005">
                  <a:lnSpc>
                    <a:spcPct val="90000"/>
                  </a:lnSpc>
                  <a:buFont typeface="Wingdings 3" panose="05040102010807070707" pitchFamily="18" charset="2"/>
                  <a:buChar char="Æ"/>
                  <a:defRPr/>
                </a:pPr>
                <a:endParaRPr lang="en-US"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grpSp>
      <p:cxnSp>
        <p:nvCxnSpPr>
          <p:cNvPr id="104" name="Straight Connector 103"/>
          <p:cNvCxnSpPr>
            <a:cxnSpLocks/>
          </p:cNvCxnSpPr>
          <p:nvPr/>
        </p:nvCxnSpPr>
        <p:spPr>
          <a:xfrm>
            <a:off x="1553958" y="4410370"/>
            <a:ext cx="0" cy="364069"/>
          </a:xfrm>
          <a:prstGeom prst="line">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
        <p:nvSpPr>
          <p:cNvPr id="105" name="TextBox 104"/>
          <p:cNvSpPr txBox="1"/>
          <p:nvPr/>
        </p:nvSpPr>
        <p:spPr>
          <a:xfrm>
            <a:off x="5697412" y="5651804"/>
            <a:ext cx="1160902" cy="339067"/>
          </a:xfrm>
          <a:prstGeom prst="rect">
            <a:avLst/>
          </a:prstGeom>
          <a:noFill/>
        </p:spPr>
        <p:txBody>
          <a:bodyPr wrap="square" lIns="0" tIns="0" rIns="0" bIns="0" rtlCol="0">
            <a:sp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Power BI</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dashboard</a:t>
            </a:r>
          </a:p>
        </p:txBody>
      </p:sp>
      <p:cxnSp>
        <p:nvCxnSpPr>
          <p:cNvPr id="109" name="Straight Connector 108"/>
          <p:cNvCxnSpPr>
            <a:cxnSpLocks/>
          </p:cNvCxnSpPr>
          <p:nvPr/>
        </p:nvCxnSpPr>
        <p:spPr>
          <a:xfrm>
            <a:off x="2063550" y="5234310"/>
            <a:ext cx="640080" cy="0"/>
          </a:xfrm>
          <a:prstGeom prst="line">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
        <p:nvSpPr>
          <p:cNvPr id="122" name="TextBox 121"/>
          <p:cNvSpPr txBox="1"/>
          <p:nvPr/>
        </p:nvSpPr>
        <p:spPr>
          <a:xfrm>
            <a:off x="5594345" y="4107698"/>
            <a:ext cx="1322398" cy="232084"/>
          </a:xfrm>
          <a:prstGeom prst="rect">
            <a:avLst/>
          </a:prstGeom>
          <a:noFill/>
        </p:spPr>
        <p:txBody>
          <a:bodyPr wrap="square" lIns="0" tIns="0" rIns="0" bIns="0" rtlCol="0">
            <a:no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Business user</a:t>
            </a:r>
          </a:p>
        </p:txBody>
      </p:sp>
      <p:cxnSp>
        <p:nvCxnSpPr>
          <p:cNvPr id="123" name="Straight Connector 122"/>
          <p:cNvCxnSpPr>
            <a:cxnSpLocks/>
          </p:cNvCxnSpPr>
          <p:nvPr/>
        </p:nvCxnSpPr>
        <p:spPr>
          <a:xfrm>
            <a:off x="3537434" y="5234310"/>
            <a:ext cx="640080" cy="0"/>
          </a:xfrm>
          <a:prstGeom prst="line">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
        <p:nvSpPr>
          <p:cNvPr id="138" name="Right Brace 137"/>
          <p:cNvSpPr/>
          <p:nvPr/>
        </p:nvSpPr>
        <p:spPr>
          <a:xfrm rot="16200000" flipH="1">
            <a:off x="1485432" y="5350841"/>
            <a:ext cx="137053" cy="1048775"/>
          </a:xfrm>
          <a:prstGeom prst="rightBrace">
            <a:avLst>
              <a:gd name="adj1" fmla="val 43816"/>
              <a:gd name="adj2" fmla="val 50000"/>
            </a:avLst>
          </a:prstGeom>
          <a:ln w="12700">
            <a:solidFill>
              <a:srgbClr val="0078D7"/>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03">
              <a:defRPr/>
            </a:pPr>
            <a:endParaRPr lang="en-US">
              <a:solidFill>
                <a:prstClr val="white"/>
              </a:solidFill>
              <a:latin typeface="Segoe UI Light" panose="020B0502040204020203" pitchFamily="34" charset="0"/>
              <a:cs typeface="Segoe UI Light" panose="020B0502040204020203" pitchFamily="34" charset="0"/>
            </a:endParaRPr>
          </a:p>
        </p:txBody>
      </p:sp>
      <p:sp>
        <p:nvSpPr>
          <p:cNvPr id="139" name="TextBox 138"/>
          <p:cNvSpPr txBox="1"/>
          <p:nvPr/>
        </p:nvSpPr>
        <p:spPr>
          <a:xfrm>
            <a:off x="1039089" y="6056859"/>
            <a:ext cx="1029739" cy="332399"/>
          </a:xfrm>
          <a:prstGeom prst="rect">
            <a:avLst/>
          </a:prstGeom>
          <a:noFill/>
        </p:spPr>
        <p:txBody>
          <a:bodyPr wrap="square" lIns="0" tIns="0" rIns="0" bIns="0" rtlCol="0">
            <a:spAutoFit/>
          </a:bodyPr>
          <a:lstStyle/>
          <a:p>
            <a:pPr algn="ctr" defTabSz="931881">
              <a:lnSpc>
                <a:spcPct val="90000"/>
              </a:lnSpc>
              <a:spcAft>
                <a:spcPts val="612"/>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Model loan default risks</a:t>
            </a:r>
          </a:p>
        </p:txBody>
      </p:sp>
      <p:sp>
        <p:nvSpPr>
          <p:cNvPr id="92" name="TextBox 91"/>
          <p:cNvSpPr txBox="1"/>
          <p:nvPr/>
        </p:nvSpPr>
        <p:spPr>
          <a:xfrm>
            <a:off x="4237674" y="5663734"/>
            <a:ext cx="801041" cy="332399"/>
          </a:xfrm>
          <a:prstGeom prst="rect">
            <a:avLst/>
          </a:prstGeom>
          <a:noFill/>
        </p:spPr>
        <p:txBody>
          <a:bodyPr wrap="square" lIns="0" tIns="0" rIns="0" bIns="0" rtlCol="0">
            <a:sp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In-memory </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OLTP</a:t>
            </a:r>
          </a:p>
        </p:txBody>
      </p:sp>
      <p:grpSp>
        <p:nvGrpSpPr>
          <p:cNvPr id="6" name="Group 5">
            <a:extLst>
              <a:ext uri="{FF2B5EF4-FFF2-40B4-BE49-F238E27FC236}">
                <a16:creationId xmlns:a16="http://schemas.microsoft.com/office/drawing/2014/main" id="{2B50A829-421F-4CD2-AC9A-80200B90B976}"/>
              </a:ext>
            </a:extLst>
          </p:cNvPr>
          <p:cNvGrpSpPr/>
          <p:nvPr/>
        </p:nvGrpSpPr>
        <p:grpSpPr>
          <a:xfrm>
            <a:off x="4268275" y="4954823"/>
            <a:ext cx="739842" cy="558974"/>
            <a:chOff x="4013212" y="4848440"/>
            <a:chExt cx="868040" cy="655832"/>
          </a:xfrm>
        </p:grpSpPr>
        <p:sp>
          <p:nvSpPr>
            <p:cNvPr id="141" name="Freeform 129"/>
            <p:cNvSpPr/>
            <p:nvPr/>
          </p:nvSpPr>
          <p:spPr bwMode="auto">
            <a:xfrm>
              <a:off x="4013212" y="4848440"/>
              <a:ext cx="868040" cy="655832"/>
            </a:xfrm>
            <a:custGeom>
              <a:avLst/>
              <a:gdLst>
                <a:gd name="connsiteX0" fmla="*/ 56823 w 2206298"/>
                <a:gd name="connsiteY0" fmla="*/ 56225 h 1445980"/>
                <a:gd name="connsiteX1" fmla="*/ 56823 w 2206298"/>
                <a:gd name="connsiteY1" fmla="*/ 1389755 h 1445980"/>
                <a:gd name="connsiteX2" fmla="*/ 2149475 w 2206298"/>
                <a:gd name="connsiteY2" fmla="*/ 1389755 h 1445980"/>
                <a:gd name="connsiteX3" fmla="*/ 2149475 w 2206298"/>
                <a:gd name="connsiteY3" fmla="*/ 56225 h 1445980"/>
                <a:gd name="connsiteX4" fmla="*/ 0 w 2206298"/>
                <a:gd name="connsiteY4" fmla="*/ 0 h 1445980"/>
                <a:gd name="connsiteX5" fmla="*/ 2206298 w 2206298"/>
                <a:gd name="connsiteY5" fmla="*/ 0 h 1445980"/>
                <a:gd name="connsiteX6" fmla="*/ 2206298 w 2206298"/>
                <a:gd name="connsiteY6" fmla="*/ 1445980 h 1445980"/>
                <a:gd name="connsiteX7" fmla="*/ 0 w 2206298"/>
                <a:gd name="connsiteY7" fmla="*/ 1445980 h 144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6298" h="1445980">
                  <a:moveTo>
                    <a:pt x="56823" y="56225"/>
                  </a:moveTo>
                  <a:lnTo>
                    <a:pt x="56823" y="1389755"/>
                  </a:lnTo>
                  <a:lnTo>
                    <a:pt x="2149475" y="1389755"/>
                  </a:lnTo>
                  <a:lnTo>
                    <a:pt x="2149475" y="56225"/>
                  </a:lnTo>
                  <a:close/>
                  <a:moveTo>
                    <a:pt x="0" y="0"/>
                  </a:moveTo>
                  <a:lnTo>
                    <a:pt x="2206298" y="0"/>
                  </a:lnTo>
                  <a:lnTo>
                    <a:pt x="2206298" y="1445980"/>
                  </a:lnTo>
                  <a:lnTo>
                    <a:pt x="0" y="144598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5" rIns="186495" bIns="149195" numCol="1" spcCol="0" rtlCol="0" fromWordArt="0" anchor="t" anchorCtr="0" forceAA="0" compatLnSpc="1">
              <a:prstTxWarp prst="textNoShape">
                <a:avLst/>
              </a:prstTxWarp>
              <a:noAutofit/>
            </a:bodyPr>
            <a:lstStyle/>
            <a:p>
              <a:pPr marL="349648" indent="-349648" algn="ctr" defTabSz="950822">
                <a:lnSpc>
                  <a:spcPct val="90000"/>
                </a:lnSpc>
                <a:buFont typeface="Wingdings 3" panose="05040102010807070707" pitchFamily="18" charset="2"/>
                <a:buChar char="Æ"/>
                <a:defRPr/>
              </a:pPr>
              <a:endParaRPr lang="en-IN"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sp>
          <p:nvSpPr>
            <p:cNvPr id="145" name="Freeform 130"/>
            <p:cNvSpPr/>
            <p:nvPr/>
          </p:nvSpPr>
          <p:spPr bwMode="auto">
            <a:xfrm>
              <a:off x="4081574" y="4926720"/>
              <a:ext cx="731315" cy="499271"/>
            </a:xfrm>
            <a:custGeom>
              <a:avLst/>
              <a:gdLst>
                <a:gd name="connsiteX0" fmla="*/ 0 w 1858783"/>
                <a:gd name="connsiteY0" fmla="*/ 967202 h 1100796"/>
                <a:gd name="connsiteX1" fmla="*/ 1858783 w 1858783"/>
                <a:gd name="connsiteY1" fmla="*/ 967202 h 1100796"/>
                <a:gd name="connsiteX2" fmla="*/ 1858783 w 1858783"/>
                <a:gd name="connsiteY2" fmla="*/ 1100796 h 1100796"/>
                <a:gd name="connsiteX3" fmla="*/ 0 w 1858783"/>
                <a:gd name="connsiteY3" fmla="*/ 1100796 h 1100796"/>
                <a:gd name="connsiteX4" fmla="*/ 0 w 1858783"/>
                <a:gd name="connsiteY4" fmla="*/ 725403 h 1100796"/>
                <a:gd name="connsiteX5" fmla="*/ 1858783 w 1858783"/>
                <a:gd name="connsiteY5" fmla="*/ 725403 h 1100796"/>
                <a:gd name="connsiteX6" fmla="*/ 1858783 w 1858783"/>
                <a:gd name="connsiteY6" fmla="*/ 858997 h 1100796"/>
                <a:gd name="connsiteX7" fmla="*/ 0 w 1858783"/>
                <a:gd name="connsiteY7" fmla="*/ 858997 h 1100796"/>
                <a:gd name="connsiteX8" fmla="*/ 0 w 1858783"/>
                <a:gd name="connsiteY8" fmla="*/ 483602 h 1100796"/>
                <a:gd name="connsiteX9" fmla="*/ 1858783 w 1858783"/>
                <a:gd name="connsiteY9" fmla="*/ 483602 h 1100796"/>
                <a:gd name="connsiteX10" fmla="*/ 1858783 w 1858783"/>
                <a:gd name="connsiteY10" fmla="*/ 617196 h 1100796"/>
                <a:gd name="connsiteX11" fmla="*/ 0 w 1858783"/>
                <a:gd name="connsiteY11" fmla="*/ 617196 h 1100796"/>
                <a:gd name="connsiteX12" fmla="*/ 0 w 1858783"/>
                <a:gd name="connsiteY12" fmla="*/ 241801 h 1100796"/>
                <a:gd name="connsiteX13" fmla="*/ 1858783 w 1858783"/>
                <a:gd name="connsiteY13" fmla="*/ 241801 h 1100796"/>
                <a:gd name="connsiteX14" fmla="*/ 1858783 w 1858783"/>
                <a:gd name="connsiteY14" fmla="*/ 375395 h 1100796"/>
                <a:gd name="connsiteX15" fmla="*/ 0 w 1858783"/>
                <a:gd name="connsiteY15" fmla="*/ 375395 h 1100796"/>
                <a:gd name="connsiteX16" fmla="*/ 0 w 1858783"/>
                <a:gd name="connsiteY16" fmla="*/ 0 h 1100796"/>
                <a:gd name="connsiteX17" fmla="*/ 1858783 w 1858783"/>
                <a:gd name="connsiteY17" fmla="*/ 0 h 1100796"/>
                <a:gd name="connsiteX18" fmla="*/ 1858783 w 1858783"/>
                <a:gd name="connsiteY18" fmla="*/ 133594 h 1100796"/>
                <a:gd name="connsiteX19" fmla="*/ 0 w 1858783"/>
                <a:gd name="connsiteY19" fmla="*/ 133594 h 1100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8783" h="1100796">
                  <a:moveTo>
                    <a:pt x="0" y="967202"/>
                  </a:moveTo>
                  <a:lnTo>
                    <a:pt x="1858783" y="967202"/>
                  </a:lnTo>
                  <a:lnTo>
                    <a:pt x="1858783" y="1100796"/>
                  </a:lnTo>
                  <a:lnTo>
                    <a:pt x="0" y="1100796"/>
                  </a:lnTo>
                  <a:close/>
                  <a:moveTo>
                    <a:pt x="0" y="725403"/>
                  </a:moveTo>
                  <a:lnTo>
                    <a:pt x="1858783" y="725403"/>
                  </a:lnTo>
                  <a:lnTo>
                    <a:pt x="1858783" y="858997"/>
                  </a:lnTo>
                  <a:lnTo>
                    <a:pt x="0" y="858997"/>
                  </a:lnTo>
                  <a:close/>
                  <a:moveTo>
                    <a:pt x="0" y="483602"/>
                  </a:moveTo>
                  <a:lnTo>
                    <a:pt x="1858783" y="483602"/>
                  </a:lnTo>
                  <a:lnTo>
                    <a:pt x="1858783" y="617196"/>
                  </a:lnTo>
                  <a:lnTo>
                    <a:pt x="0" y="617196"/>
                  </a:lnTo>
                  <a:close/>
                  <a:moveTo>
                    <a:pt x="0" y="241801"/>
                  </a:moveTo>
                  <a:lnTo>
                    <a:pt x="1858783" y="241801"/>
                  </a:lnTo>
                  <a:lnTo>
                    <a:pt x="1858783" y="375395"/>
                  </a:lnTo>
                  <a:lnTo>
                    <a:pt x="0" y="375395"/>
                  </a:lnTo>
                  <a:close/>
                  <a:moveTo>
                    <a:pt x="0" y="0"/>
                  </a:moveTo>
                  <a:lnTo>
                    <a:pt x="1858783" y="0"/>
                  </a:lnTo>
                  <a:lnTo>
                    <a:pt x="1858783" y="133594"/>
                  </a:lnTo>
                  <a:lnTo>
                    <a:pt x="0" y="133594"/>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5" tIns="149195" rIns="186495" bIns="149195" numCol="1" spcCol="0" rtlCol="0" fromWordArt="0" anchor="t" anchorCtr="0" forceAA="0" compatLnSpc="1">
              <a:prstTxWarp prst="textNoShape">
                <a:avLst/>
              </a:prstTxWarp>
              <a:noAutofit/>
            </a:bodyPr>
            <a:lstStyle/>
            <a:p>
              <a:pPr marL="349648" indent="-349648" algn="ctr" defTabSz="950822">
                <a:lnSpc>
                  <a:spcPct val="90000"/>
                </a:lnSpc>
                <a:buFont typeface="Wingdings 3" panose="05040102010807070707" pitchFamily="18" charset="2"/>
                <a:buChar char="Æ"/>
                <a:defRPr/>
              </a:pPr>
              <a:endParaRPr lang="en-IN" sz="2040" b="1" kern="0" err="1">
                <a:solidFill>
                  <a:prstClr val="white"/>
                </a:solidFill>
                <a:latin typeface="Segoe UI Light" panose="020B0502040204020203" pitchFamily="34" charset="0"/>
                <a:ea typeface="Segoe UI" pitchFamily="34" charset="0"/>
                <a:cs typeface="Segoe UI Light" panose="020B0502040204020203" pitchFamily="34" charset="0"/>
              </a:endParaRPr>
            </a:p>
          </p:txBody>
        </p:sp>
      </p:grpSp>
      <p:grpSp>
        <p:nvGrpSpPr>
          <p:cNvPr id="147" name="Group 146"/>
          <p:cNvGrpSpPr/>
          <p:nvPr/>
        </p:nvGrpSpPr>
        <p:grpSpPr>
          <a:xfrm>
            <a:off x="5829716" y="4910489"/>
            <a:ext cx="897249" cy="647642"/>
            <a:chOff x="6602219" y="-1986141"/>
            <a:chExt cx="1963767" cy="1251044"/>
          </a:xfrm>
        </p:grpSpPr>
        <p:pic>
          <p:nvPicPr>
            <p:cNvPr id="148" name="Content Placeholder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05779" y="-1870503"/>
              <a:ext cx="1744931" cy="1028633"/>
            </a:xfrm>
            <a:prstGeom prst="rect">
              <a:avLst/>
            </a:prstGeom>
          </p:spPr>
        </p:pic>
        <p:sp>
          <p:nvSpPr>
            <p:cNvPr id="149" name="Freeform 29"/>
            <p:cNvSpPr>
              <a:spLocks noChangeAspect="1" noEditPoints="1"/>
            </p:cNvSpPr>
            <p:nvPr/>
          </p:nvSpPr>
          <p:spPr bwMode="black">
            <a:xfrm>
              <a:off x="6602219" y="-1986141"/>
              <a:ext cx="1963767" cy="1251044"/>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chemeClr val="tx2"/>
            </a:solidFill>
            <a:ln>
              <a:noFill/>
            </a:ln>
          </p:spPr>
          <p:txBody>
            <a:bodyPr vert="horz" wrap="square" lIns="121902" tIns="60951" rIns="121902" bIns="60951" numCol="1" anchor="t" anchorCtr="0" compatLnSpc="1">
              <a:prstTxWarp prst="textNoShape">
                <a:avLst/>
              </a:prstTxWarp>
            </a:bodyPr>
            <a:lstStyle/>
            <a:p>
              <a:pPr defTabSz="1243387">
                <a:defRPr/>
              </a:pPr>
              <a:endParaRPr lang="en-US" sz="2400" kern="0">
                <a:solidFill>
                  <a:srgbClr val="FFFFFF"/>
                </a:solidFill>
                <a:latin typeface="Segoe UI"/>
              </a:endParaRPr>
            </a:p>
          </p:txBody>
        </p:sp>
      </p:grpSp>
      <p:sp>
        <p:nvSpPr>
          <p:cNvPr id="151" name="Rectangular Callout 51"/>
          <p:cNvSpPr/>
          <p:nvPr/>
        </p:nvSpPr>
        <p:spPr bwMode="auto">
          <a:xfrm>
            <a:off x="881904" y="2208385"/>
            <a:ext cx="1344108" cy="51427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Data from 8M vehicle loans</a:t>
            </a:r>
          </a:p>
        </p:txBody>
      </p:sp>
      <p:cxnSp>
        <p:nvCxnSpPr>
          <p:cNvPr id="154" name="Straight Connector 153"/>
          <p:cNvCxnSpPr>
            <a:cxnSpLocks/>
          </p:cNvCxnSpPr>
          <p:nvPr/>
        </p:nvCxnSpPr>
        <p:spPr>
          <a:xfrm flipV="1">
            <a:off x="6278477" y="4339782"/>
            <a:ext cx="0" cy="542806"/>
          </a:xfrm>
          <a:prstGeom prst="line">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55" name="Straight Connector 154"/>
          <p:cNvCxnSpPr/>
          <p:nvPr/>
        </p:nvCxnSpPr>
        <p:spPr>
          <a:xfrm>
            <a:off x="5098878" y="5234310"/>
            <a:ext cx="640080" cy="0"/>
          </a:xfrm>
          <a:prstGeom prst="line">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
        <p:nvSpPr>
          <p:cNvPr id="156" name="Rectangle 155"/>
          <p:cNvSpPr/>
          <p:nvPr/>
        </p:nvSpPr>
        <p:spPr bwMode="auto">
          <a:xfrm>
            <a:off x="461615" y="3948218"/>
            <a:ext cx="2184687" cy="46875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91440" rIns="146304" bIns="91440" numCol="1" spcCol="0" rtlCol="0" fromWordArt="0" anchor="ctr" anchorCtr="0" forceAA="0" compatLnSpc="1">
            <a:prstTxWarp prst="textNoShape">
              <a:avLst/>
            </a:prstTxWarp>
            <a:noAutofit/>
          </a:bodyPr>
          <a:lstStyle/>
          <a:p>
            <a:pPr algn="ctr" defTabSz="931881" fontAlgn="base">
              <a:lnSpc>
                <a:spcPct val="90000"/>
              </a:lnSpc>
              <a:spcBef>
                <a:spcPct val="0"/>
              </a:spcBef>
              <a:spcAft>
                <a:spcPts val="816"/>
              </a:spcAft>
            </a:pPr>
            <a:r>
              <a:rPr lang="en-US" sz="9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Age, original balance, interest rate, loan remaining months, credit score</a:t>
            </a:r>
          </a:p>
        </p:txBody>
      </p:sp>
      <p:sp>
        <p:nvSpPr>
          <p:cNvPr id="158" name="10-Point Star 2"/>
          <p:cNvSpPr/>
          <p:nvPr/>
        </p:nvSpPr>
        <p:spPr>
          <a:xfrm>
            <a:off x="2818336" y="2501597"/>
            <a:ext cx="1846802" cy="1846802"/>
          </a:xfrm>
          <a:prstGeom prst="star1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97">
              <a:defRPr/>
            </a:pPr>
            <a:r>
              <a:rPr lang="en-US" sz="2000" b="1">
                <a:gradFill>
                  <a:gsLst>
                    <a:gs pos="46903">
                      <a:schemeClr val="bg1"/>
                    </a:gs>
                    <a:gs pos="100000">
                      <a:schemeClr val="bg1"/>
                    </a:gs>
                  </a:gsLst>
                  <a:lin ang="5400000" scaled="0"/>
                </a:gradFill>
                <a:latin typeface="Segoe UI"/>
              </a:rPr>
              <a:t>1M R </a:t>
            </a:r>
            <a:br>
              <a:rPr lang="en-US" sz="1836" b="1">
                <a:gradFill>
                  <a:gsLst>
                    <a:gs pos="46903">
                      <a:schemeClr val="bg1"/>
                    </a:gs>
                    <a:gs pos="100000">
                      <a:schemeClr val="bg1"/>
                    </a:gs>
                  </a:gsLst>
                  <a:lin ang="5400000" scaled="0"/>
                </a:gradFill>
                <a:latin typeface="Segoe UI"/>
              </a:rPr>
            </a:br>
            <a:r>
              <a:rPr lang="en-US" sz="1200" b="1">
                <a:gradFill>
                  <a:gsLst>
                    <a:gs pos="46903">
                      <a:schemeClr val="bg1"/>
                    </a:gs>
                    <a:gs pos="100000">
                      <a:schemeClr val="bg1"/>
                    </a:gs>
                  </a:gsLst>
                  <a:lin ang="5400000" scaled="0"/>
                </a:gradFill>
                <a:latin typeface="Segoe UI Semibold" panose="020B0702040204020203" pitchFamily="34" charset="0"/>
                <a:cs typeface="Segoe UI Semibold" panose="020B0702040204020203" pitchFamily="34" charset="0"/>
              </a:rPr>
              <a:t>predictions per sec with R</a:t>
            </a:r>
            <a:endParaRPr lang="en-US" sz="816" b="1">
              <a:gradFill>
                <a:gsLst>
                  <a:gs pos="46903">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16DC4CE1-C223-4BED-87E5-F873519CE875}"/>
              </a:ext>
            </a:extLst>
          </p:cNvPr>
          <p:cNvGrpSpPr/>
          <p:nvPr/>
        </p:nvGrpSpPr>
        <p:grpSpPr>
          <a:xfrm>
            <a:off x="2794391" y="4672084"/>
            <a:ext cx="652282" cy="1252467"/>
            <a:chOff x="2185854" y="4703195"/>
            <a:chExt cx="779300" cy="1028304"/>
          </a:xfrm>
        </p:grpSpPr>
        <p:sp>
          <p:nvSpPr>
            <p:cNvPr id="163" name="Right Brace 162"/>
            <p:cNvSpPr/>
            <p:nvPr/>
          </p:nvSpPr>
          <p:spPr>
            <a:xfrm flipH="1">
              <a:off x="2185854" y="4703195"/>
              <a:ext cx="109065" cy="1028304"/>
            </a:xfrm>
            <a:prstGeom prst="rightBrace">
              <a:avLst>
                <a:gd name="adj1" fmla="val 43816"/>
                <a:gd name="adj2" fmla="val 50000"/>
              </a:avLst>
            </a:prstGeom>
            <a:ln w="12700">
              <a:solidFill>
                <a:srgbClr val="0078D7"/>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03"/>
              <a:endParaRPr lang="en-US">
                <a:solidFill>
                  <a:prstClr val="white"/>
                </a:solidFill>
                <a:latin typeface="Segoe UI Light" panose="020B0502040204020203" pitchFamily="34" charset="0"/>
                <a:cs typeface="Segoe UI Light" panose="020B0502040204020203" pitchFamily="34" charset="0"/>
              </a:endParaRPr>
            </a:p>
          </p:txBody>
        </p:sp>
        <p:sp>
          <p:nvSpPr>
            <p:cNvPr id="164" name="Right Brace 163"/>
            <p:cNvSpPr/>
            <p:nvPr/>
          </p:nvSpPr>
          <p:spPr>
            <a:xfrm rot="10800000" flipH="1">
              <a:off x="2856089" y="4703195"/>
              <a:ext cx="109065" cy="1028304"/>
            </a:xfrm>
            <a:prstGeom prst="rightBrace">
              <a:avLst>
                <a:gd name="adj1" fmla="val 43816"/>
                <a:gd name="adj2" fmla="val 50000"/>
              </a:avLst>
            </a:prstGeom>
            <a:ln w="12700">
              <a:solidFill>
                <a:srgbClr val="0078D7"/>
              </a:solidFill>
              <a:headEnd type="none" w="med" len="sm"/>
              <a:tailEnd type="none" w="med" len="sm"/>
            </a:ln>
          </p:spPr>
          <p:style>
            <a:lnRef idx="1">
              <a:schemeClr val="accent1"/>
            </a:lnRef>
            <a:fillRef idx="0">
              <a:schemeClr val="accent1"/>
            </a:fillRef>
            <a:effectRef idx="0">
              <a:schemeClr val="accent1"/>
            </a:effectRef>
            <a:fontRef idx="minor">
              <a:schemeClr val="tx1"/>
            </a:fontRef>
          </p:style>
          <p:txBody>
            <a:bodyPr rot="0" spcFirstLastPara="0" vert="horz" wrap="square" lIns="91401" tIns="45700" rIns="91401" bIns="4570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31303"/>
              <a:endParaRPr lang="en-US">
                <a:solidFill>
                  <a:prstClr val="white"/>
                </a:solidFill>
                <a:latin typeface="Segoe UI Light" panose="020B0502040204020203" pitchFamily="34" charset="0"/>
                <a:cs typeface="Segoe UI Light" panose="020B0502040204020203" pitchFamily="34" charset="0"/>
              </a:endParaRPr>
            </a:p>
          </p:txBody>
        </p:sp>
      </p:grpSp>
      <p:pic>
        <p:nvPicPr>
          <p:cNvPr id="51" name="Picture 50">
            <a:extLst>
              <a:ext uri="{FF2B5EF4-FFF2-40B4-BE49-F238E27FC236}">
                <a16:creationId xmlns:a16="http://schemas.microsoft.com/office/drawing/2014/main" id="{D8FEACC9-E161-41E1-82BE-24A6BF8673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807"/>
          <a:stretch/>
        </p:blipFill>
        <p:spPr>
          <a:xfrm>
            <a:off x="2950859" y="5632016"/>
            <a:ext cx="361194" cy="207960"/>
          </a:xfrm>
          <a:prstGeom prst="rect">
            <a:avLst/>
          </a:prstGeom>
        </p:spPr>
      </p:pic>
      <p:sp>
        <p:nvSpPr>
          <p:cNvPr id="44" name="TextBox 68">
            <a:extLst>
              <a:ext uri="{FF2B5EF4-FFF2-40B4-BE49-F238E27FC236}">
                <a16:creationId xmlns:a16="http://schemas.microsoft.com/office/drawing/2014/main" id="{65A81083-B6A7-4E68-8A4C-AAA9329BF555}"/>
              </a:ext>
            </a:extLst>
          </p:cNvPr>
          <p:cNvSpPr txBox="1"/>
          <p:nvPr/>
        </p:nvSpPr>
        <p:spPr>
          <a:xfrm>
            <a:off x="4995989" y="5002196"/>
            <a:ext cx="1002795" cy="471924"/>
          </a:xfrm>
          <a:prstGeom prst="rect">
            <a:avLst/>
          </a:prstGeom>
          <a:noFill/>
        </p:spPr>
        <p:txBody>
          <a:bodyPr wrap="square" rtlCol="0">
            <a:spAutoFit/>
          </a:bodyPr>
          <a:lstStyle/>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Visualize</a:t>
            </a:r>
          </a:p>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Results</a:t>
            </a:r>
          </a:p>
        </p:txBody>
      </p:sp>
      <p:sp>
        <p:nvSpPr>
          <p:cNvPr id="48" name="TextBox 68">
            <a:extLst>
              <a:ext uri="{FF2B5EF4-FFF2-40B4-BE49-F238E27FC236}">
                <a16:creationId xmlns:a16="http://schemas.microsoft.com/office/drawing/2014/main" id="{D98EA006-113B-435D-AFC6-FDB4C2C7FDAA}"/>
              </a:ext>
            </a:extLst>
          </p:cNvPr>
          <p:cNvSpPr txBox="1"/>
          <p:nvPr/>
        </p:nvSpPr>
        <p:spPr>
          <a:xfrm>
            <a:off x="1969960" y="5002196"/>
            <a:ext cx="1002795" cy="471924"/>
          </a:xfrm>
          <a:prstGeom prst="rect">
            <a:avLst/>
          </a:prstGeom>
          <a:noFill/>
        </p:spPr>
        <p:txBody>
          <a:bodyPr wrap="square" rtlCol="0">
            <a:spAutoFit/>
          </a:bodyPr>
          <a:lstStyle/>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Deploy</a:t>
            </a:r>
          </a:p>
          <a:p>
            <a:pPr defTabSz="931881">
              <a:lnSpc>
                <a:spcPct val="90000"/>
              </a:lnSpc>
              <a:spcAft>
                <a:spcPts val="816"/>
              </a:spcAft>
              <a:defRPr/>
            </a:pPr>
            <a:r>
              <a:rPr lang="en-US" sz="1000" kern="0">
                <a:gradFill>
                  <a:gsLst>
                    <a:gs pos="46903">
                      <a:schemeClr val="tx1"/>
                    </a:gs>
                    <a:gs pos="62000">
                      <a:schemeClr val="tx1"/>
                    </a:gs>
                  </a:gsLst>
                  <a:lin ang="5400000" scaled="0"/>
                </a:gradFill>
                <a:latin typeface="Segoe UI Semibold" panose="020B0702040204020203" pitchFamily="34" charset="0"/>
                <a:cs typeface="Segoe UI Semibold" panose="020B0702040204020203" pitchFamily="34" charset="0"/>
              </a:rPr>
              <a:t>Models</a:t>
            </a:r>
          </a:p>
        </p:txBody>
      </p:sp>
      <p:sp>
        <p:nvSpPr>
          <p:cNvPr id="50" name="TextBox 68">
            <a:extLst>
              <a:ext uri="{FF2B5EF4-FFF2-40B4-BE49-F238E27FC236}">
                <a16:creationId xmlns:a16="http://schemas.microsoft.com/office/drawing/2014/main" id="{D335C713-C710-4A80-93BA-12A3889864D5}"/>
              </a:ext>
            </a:extLst>
          </p:cNvPr>
          <p:cNvSpPr txBox="1"/>
          <p:nvPr/>
        </p:nvSpPr>
        <p:spPr>
          <a:xfrm>
            <a:off x="4792253" y="3111162"/>
            <a:ext cx="1002795" cy="424732"/>
          </a:xfrm>
          <a:prstGeom prst="rect">
            <a:avLst/>
          </a:prstGeom>
          <a:noFill/>
        </p:spPr>
        <p:txBody>
          <a:bodyPr wrap="square" rtlCol="0">
            <a:spAutoFit/>
          </a:bodyPr>
          <a:lstStyle/>
          <a:p>
            <a:pPr indent="-365479" algn="r">
              <a:lnSpc>
                <a:spcPct val="90000"/>
              </a:lnSpc>
              <a:spcAft>
                <a:spcPts val="816"/>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Take</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action</a:t>
            </a:r>
          </a:p>
        </p:txBody>
      </p:sp>
      <p:sp>
        <p:nvSpPr>
          <p:cNvPr id="53" name="arrow_15"/>
          <p:cNvSpPr>
            <a:spLocks noChangeAspect="1" noEditPoints="1"/>
          </p:cNvSpPr>
          <p:nvPr/>
        </p:nvSpPr>
        <p:spPr bwMode="auto">
          <a:xfrm>
            <a:off x="7579994" y="244347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4" name="arrow_15"/>
          <p:cNvSpPr>
            <a:spLocks noChangeAspect="1" noEditPoints="1"/>
          </p:cNvSpPr>
          <p:nvPr/>
        </p:nvSpPr>
        <p:spPr bwMode="auto">
          <a:xfrm>
            <a:off x="7579994" y="317309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5" name="arrow_15"/>
          <p:cNvSpPr>
            <a:spLocks noChangeAspect="1" noEditPoints="1"/>
          </p:cNvSpPr>
          <p:nvPr/>
        </p:nvSpPr>
        <p:spPr bwMode="auto">
          <a:xfrm>
            <a:off x="7579994" y="392747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arrow_15"/>
          <p:cNvSpPr>
            <a:spLocks noChangeAspect="1" noEditPoints="1"/>
          </p:cNvSpPr>
          <p:nvPr/>
        </p:nvSpPr>
        <p:spPr bwMode="auto">
          <a:xfrm>
            <a:off x="7579994" y="442848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7" name="arrow_15"/>
          <p:cNvSpPr>
            <a:spLocks noChangeAspect="1" noEditPoints="1"/>
          </p:cNvSpPr>
          <p:nvPr/>
        </p:nvSpPr>
        <p:spPr bwMode="auto">
          <a:xfrm>
            <a:off x="7579994" y="495807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8" name="arrow_15"/>
          <p:cNvSpPr>
            <a:spLocks noChangeAspect="1" noEditPoints="1"/>
          </p:cNvSpPr>
          <p:nvPr/>
        </p:nvSpPr>
        <p:spPr bwMode="auto">
          <a:xfrm>
            <a:off x="7579994" y="569340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Rectangle 10"/>
          <p:cNvSpPr/>
          <p:nvPr/>
        </p:nvSpPr>
        <p:spPr>
          <a:xfrm>
            <a:off x="7485841" y="1920897"/>
            <a:ext cx="4678362" cy="4376583"/>
          </a:xfrm>
          <a:prstGeom prst="rect">
            <a:avLst/>
          </a:prstGeom>
        </p:spPr>
        <p:txBody>
          <a:bodyPr wrap="square">
            <a:spAutoFit/>
          </a:bodyPr>
          <a:lstStyle/>
          <a:p>
            <a:pPr>
              <a:lnSpc>
                <a:spcPct val="90000"/>
              </a:lnSpc>
              <a:spcBef>
                <a:spcPts val="1200"/>
              </a:spcBef>
              <a:spcAft>
                <a:spcPts val="1200"/>
              </a:spcAft>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SQL Server Machine Learning Services </a:t>
            </a: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provides:</a:t>
            </a:r>
          </a:p>
          <a:p>
            <a:pPr marL="514350" indent="-6350">
              <a:lnSpc>
                <a:spcPct val="90000"/>
              </a:lnSpc>
              <a:spcBef>
                <a:spcPts val="1200"/>
              </a:spcBef>
              <a:spcAft>
                <a:spcPts val="12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Fast in-database analytics powered by R </a:t>
            </a:r>
            <a:b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and now Python</a:t>
            </a:r>
          </a:p>
          <a:p>
            <a:pPr marL="503238" indent="-7938">
              <a:lnSpc>
                <a:spcPct val="90000"/>
              </a:lnSpc>
              <a:spcBef>
                <a:spcPts val="1200"/>
              </a:spcBef>
              <a:spcAft>
                <a:spcPts val="1200"/>
              </a:spcAft>
              <a:buFont typeface="Arial" pitchFamily="34" charset="0"/>
              <a:buNone/>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Enables users to push intelligence to </a:t>
            </a:r>
            <a:b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where data lives </a:t>
            </a:r>
          </a:p>
          <a:p>
            <a:pPr marL="503238" indent="-7938">
              <a:lnSpc>
                <a:spcPct val="90000"/>
              </a:lnSpc>
              <a:spcBef>
                <a:spcPts val="1200"/>
              </a:spcBef>
              <a:spcAft>
                <a:spcPts val="1200"/>
              </a:spcAft>
              <a:buFont typeface="Arial" pitchFamily="34" charset="0"/>
              <a:buNone/>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Parallelized </a:t>
            </a: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algorithms for scale &amp; speed</a:t>
            </a:r>
          </a:p>
          <a:p>
            <a:pPr marL="503238" indent="-7938">
              <a:lnSpc>
                <a:spcPct val="90000"/>
              </a:lnSpc>
              <a:spcBef>
                <a:spcPts val="1200"/>
              </a:spcBef>
              <a:spcAft>
                <a:spcPts val="1200"/>
              </a:spcAft>
              <a:buFont typeface="Arial" pitchFamily="34" charset="0"/>
              <a:buNone/>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T-SQL integration for fast deployment</a:t>
            </a:r>
          </a:p>
          <a:p>
            <a:pPr marL="503238" indent="-7938">
              <a:lnSpc>
                <a:spcPct val="90000"/>
              </a:lnSpc>
              <a:spcBef>
                <a:spcPts val="1200"/>
              </a:spcBef>
              <a:spcAft>
                <a:spcPts val="1200"/>
              </a:spcAft>
              <a:buFont typeface="Arial" pitchFamily="34" charset="0"/>
              <a:buNone/>
            </a:pP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Industry</a:t>
            </a: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-leading </a:t>
            </a: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artificial intelligence </a:t>
            </a:r>
            <a:b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to discover insights faster</a:t>
            </a:r>
          </a:p>
          <a:p>
            <a:pPr marL="503238" indent="-7938">
              <a:lnSpc>
                <a:spcPct val="90000"/>
              </a:lnSpc>
              <a:spcBef>
                <a:spcPts val="1200"/>
              </a:spcBef>
              <a:spcAft>
                <a:spcPts val="1200"/>
              </a:spcAft>
              <a:buFont typeface="Arial" pitchFamily="34" charset="0"/>
              <a:buNone/>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Advanced </a:t>
            </a:r>
            <a:r>
              <a:rPr lang="en-US" sz="1600" b="1">
                <a:gradFill>
                  <a:gsLst>
                    <a:gs pos="0">
                      <a:schemeClr val="tx1"/>
                    </a:gs>
                    <a:gs pos="100000">
                      <a:schemeClr val="tx1"/>
                    </a:gs>
                  </a:gsLst>
                  <a:lin ang="5400000" scaled="0"/>
                </a:gradFill>
                <a:latin typeface="Segoe UI" panose="020B0502040204020203" pitchFamily="34" charset="0"/>
                <a:cs typeface="Segoe UI" panose="020B0502040204020203" pitchFamily="34" charset="0"/>
              </a:rPr>
              <a:t>machine learning algorithms</a:t>
            </a: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accelerated via GPUs </a:t>
            </a:r>
          </a:p>
        </p:txBody>
      </p:sp>
      <p:grpSp>
        <p:nvGrpSpPr>
          <p:cNvPr id="12" name="Group 11"/>
          <p:cNvGrpSpPr/>
          <p:nvPr/>
        </p:nvGrpSpPr>
        <p:grpSpPr>
          <a:xfrm>
            <a:off x="1146954" y="2932079"/>
            <a:ext cx="814008" cy="814008"/>
            <a:chOff x="2005067" y="2991397"/>
            <a:chExt cx="814008" cy="814008"/>
          </a:xfrm>
        </p:grpSpPr>
        <p:sp>
          <p:nvSpPr>
            <p:cNvPr id="62" name="car"/>
            <p:cNvSpPr>
              <a:spLocks noChangeAspect="1" noEditPoints="1"/>
            </p:cNvSpPr>
            <p:nvPr/>
          </p:nvSpPr>
          <p:spPr bwMode="auto">
            <a:xfrm>
              <a:off x="2196650" y="3233328"/>
              <a:ext cx="430842" cy="330146"/>
            </a:xfrm>
            <a:custGeom>
              <a:avLst/>
              <a:gdLst>
                <a:gd name="T0" fmla="*/ 349 w 360"/>
                <a:gd name="T1" fmla="*/ 148 h 276"/>
                <a:gd name="T2" fmla="*/ 349 w 360"/>
                <a:gd name="T3" fmla="*/ 252 h 276"/>
                <a:gd name="T4" fmla="*/ 14 w 360"/>
                <a:gd name="T5" fmla="*/ 252 h 276"/>
                <a:gd name="T6" fmla="*/ 14 w 360"/>
                <a:gd name="T7" fmla="*/ 149 h 276"/>
                <a:gd name="T8" fmla="*/ 51 w 360"/>
                <a:gd name="T9" fmla="*/ 43 h 276"/>
                <a:gd name="T10" fmla="*/ 94 w 360"/>
                <a:gd name="T11" fmla="*/ 0 h 276"/>
                <a:gd name="T12" fmla="*/ 268 w 360"/>
                <a:gd name="T13" fmla="*/ 0 h 276"/>
                <a:gd name="T14" fmla="*/ 311 w 360"/>
                <a:gd name="T15" fmla="*/ 43 h 276"/>
                <a:gd name="T16" fmla="*/ 349 w 360"/>
                <a:gd name="T17" fmla="*/ 148 h 276"/>
                <a:gd name="T18" fmla="*/ 77 w 360"/>
                <a:gd name="T19" fmla="*/ 174 h 276"/>
                <a:gd name="T20" fmla="*/ 91 w 360"/>
                <a:gd name="T21" fmla="*/ 160 h 276"/>
                <a:gd name="T22" fmla="*/ 77 w 360"/>
                <a:gd name="T23" fmla="*/ 145 h 276"/>
                <a:gd name="T24" fmla="*/ 63 w 360"/>
                <a:gd name="T25" fmla="*/ 160 h 276"/>
                <a:gd name="T26" fmla="*/ 77 w 360"/>
                <a:gd name="T27" fmla="*/ 174 h 276"/>
                <a:gd name="T28" fmla="*/ 14 w 360"/>
                <a:gd name="T29" fmla="*/ 252 h 276"/>
                <a:gd name="T30" fmla="*/ 14 w 360"/>
                <a:gd name="T31" fmla="*/ 260 h 276"/>
                <a:gd name="T32" fmla="*/ 30 w 360"/>
                <a:gd name="T33" fmla="*/ 276 h 276"/>
                <a:gd name="T34" fmla="*/ 50 w 360"/>
                <a:gd name="T35" fmla="*/ 276 h 276"/>
                <a:gd name="T36" fmla="*/ 67 w 360"/>
                <a:gd name="T37" fmla="*/ 260 h 276"/>
                <a:gd name="T38" fmla="*/ 67 w 360"/>
                <a:gd name="T39" fmla="*/ 252 h 276"/>
                <a:gd name="T40" fmla="*/ 295 w 360"/>
                <a:gd name="T41" fmla="*/ 252 h 276"/>
                <a:gd name="T42" fmla="*/ 295 w 360"/>
                <a:gd name="T43" fmla="*/ 260 h 276"/>
                <a:gd name="T44" fmla="*/ 312 w 360"/>
                <a:gd name="T45" fmla="*/ 276 h 276"/>
                <a:gd name="T46" fmla="*/ 332 w 360"/>
                <a:gd name="T47" fmla="*/ 276 h 276"/>
                <a:gd name="T48" fmla="*/ 349 w 360"/>
                <a:gd name="T49" fmla="*/ 260 h 276"/>
                <a:gd name="T50" fmla="*/ 349 w 360"/>
                <a:gd name="T51" fmla="*/ 252 h 276"/>
                <a:gd name="T52" fmla="*/ 283 w 360"/>
                <a:gd name="T53" fmla="*/ 174 h 276"/>
                <a:gd name="T54" fmla="*/ 297 w 360"/>
                <a:gd name="T55" fmla="*/ 160 h 276"/>
                <a:gd name="T56" fmla="*/ 283 w 360"/>
                <a:gd name="T57" fmla="*/ 145 h 276"/>
                <a:gd name="T58" fmla="*/ 268 w 360"/>
                <a:gd name="T59" fmla="*/ 160 h 276"/>
                <a:gd name="T60" fmla="*/ 283 w 360"/>
                <a:gd name="T61" fmla="*/ 174 h 276"/>
                <a:gd name="T62" fmla="*/ 245 w 360"/>
                <a:gd name="T63" fmla="*/ 252 h 276"/>
                <a:gd name="T64" fmla="*/ 245 w 360"/>
                <a:gd name="T65" fmla="*/ 222 h 276"/>
                <a:gd name="T66" fmla="*/ 229 w 360"/>
                <a:gd name="T67" fmla="*/ 197 h 276"/>
                <a:gd name="T68" fmla="*/ 133 w 360"/>
                <a:gd name="T69" fmla="*/ 197 h 276"/>
                <a:gd name="T70" fmla="*/ 117 w 360"/>
                <a:gd name="T71" fmla="*/ 222 h 276"/>
                <a:gd name="T72" fmla="*/ 117 w 360"/>
                <a:gd name="T73" fmla="*/ 252 h 276"/>
                <a:gd name="T74" fmla="*/ 0 w 360"/>
                <a:gd name="T75" fmla="*/ 75 h 276"/>
                <a:gd name="T76" fmla="*/ 16 w 360"/>
                <a:gd name="T77" fmla="*/ 75 h 276"/>
                <a:gd name="T78" fmla="*/ 32 w 360"/>
                <a:gd name="T79" fmla="*/ 96 h 276"/>
                <a:gd name="T80" fmla="*/ 330 w 360"/>
                <a:gd name="T81" fmla="*/ 96 h 276"/>
                <a:gd name="T82" fmla="*/ 345 w 360"/>
                <a:gd name="T83" fmla="*/ 75 h 276"/>
                <a:gd name="T84" fmla="*/ 360 w 360"/>
                <a:gd name="T85" fmla="*/ 75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0" h="276">
                  <a:moveTo>
                    <a:pt x="349" y="148"/>
                  </a:moveTo>
                  <a:cubicBezTo>
                    <a:pt x="349" y="252"/>
                    <a:pt x="349" y="252"/>
                    <a:pt x="349" y="252"/>
                  </a:cubicBezTo>
                  <a:cubicBezTo>
                    <a:pt x="14" y="252"/>
                    <a:pt x="14" y="252"/>
                    <a:pt x="14" y="252"/>
                  </a:cubicBezTo>
                  <a:cubicBezTo>
                    <a:pt x="14" y="149"/>
                    <a:pt x="14" y="149"/>
                    <a:pt x="14" y="149"/>
                  </a:cubicBezTo>
                  <a:cubicBezTo>
                    <a:pt x="51" y="43"/>
                    <a:pt x="51" y="43"/>
                    <a:pt x="51" y="43"/>
                  </a:cubicBezTo>
                  <a:cubicBezTo>
                    <a:pt x="59" y="19"/>
                    <a:pt x="70" y="0"/>
                    <a:pt x="94" y="0"/>
                  </a:cubicBezTo>
                  <a:cubicBezTo>
                    <a:pt x="268" y="0"/>
                    <a:pt x="268" y="0"/>
                    <a:pt x="268" y="0"/>
                  </a:cubicBezTo>
                  <a:cubicBezTo>
                    <a:pt x="292" y="0"/>
                    <a:pt x="304" y="19"/>
                    <a:pt x="311" y="43"/>
                  </a:cubicBezTo>
                  <a:lnTo>
                    <a:pt x="349" y="148"/>
                  </a:lnTo>
                  <a:close/>
                  <a:moveTo>
                    <a:pt x="77" y="174"/>
                  </a:moveTo>
                  <a:cubicBezTo>
                    <a:pt x="85" y="174"/>
                    <a:pt x="91" y="167"/>
                    <a:pt x="91" y="160"/>
                  </a:cubicBezTo>
                  <a:cubicBezTo>
                    <a:pt x="91" y="152"/>
                    <a:pt x="85" y="145"/>
                    <a:pt x="77" y="145"/>
                  </a:cubicBezTo>
                  <a:cubicBezTo>
                    <a:pt x="69" y="145"/>
                    <a:pt x="63" y="152"/>
                    <a:pt x="63" y="160"/>
                  </a:cubicBezTo>
                  <a:cubicBezTo>
                    <a:pt x="63" y="167"/>
                    <a:pt x="69" y="174"/>
                    <a:pt x="77" y="174"/>
                  </a:cubicBezTo>
                  <a:close/>
                  <a:moveTo>
                    <a:pt x="14" y="252"/>
                  </a:moveTo>
                  <a:cubicBezTo>
                    <a:pt x="14" y="260"/>
                    <a:pt x="14" y="260"/>
                    <a:pt x="14" y="260"/>
                  </a:cubicBezTo>
                  <a:cubicBezTo>
                    <a:pt x="14" y="269"/>
                    <a:pt x="21" y="276"/>
                    <a:pt x="30" y="276"/>
                  </a:cubicBezTo>
                  <a:cubicBezTo>
                    <a:pt x="50" y="276"/>
                    <a:pt x="50" y="276"/>
                    <a:pt x="50" y="276"/>
                  </a:cubicBezTo>
                  <a:cubicBezTo>
                    <a:pt x="59" y="276"/>
                    <a:pt x="67" y="269"/>
                    <a:pt x="67" y="260"/>
                  </a:cubicBezTo>
                  <a:cubicBezTo>
                    <a:pt x="67" y="252"/>
                    <a:pt x="67" y="252"/>
                    <a:pt x="67" y="252"/>
                  </a:cubicBezTo>
                  <a:moveTo>
                    <a:pt x="295" y="252"/>
                  </a:moveTo>
                  <a:cubicBezTo>
                    <a:pt x="295" y="260"/>
                    <a:pt x="295" y="260"/>
                    <a:pt x="295" y="260"/>
                  </a:cubicBezTo>
                  <a:cubicBezTo>
                    <a:pt x="295" y="269"/>
                    <a:pt x="303" y="276"/>
                    <a:pt x="312" y="276"/>
                  </a:cubicBezTo>
                  <a:cubicBezTo>
                    <a:pt x="332" y="276"/>
                    <a:pt x="332" y="276"/>
                    <a:pt x="332" y="276"/>
                  </a:cubicBezTo>
                  <a:cubicBezTo>
                    <a:pt x="341" y="276"/>
                    <a:pt x="349" y="269"/>
                    <a:pt x="349" y="260"/>
                  </a:cubicBezTo>
                  <a:cubicBezTo>
                    <a:pt x="349" y="252"/>
                    <a:pt x="349" y="252"/>
                    <a:pt x="349" y="252"/>
                  </a:cubicBezTo>
                  <a:moveTo>
                    <a:pt x="283" y="174"/>
                  </a:moveTo>
                  <a:cubicBezTo>
                    <a:pt x="290" y="174"/>
                    <a:pt x="297" y="167"/>
                    <a:pt x="297" y="160"/>
                  </a:cubicBezTo>
                  <a:cubicBezTo>
                    <a:pt x="297" y="152"/>
                    <a:pt x="290" y="145"/>
                    <a:pt x="283" y="145"/>
                  </a:cubicBezTo>
                  <a:cubicBezTo>
                    <a:pt x="275" y="145"/>
                    <a:pt x="268" y="152"/>
                    <a:pt x="268" y="160"/>
                  </a:cubicBezTo>
                  <a:cubicBezTo>
                    <a:pt x="268" y="167"/>
                    <a:pt x="275" y="174"/>
                    <a:pt x="283" y="174"/>
                  </a:cubicBezTo>
                  <a:close/>
                  <a:moveTo>
                    <a:pt x="245" y="252"/>
                  </a:moveTo>
                  <a:cubicBezTo>
                    <a:pt x="245" y="222"/>
                    <a:pt x="245" y="222"/>
                    <a:pt x="245" y="222"/>
                  </a:cubicBezTo>
                  <a:cubicBezTo>
                    <a:pt x="229" y="197"/>
                    <a:pt x="229" y="197"/>
                    <a:pt x="229" y="197"/>
                  </a:cubicBezTo>
                  <a:cubicBezTo>
                    <a:pt x="133" y="197"/>
                    <a:pt x="133" y="197"/>
                    <a:pt x="133" y="197"/>
                  </a:cubicBezTo>
                  <a:cubicBezTo>
                    <a:pt x="117" y="222"/>
                    <a:pt x="117" y="222"/>
                    <a:pt x="117" y="222"/>
                  </a:cubicBezTo>
                  <a:cubicBezTo>
                    <a:pt x="117" y="252"/>
                    <a:pt x="117" y="252"/>
                    <a:pt x="117" y="252"/>
                  </a:cubicBezTo>
                  <a:moveTo>
                    <a:pt x="0" y="75"/>
                  </a:moveTo>
                  <a:cubicBezTo>
                    <a:pt x="16" y="75"/>
                    <a:pt x="16" y="75"/>
                    <a:pt x="16" y="75"/>
                  </a:cubicBezTo>
                  <a:cubicBezTo>
                    <a:pt x="32" y="96"/>
                    <a:pt x="32" y="96"/>
                    <a:pt x="32" y="96"/>
                  </a:cubicBezTo>
                  <a:cubicBezTo>
                    <a:pt x="330" y="96"/>
                    <a:pt x="330" y="96"/>
                    <a:pt x="330" y="96"/>
                  </a:cubicBezTo>
                  <a:cubicBezTo>
                    <a:pt x="345" y="75"/>
                    <a:pt x="345" y="75"/>
                    <a:pt x="345" y="75"/>
                  </a:cubicBezTo>
                  <a:cubicBezTo>
                    <a:pt x="360" y="75"/>
                    <a:pt x="360" y="75"/>
                    <a:pt x="360" y="75"/>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65" name="Oval 64"/>
            <p:cNvSpPr/>
            <p:nvPr/>
          </p:nvSpPr>
          <p:spPr>
            <a:xfrm>
              <a:off x="2005067" y="2991397"/>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4" name="Straight Connector 13"/>
          <p:cNvCxnSpPr/>
          <p:nvPr/>
        </p:nvCxnSpPr>
        <p:spPr>
          <a:xfrm>
            <a:off x="1553958" y="2722656"/>
            <a:ext cx="0" cy="209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9" name="Rectangular Callout 51"/>
          <p:cNvSpPr/>
          <p:nvPr/>
        </p:nvSpPr>
        <p:spPr bwMode="auto">
          <a:xfrm>
            <a:off x="5594028" y="2208385"/>
            <a:ext cx="1344108" cy="51427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Predicts loan defaults</a:t>
            </a:r>
          </a:p>
        </p:txBody>
      </p:sp>
      <p:sp>
        <p:nvSpPr>
          <p:cNvPr id="72" name="Oval 71"/>
          <p:cNvSpPr/>
          <p:nvPr/>
        </p:nvSpPr>
        <p:spPr>
          <a:xfrm>
            <a:off x="5858874" y="2932079"/>
            <a:ext cx="814008" cy="814008"/>
          </a:xfrm>
          <a:prstGeom prst="ellipse">
            <a:avLst/>
          </a:prstGeom>
          <a:noFill/>
          <a:ln>
            <a:solidFill>
              <a:schemeClr val="bg1">
                <a:lumMod val="85000"/>
              </a:schemeClr>
            </a:solidFill>
            <a:headEnd type="none" w="med" len="med"/>
            <a:tailEnd type="none" w="med" len="med"/>
          </a:ln>
          <a:effectLst/>
          <a:extLst>
            <a:ext uri="{909E8E84-426E-40DD-AFC4-6F175D3DCCD1}">
              <a14:hiddenFill xmlns:a14="http://schemas.microsoft.com/office/drawing/2010/main">
                <a:solidFill>
                  <a:srgbClr val="FFFFFF"/>
                </a:solidFill>
              </a14:hiddenFill>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3" name="Straight Connector 72"/>
          <p:cNvCxnSpPr>
            <a:stCxn id="69" idx="2"/>
            <a:endCxn id="72" idx="0"/>
          </p:cNvCxnSpPr>
          <p:nvPr/>
        </p:nvCxnSpPr>
        <p:spPr>
          <a:xfrm flipH="1">
            <a:off x="6265878" y="2722656"/>
            <a:ext cx="204" cy="209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4" name="desk"/>
          <p:cNvSpPr>
            <a:spLocks noChangeAspect="1" noEditPoints="1"/>
          </p:cNvSpPr>
          <p:nvPr/>
        </p:nvSpPr>
        <p:spPr bwMode="auto">
          <a:xfrm>
            <a:off x="6047136" y="3127884"/>
            <a:ext cx="437484" cy="422398"/>
          </a:xfrm>
          <a:custGeom>
            <a:avLst/>
            <a:gdLst>
              <a:gd name="T0" fmla="*/ 154 w 360"/>
              <a:gd name="T1" fmla="*/ 49 h 349"/>
              <a:gd name="T2" fmla="*/ 207 w 360"/>
              <a:gd name="T3" fmla="*/ 0 h 349"/>
              <a:gd name="T4" fmla="*/ 262 w 360"/>
              <a:gd name="T5" fmla="*/ 55 h 349"/>
              <a:gd name="T6" fmla="*/ 207 w 360"/>
              <a:gd name="T7" fmla="*/ 110 h 349"/>
              <a:gd name="T8" fmla="*/ 182 w 360"/>
              <a:gd name="T9" fmla="*/ 102 h 349"/>
              <a:gd name="T10" fmla="*/ 277 w 360"/>
              <a:gd name="T11" fmla="*/ 182 h 349"/>
              <a:gd name="T12" fmla="*/ 207 w 360"/>
              <a:gd name="T13" fmla="*/ 110 h 349"/>
              <a:gd name="T14" fmla="*/ 182 w 360"/>
              <a:gd name="T15" fmla="*/ 116 h 349"/>
              <a:gd name="T16" fmla="*/ 156 w 360"/>
              <a:gd name="T17" fmla="*/ 133 h 349"/>
              <a:gd name="T18" fmla="*/ 140 w 360"/>
              <a:gd name="T19" fmla="*/ 163 h 349"/>
              <a:gd name="T20" fmla="*/ 182 w 360"/>
              <a:gd name="T21" fmla="*/ 49 h 349"/>
              <a:gd name="T22" fmla="*/ 50 w 360"/>
              <a:gd name="T23" fmla="*/ 49 h 349"/>
              <a:gd name="T24" fmla="*/ 50 w 360"/>
              <a:gd name="T25" fmla="*/ 133 h 349"/>
              <a:gd name="T26" fmla="*/ 182 w 360"/>
              <a:gd name="T27" fmla="*/ 133 h 349"/>
              <a:gd name="T28" fmla="*/ 182 w 360"/>
              <a:gd name="T29" fmla="*/ 49 h 349"/>
              <a:gd name="T30" fmla="*/ 0 w 360"/>
              <a:gd name="T31" fmla="*/ 182 h 349"/>
              <a:gd name="T32" fmla="*/ 360 w 360"/>
              <a:gd name="T33" fmla="*/ 182 h 349"/>
              <a:gd name="T34" fmla="*/ 337 w 360"/>
              <a:gd name="T35" fmla="*/ 349 h 349"/>
              <a:gd name="T36" fmla="*/ 337 w 360"/>
              <a:gd name="T37" fmla="*/ 182 h 349"/>
              <a:gd name="T38" fmla="*/ 25 w 360"/>
              <a:gd name="T39" fmla="*/ 349 h 349"/>
              <a:gd name="T40" fmla="*/ 25 w 360"/>
              <a:gd name="T41" fmla="*/ 182 h 349"/>
              <a:gd name="T42" fmla="*/ 25 w 360"/>
              <a:gd name="T43" fmla="*/ 310 h 349"/>
              <a:gd name="T44" fmla="*/ 337 w 360"/>
              <a:gd name="T45" fmla="*/ 310 h 349"/>
              <a:gd name="T46" fmla="*/ 116 w 360"/>
              <a:gd name="T47" fmla="*/ 133 h 349"/>
              <a:gd name="T48" fmla="*/ 116 w 360"/>
              <a:gd name="T49" fmla="*/ 163 h 349"/>
              <a:gd name="T50" fmla="*/ 64 w 360"/>
              <a:gd name="T51" fmla="*/ 163 h 349"/>
              <a:gd name="T52" fmla="*/ 168 w 360"/>
              <a:gd name="T53" fmla="*/ 16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 h="349">
                <a:moveTo>
                  <a:pt x="154" y="49"/>
                </a:moveTo>
                <a:cubicBezTo>
                  <a:pt x="155" y="16"/>
                  <a:pt x="182" y="0"/>
                  <a:pt x="207" y="0"/>
                </a:cubicBezTo>
                <a:cubicBezTo>
                  <a:pt x="238" y="0"/>
                  <a:pt x="262" y="25"/>
                  <a:pt x="262" y="55"/>
                </a:cubicBezTo>
                <a:cubicBezTo>
                  <a:pt x="262" y="85"/>
                  <a:pt x="238" y="110"/>
                  <a:pt x="207" y="110"/>
                </a:cubicBezTo>
                <a:cubicBezTo>
                  <a:pt x="200" y="110"/>
                  <a:pt x="189" y="110"/>
                  <a:pt x="182" y="102"/>
                </a:cubicBezTo>
                <a:moveTo>
                  <a:pt x="277" y="182"/>
                </a:moveTo>
                <a:cubicBezTo>
                  <a:pt x="277" y="144"/>
                  <a:pt x="245" y="110"/>
                  <a:pt x="207" y="110"/>
                </a:cubicBezTo>
                <a:cubicBezTo>
                  <a:pt x="188" y="110"/>
                  <a:pt x="187" y="113"/>
                  <a:pt x="182" y="116"/>
                </a:cubicBezTo>
                <a:moveTo>
                  <a:pt x="156" y="133"/>
                </a:moveTo>
                <a:cubicBezTo>
                  <a:pt x="146" y="140"/>
                  <a:pt x="142" y="157"/>
                  <a:pt x="140" y="163"/>
                </a:cubicBezTo>
                <a:moveTo>
                  <a:pt x="182" y="49"/>
                </a:moveTo>
                <a:cubicBezTo>
                  <a:pt x="50" y="49"/>
                  <a:pt x="50" y="49"/>
                  <a:pt x="50" y="49"/>
                </a:cubicBezTo>
                <a:cubicBezTo>
                  <a:pt x="50" y="133"/>
                  <a:pt x="50" y="133"/>
                  <a:pt x="50" y="133"/>
                </a:cubicBezTo>
                <a:cubicBezTo>
                  <a:pt x="182" y="133"/>
                  <a:pt x="182" y="133"/>
                  <a:pt x="182" y="133"/>
                </a:cubicBezTo>
                <a:lnTo>
                  <a:pt x="182" y="49"/>
                </a:lnTo>
                <a:close/>
                <a:moveTo>
                  <a:pt x="0" y="182"/>
                </a:moveTo>
                <a:cubicBezTo>
                  <a:pt x="360" y="182"/>
                  <a:pt x="360" y="182"/>
                  <a:pt x="360" y="182"/>
                </a:cubicBezTo>
                <a:moveTo>
                  <a:pt x="337" y="349"/>
                </a:moveTo>
                <a:cubicBezTo>
                  <a:pt x="337" y="182"/>
                  <a:pt x="337" y="182"/>
                  <a:pt x="337" y="182"/>
                </a:cubicBezTo>
                <a:moveTo>
                  <a:pt x="25" y="349"/>
                </a:moveTo>
                <a:cubicBezTo>
                  <a:pt x="25" y="182"/>
                  <a:pt x="25" y="182"/>
                  <a:pt x="25" y="182"/>
                </a:cubicBezTo>
                <a:moveTo>
                  <a:pt x="25" y="310"/>
                </a:moveTo>
                <a:cubicBezTo>
                  <a:pt x="337" y="310"/>
                  <a:pt x="337" y="310"/>
                  <a:pt x="337" y="310"/>
                </a:cubicBezTo>
                <a:moveTo>
                  <a:pt x="116" y="133"/>
                </a:moveTo>
                <a:cubicBezTo>
                  <a:pt x="116" y="163"/>
                  <a:pt x="116" y="163"/>
                  <a:pt x="116" y="163"/>
                </a:cubicBezTo>
                <a:moveTo>
                  <a:pt x="64" y="163"/>
                </a:moveTo>
                <a:cubicBezTo>
                  <a:pt x="168" y="163"/>
                  <a:pt x="168" y="163"/>
                  <a:pt x="168" y="163"/>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75" name="Straight Connector 74"/>
          <p:cNvCxnSpPr/>
          <p:nvPr/>
        </p:nvCxnSpPr>
        <p:spPr>
          <a:xfrm>
            <a:off x="1553958" y="3745006"/>
            <a:ext cx="0" cy="209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77" name="Picture 76"/>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893244" y="4742846"/>
            <a:ext cx="569973" cy="326633"/>
          </a:xfrm>
          <a:prstGeom prst="rect">
            <a:avLst/>
          </a:prstGeom>
        </p:spPr>
      </p:pic>
      <p:pic>
        <p:nvPicPr>
          <p:cNvPr id="78" name="Picture 7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2946976" y="5150172"/>
            <a:ext cx="375170" cy="439252"/>
          </a:xfrm>
          <a:prstGeom prst="rect">
            <a:avLst/>
          </a:prstGeom>
        </p:spPr>
      </p:pic>
    </p:spTree>
    <p:extLst>
      <p:ext uri="{BB962C8B-B14F-4D97-AF65-F5344CB8AC3E}">
        <p14:creationId xmlns:p14="http://schemas.microsoft.com/office/powerpoint/2010/main" val="24022236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Pattern 1: Run R and Python with SQL data</a:t>
            </a:r>
          </a:p>
        </p:txBody>
      </p:sp>
      <p:sp>
        <p:nvSpPr>
          <p:cNvPr id="24" name="Rectangle 23"/>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 Placeholder 21">
            <a:extLst/>
          </p:cNvPr>
          <p:cNvSpPr txBox="1">
            <a:spLocks/>
          </p:cNvSpPr>
          <p:nvPr/>
        </p:nvSpPr>
        <p:spPr>
          <a:xfrm>
            <a:off x="846137" y="1807588"/>
            <a:ext cx="11887200" cy="104644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spcAft>
                <a:spcPts val="1200"/>
              </a:spcAft>
              <a:buNone/>
            </a:pPr>
            <a:r>
              <a:rPr lang="en-US" sz="2000">
                <a:solidFill>
                  <a:srgbClr val="505050"/>
                </a:solidFill>
                <a:latin typeface="Segoe UI" panose="020B0502040204020203" pitchFamily="34" charset="0"/>
                <a:cs typeface="Segoe UI" panose="020B0502040204020203" pitchFamily="34" charset="0"/>
              </a:rPr>
              <a:t>Wrangle data, experiment with models, and test models from a workstation</a:t>
            </a:r>
          </a:p>
          <a:p>
            <a:pPr marL="0" indent="0">
              <a:spcBef>
                <a:spcPts val="1200"/>
              </a:spcBef>
              <a:spcAft>
                <a:spcPts val="1200"/>
              </a:spcAft>
              <a:buNone/>
            </a:pPr>
            <a:r>
              <a:rPr lang="en-US" sz="2000">
                <a:solidFill>
                  <a:srgbClr val="505050"/>
                </a:solidFill>
                <a:latin typeface="Segoe UI" panose="020B0502040204020203" pitchFamily="34" charset="0"/>
                <a:cs typeface="Segoe UI" panose="020B0502040204020203" pitchFamily="34" charset="0"/>
              </a:rPr>
              <a:t>Use your favorite IDE or notebook service</a:t>
            </a:r>
          </a:p>
        </p:txBody>
      </p:sp>
      <p:sp>
        <p:nvSpPr>
          <p:cNvPr id="29" name="arrow_15"/>
          <p:cNvSpPr>
            <a:spLocks noChangeAspect="1" noEditPoints="1"/>
          </p:cNvSpPr>
          <p:nvPr/>
        </p:nvSpPr>
        <p:spPr bwMode="auto">
          <a:xfrm>
            <a:off x="457689" y="183741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arrow_15"/>
          <p:cNvSpPr>
            <a:spLocks noChangeAspect="1" noEditPoints="1"/>
          </p:cNvSpPr>
          <p:nvPr/>
        </p:nvSpPr>
        <p:spPr bwMode="auto">
          <a:xfrm>
            <a:off x="458787" y="243046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7" name="Group 6"/>
          <p:cNvGrpSpPr/>
          <p:nvPr/>
        </p:nvGrpSpPr>
        <p:grpSpPr>
          <a:xfrm>
            <a:off x="3137721" y="4407082"/>
            <a:ext cx="6161034" cy="1837748"/>
            <a:chOff x="2649137" y="4407082"/>
            <a:chExt cx="6161034" cy="1837748"/>
          </a:xfrm>
        </p:grpSpPr>
        <p:grpSp>
          <p:nvGrpSpPr>
            <p:cNvPr id="26" name="Group 3">
              <a:extLst/>
            </p:cNvPr>
            <p:cNvGrpSpPr>
              <a:grpSpLocks/>
            </p:cNvGrpSpPr>
            <p:nvPr/>
          </p:nvGrpSpPr>
          <p:grpSpPr bwMode="auto">
            <a:xfrm>
              <a:off x="5559621" y="5027298"/>
              <a:ext cx="1270662" cy="394550"/>
              <a:chOff x="2657475" y="2876550"/>
              <a:chExt cx="1228725" cy="141288"/>
            </a:xfrm>
          </p:grpSpPr>
          <p:cxnSp>
            <p:nvCxnSpPr>
              <p:cNvPr id="27" name="Straight Arrow Connector 26">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8" name="Straight Arrow Connector 27">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32" name="monitor_2"/>
            <p:cNvSpPr>
              <a:spLocks noChangeAspect="1" noEditPoints="1"/>
            </p:cNvSpPr>
            <p:nvPr/>
          </p:nvSpPr>
          <p:spPr bwMode="auto">
            <a:xfrm>
              <a:off x="2649137" y="4407083"/>
              <a:ext cx="2397913" cy="1837747"/>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3" name="Group 32"/>
            <p:cNvGrpSpPr/>
            <p:nvPr/>
          </p:nvGrpSpPr>
          <p:grpSpPr>
            <a:xfrm>
              <a:off x="7274473" y="4407082"/>
              <a:ext cx="1535698" cy="1833852"/>
              <a:chOff x="5413727" y="4686743"/>
              <a:chExt cx="1049960" cy="1253809"/>
            </a:xfrm>
            <a:solidFill>
              <a:srgbClr val="F2F2F2"/>
            </a:solidFill>
          </p:grpSpPr>
          <p:grpSp>
            <p:nvGrpSpPr>
              <p:cNvPr id="34" name="Group 33"/>
              <p:cNvGrpSpPr/>
              <p:nvPr/>
            </p:nvGrpSpPr>
            <p:grpSpPr>
              <a:xfrm>
                <a:off x="5413727" y="4686743"/>
                <a:ext cx="1049960" cy="1253809"/>
                <a:chOff x="7715623" y="4142244"/>
                <a:chExt cx="556011" cy="663962"/>
              </a:xfrm>
              <a:grpFill/>
            </p:grpSpPr>
            <p:grpSp>
              <p:nvGrpSpPr>
                <p:cNvPr id="36" name="Group 35"/>
                <p:cNvGrpSpPr/>
                <p:nvPr/>
              </p:nvGrpSpPr>
              <p:grpSpPr>
                <a:xfrm>
                  <a:off x="7715623" y="4142244"/>
                  <a:ext cx="556011" cy="663962"/>
                  <a:chOff x="2339589" y="172322"/>
                  <a:chExt cx="409233" cy="663962"/>
                </a:xfrm>
                <a:grpFill/>
              </p:grpSpPr>
              <p:sp>
                <p:nvSpPr>
                  <p:cNvPr id="38"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39"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40"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37" name="Oval 36"/>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5" name="Rectangle 34"/>
              <p:cNvSpPr/>
              <p:nvPr/>
            </p:nvSpPr>
            <p:spPr>
              <a:xfrm>
                <a:off x="5423663" y="5079206"/>
                <a:ext cx="1032194"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2017</a:t>
                </a:r>
              </a:p>
            </p:txBody>
          </p:sp>
        </p:grpSp>
        <p:grpSp>
          <p:nvGrpSpPr>
            <p:cNvPr id="6" name="Group 5"/>
            <p:cNvGrpSpPr/>
            <p:nvPr/>
          </p:nvGrpSpPr>
          <p:grpSpPr>
            <a:xfrm>
              <a:off x="3338160" y="5126505"/>
              <a:ext cx="1019867" cy="430711"/>
              <a:chOff x="7333966" y="3525358"/>
              <a:chExt cx="2465076" cy="1041054"/>
            </a:xfrm>
          </p:grpSpPr>
          <p:pic>
            <p:nvPicPr>
              <p:cNvPr id="42" name="Picture 4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43" name="Picture 4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09865" y="3525358"/>
                <a:ext cx="889177" cy="1041054"/>
              </a:xfrm>
              <a:prstGeom prst="rect">
                <a:avLst/>
              </a:prstGeom>
            </p:spPr>
          </p:pic>
        </p:grpSp>
        <p:grpSp>
          <p:nvGrpSpPr>
            <p:cNvPr id="5" name="Group 4"/>
            <p:cNvGrpSpPr/>
            <p:nvPr/>
          </p:nvGrpSpPr>
          <p:grpSpPr>
            <a:xfrm>
              <a:off x="2799859" y="4623410"/>
              <a:ext cx="2096469" cy="380974"/>
              <a:chOff x="2633488" y="2873520"/>
              <a:chExt cx="4220151" cy="766893"/>
            </a:xfrm>
          </p:grpSpPr>
          <p:pic>
            <p:nvPicPr>
              <p:cNvPr id="47" name="Picture 4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633488" y="2873520"/>
                <a:ext cx="714852" cy="714852"/>
              </a:xfrm>
              <a:prstGeom prst="rect">
                <a:avLst/>
              </a:prstGeom>
            </p:spPr>
          </p:pic>
          <p:pic>
            <p:nvPicPr>
              <p:cNvPr id="48" name="Picture 4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22578" y="2929521"/>
                <a:ext cx="710892" cy="710892"/>
              </a:xfrm>
              <a:prstGeom prst="rect">
                <a:avLst/>
              </a:prstGeom>
            </p:spPr>
          </p:pic>
          <p:pic>
            <p:nvPicPr>
              <p:cNvPr id="52" name="Picture 51"/>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55942" y="2921385"/>
                <a:ext cx="619124" cy="619124"/>
              </a:xfrm>
              <a:prstGeom prst="rect">
                <a:avLst/>
              </a:prstGeom>
            </p:spPr>
          </p:pic>
          <p:pic>
            <p:nvPicPr>
              <p:cNvPr id="53" name="Picture 52"/>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754761" y="3038093"/>
                <a:ext cx="1098878" cy="385705"/>
              </a:xfrm>
              <a:prstGeom prst="rect">
                <a:avLst/>
              </a:prstGeom>
            </p:spPr>
          </p:pic>
          <p:sp>
            <p:nvSpPr>
              <p:cNvPr id="54" name="visio"/>
              <p:cNvSpPr>
                <a:spLocks noChangeAspect="1" noEditPoints="1"/>
              </p:cNvSpPr>
              <p:nvPr/>
            </p:nvSpPr>
            <p:spPr bwMode="auto">
              <a:xfrm>
                <a:off x="4317956" y="3001833"/>
                <a:ext cx="439116" cy="432334"/>
              </a:xfrm>
              <a:custGeom>
                <a:avLst/>
                <a:gdLst>
                  <a:gd name="T0" fmla="*/ 195 w 259"/>
                  <a:gd name="T1" fmla="*/ 0 h 255"/>
                  <a:gd name="T2" fmla="*/ 92 w 259"/>
                  <a:gd name="T3" fmla="*/ 101 h 255"/>
                  <a:gd name="T4" fmla="*/ 26 w 259"/>
                  <a:gd name="T5" fmla="*/ 51 h 255"/>
                  <a:gd name="T6" fmla="*/ 0 w 259"/>
                  <a:gd name="T7" fmla="*/ 64 h 255"/>
                  <a:gd name="T8" fmla="*/ 0 w 259"/>
                  <a:gd name="T9" fmla="*/ 191 h 255"/>
                  <a:gd name="T10" fmla="*/ 26 w 259"/>
                  <a:gd name="T11" fmla="*/ 204 h 255"/>
                  <a:gd name="T12" fmla="*/ 92 w 259"/>
                  <a:gd name="T13" fmla="*/ 154 h 255"/>
                  <a:gd name="T14" fmla="*/ 195 w 259"/>
                  <a:gd name="T15" fmla="*/ 255 h 255"/>
                  <a:gd name="T16" fmla="*/ 259 w 259"/>
                  <a:gd name="T17" fmla="*/ 230 h 255"/>
                  <a:gd name="T18" fmla="*/ 259 w 259"/>
                  <a:gd name="T19" fmla="*/ 25 h 255"/>
                  <a:gd name="T20" fmla="*/ 195 w 259"/>
                  <a:gd name="T21" fmla="*/ 0 h 255"/>
                  <a:gd name="T22" fmla="*/ 195 w 259"/>
                  <a:gd name="T23" fmla="*/ 0 h 255"/>
                  <a:gd name="T24" fmla="*/ 195 w 259"/>
                  <a:gd name="T25" fmla="*/ 0 h 255"/>
                  <a:gd name="T26" fmla="*/ 26 w 259"/>
                  <a:gd name="T27" fmla="*/ 165 h 255"/>
                  <a:gd name="T28" fmla="*/ 26 w 259"/>
                  <a:gd name="T29" fmla="*/ 90 h 255"/>
                  <a:gd name="T30" fmla="*/ 65 w 259"/>
                  <a:gd name="T31" fmla="*/ 127 h 255"/>
                  <a:gd name="T32" fmla="*/ 26 w 259"/>
                  <a:gd name="T33" fmla="*/ 165 h 255"/>
                  <a:gd name="T34" fmla="*/ 26 w 259"/>
                  <a:gd name="T35" fmla="*/ 165 h 255"/>
                  <a:gd name="T36" fmla="*/ 26 w 259"/>
                  <a:gd name="T37" fmla="*/ 165 h 255"/>
                  <a:gd name="T38" fmla="*/ 126 w 259"/>
                  <a:gd name="T39" fmla="*/ 127 h 255"/>
                  <a:gd name="T40" fmla="*/ 195 w 259"/>
                  <a:gd name="T41" fmla="*/ 75 h 255"/>
                  <a:gd name="T42" fmla="*/ 195 w 259"/>
                  <a:gd name="T43" fmla="*/ 180 h 255"/>
                  <a:gd name="T44" fmla="*/ 126 w 259"/>
                  <a:gd name="T45" fmla="*/ 127 h 255"/>
                  <a:gd name="T46" fmla="*/ 126 w 259"/>
                  <a:gd name="T47" fmla="*/ 127 h 255"/>
                  <a:gd name="T48" fmla="*/ 126 w 259"/>
                  <a:gd name="T49" fmla="*/ 127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59" h="255">
                    <a:moveTo>
                      <a:pt x="195" y="0"/>
                    </a:moveTo>
                    <a:lnTo>
                      <a:pt x="92" y="101"/>
                    </a:lnTo>
                    <a:lnTo>
                      <a:pt x="26" y="51"/>
                    </a:lnTo>
                    <a:lnTo>
                      <a:pt x="0" y="64"/>
                    </a:lnTo>
                    <a:lnTo>
                      <a:pt x="0" y="191"/>
                    </a:lnTo>
                    <a:lnTo>
                      <a:pt x="26" y="204"/>
                    </a:lnTo>
                    <a:lnTo>
                      <a:pt x="92" y="154"/>
                    </a:lnTo>
                    <a:lnTo>
                      <a:pt x="195" y="255"/>
                    </a:lnTo>
                    <a:lnTo>
                      <a:pt x="259" y="230"/>
                    </a:lnTo>
                    <a:lnTo>
                      <a:pt x="259" y="25"/>
                    </a:lnTo>
                    <a:lnTo>
                      <a:pt x="195" y="0"/>
                    </a:lnTo>
                    <a:lnTo>
                      <a:pt x="195" y="0"/>
                    </a:lnTo>
                    <a:lnTo>
                      <a:pt x="195" y="0"/>
                    </a:lnTo>
                    <a:close/>
                    <a:moveTo>
                      <a:pt x="26" y="165"/>
                    </a:moveTo>
                    <a:lnTo>
                      <a:pt x="26" y="90"/>
                    </a:lnTo>
                    <a:lnTo>
                      <a:pt x="65" y="127"/>
                    </a:lnTo>
                    <a:lnTo>
                      <a:pt x="26" y="165"/>
                    </a:lnTo>
                    <a:lnTo>
                      <a:pt x="26" y="165"/>
                    </a:lnTo>
                    <a:lnTo>
                      <a:pt x="26" y="165"/>
                    </a:lnTo>
                    <a:close/>
                    <a:moveTo>
                      <a:pt x="126" y="127"/>
                    </a:moveTo>
                    <a:lnTo>
                      <a:pt x="195" y="75"/>
                    </a:lnTo>
                    <a:lnTo>
                      <a:pt x="195" y="180"/>
                    </a:lnTo>
                    <a:lnTo>
                      <a:pt x="126" y="127"/>
                    </a:lnTo>
                    <a:lnTo>
                      <a:pt x="126" y="127"/>
                    </a:lnTo>
                    <a:lnTo>
                      <a:pt x="126" y="127"/>
                    </a:lnTo>
                    <a:close/>
                  </a:path>
                </a:pathLst>
              </a:custGeom>
              <a:solidFill>
                <a:srgbClr val="5D2F90"/>
              </a:solidFill>
              <a:ln>
                <a:noFill/>
              </a:ln>
              <a:extLst/>
            </p:spPr>
            <p:txBody>
              <a:bodyPr vert="horz" wrap="square" lIns="91440" tIns="45720" rIns="91440" bIns="45720" numCol="1" anchor="t" anchorCtr="0" compatLnSpc="1">
                <a:prstTxWarp prst="textNoShape">
                  <a:avLst/>
                </a:prstTxWarp>
              </a:bodyPr>
              <a:lstStyle/>
              <a:p>
                <a:endParaRPr lang="en-US"/>
              </a:p>
            </p:txBody>
          </p:sp>
        </p:grpSp>
      </p:grpSp>
    </p:spTree>
    <p:custDataLst>
      <p:tags r:id="rId1"/>
    </p:custDataLst>
    <p:extLst>
      <p:ext uri="{BB962C8B-B14F-4D97-AF65-F5344CB8AC3E}">
        <p14:creationId xmlns:p14="http://schemas.microsoft.com/office/powerpoint/2010/main" val="36091224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Pattern 2: Run big analytics close to big data</a:t>
            </a:r>
            <a:br>
              <a:rPr lang="en-US"/>
            </a:br>
            <a:r>
              <a:rPr lang="en-US" sz="2400" spc="0">
                <a:latin typeface="Segoe UI" panose="020B0502040204020203" pitchFamily="34" charset="0"/>
              </a:rPr>
              <a:t>Run parallel algorithms inside SQL Server using Python or R</a:t>
            </a:r>
          </a:p>
        </p:txBody>
      </p:sp>
      <p:sp>
        <p:nvSpPr>
          <p:cNvPr id="56" name="Text Placeholder 21">
            <a:extLst/>
          </p:cNvPr>
          <p:cNvSpPr txBox="1">
            <a:spLocks/>
          </p:cNvSpPr>
          <p:nvPr/>
        </p:nvSpPr>
        <p:spPr>
          <a:xfrm>
            <a:off x="846137" y="1725945"/>
            <a:ext cx="11887200" cy="15286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Train models on big data, at speed, in parallel</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Transform large data sets using T-SQL, R, and Python</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Repeatedly score and rescore large data assets</a:t>
            </a:r>
          </a:p>
        </p:txBody>
      </p:sp>
      <p:sp>
        <p:nvSpPr>
          <p:cNvPr id="59" name="arrow_15"/>
          <p:cNvSpPr>
            <a:spLocks noChangeAspect="1" noEditPoints="1"/>
          </p:cNvSpPr>
          <p:nvPr/>
        </p:nvSpPr>
        <p:spPr bwMode="auto">
          <a:xfrm>
            <a:off x="457689" y="17557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0" name="arrow_15"/>
          <p:cNvSpPr>
            <a:spLocks noChangeAspect="1" noEditPoints="1"/>
          </p:cNvSpPr>
          <p:nvPr/>
        </p:nvSpPr>
        <p:spPr bwMode="auto">
          <a:xfrm>
            <a:off x="457689" y="22880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arrow_15"/>
          <p:cNvSpPr>
            <a:spLocks noChangeAspect="1" noEditPoints="1"/>
          </p:cNvSpPr>
          <p:nvPr/>
        </p:nvSpPr>
        <p:spPr bwMode="auto">
          <a:xfrm>
            <a:off x="457689" y="281894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3" name="Rectangle 62"/>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65" name="Group 3">
            <a:extLst/>
          </p:cNvPr>
          <p:cNvGrpSpPr>
            <a:grpSpLocks/>
          </p:cNvGrpSpPr>
          <p:nvPr/>
        </p:nvGrpSpPr>
        <p:grpSpPr bwMode="auto">
          <a:xfrm>
            <a:off x="4219575" y="4996818"/>
            <a:ext cx="1103967" cy="394550"/>
            <a:chOff x="2657475" y="2876550"/>
            <a:chExt cx="1228725" cy="141288"/>
          </a:xfrm>
        </p:grpSpPr>
        <p:cxnSp>
          <p:nvCxnSpPr>
            <p:cNvPr id="106" name="Straight Arrow Connector 105">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07" name="Straight Arrow Connector 106">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67" name="monitor_2"/>
          <p:cNvSpPr>
            <a:spLocks noChangeAspect="1" noEditPoints="1"/>
          </p:cNvSpPr>
          <p:nvPr/>
        </p:nvSpPr>
        <p:spPr bwMode="auto">
          <a:xfrm>
            <a:off x="927921" y="4407083"/>
            <a:ext cx="2397913" cy="1837747"/>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8" name="Group 87"/>
          <p:cNvGrpSpPr/>
          <p:nvPr/>
        </p:nvGrpSpPr>
        <p:grpSpPr>
          <a:xfrm>
            <a:off x="5553257" y="4186923"/>
            <a:ext cx="1535698" cy="2360575"/>
            <a:chOff x="5413727" y="4686741"/>
            <a:chExt cx="1049960" cy="1613931"/>
          </a:xfrm>
          <a:solidFill>
            <a:srgbClr val="F2F2F2"/>
          </a:solidFill>
        </p:grpSpPr>
        <p:grpSp>
          <p:nvGrpSpPr>
            <p:cNvPr id="99" name="Group 98"/>
            <p:cNvGrpSpPr/>
            <p:nvPr/>
          </p:nvGrpSpPr>
          <p:grpSpPr>
            <a:xfrm>
              <a:off x="5413727" y="4686741"/>
              <a:ext cx="1049960" cy="1613931"/>
              <a:chOff x="7715623" y="4142244"/>
              <a:chExt cx="556011" cy="854667"/>
            </a:xfrm>
            <a:grpFill/>
          </p:grpSpPr>
          <p:grpSp>
            <p:nvGrpSpPr>
              <p:cNvPr id="101" name="Group 100"/>
              <p:cNvGrpSpPr/>
              <p:nvPr/>
            </p:nvGrpSpPr>
            <p:grpSpPr>
              <a:xfrm>
                <a:off x="7715623" y="4142244"/>
                <a:ext cx="556011" cy="854667"/>
                <a:chOff x="2339589" y="172322"/>
                <a:chExt cx="409233" cy="854667"/>
              </a:xfrm>
              <a:grpFill/>
            </p:grpSpPr>
            <p:sp>
              <p:nvSpPr>
                <p:cNvPr id="103" name="data_2"/>
                <p:cNvSpPr>
                  <a:spLocks noChangeAspect="1" noEditPoints="1"/>
                </p:cNvSpPr>
                <p:nvPr/>
              </p:nvSpPr>
              <p:spPr bwMode="auto">
                <a:xfrm>
                  <a:off x="2339589" y="489028"/>
                  <a:ext cx="409233" cy="537961"/>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04" name="data_2"/>
                <p:cNvSpPr>
                  <a:spLocks noChangeAspect="1" noEditPoints="1"/>
                </p:cNvSpPr>
                <p:nvPr/>
              </p:nvSpPr>
              <p:spPr bwMode="auto">
                <a:xfrm>
                  <a:off x="2339589" y="329484"/>
                  <a:ext cx="409233" cy="443497"/>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05"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02" name="Oval 101"/>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0" name="Rectangle 99"/>
            <p:cNvSpPr/>
            <p:nvPr/>
          </p:nvSpPr>
          <p:spPr>
            <a:xfrm>
              <a:off x="5423663" y="5169593"/>
              <a:ext cx="1029730" cy="844531"/>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2016/17</a:t>
              </a:r>
            </a:p>
          </p:txBody>
        </p:sp>
      </p:grpSp>
      <p:grpSp>
        <p:nvGrpSpPr>
          <p:cNvPr id="90" name="Group 89"/>
          <p:cNvGrpSpPr/>
          <p:nvPr/>
        </p:nvGrpSpPr>
        <p:grpSpPr>
          <a:xfrm>
            <a:off x="1333548" y="4752821"/>
            <a:ext cx="1586660" cy="670080"/>
            <a:chOff x="7333966" y="3525358"/>
            <a:chExt cx="2465076" cy="1041054"/>
          </a:xfrm>
        </p:grpSpPr>
        <p:pic>
          <p:nvPicPr>
            <p:cNvPr id="97" name="Picture 9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98" name="Picture 97"/>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909865" y="3525358"/>
              <a:ext cx="889177" cy="1041054"/>
            </a:xfrm>
            <a:prstGeom prst="rect">
              <a:avLst/>
            </a:prstGeom>
          </p:spPr>
        </p:pic>
      </p:grpSp>
      <p:sp>
        <p:nvSpPr>
          <p:cNvPr id="28" name="Rectangle 27">
            <a:extLst>
              <a:ext uri="{FF2B5EF4-FFF2-40B4-BE49-F238E27FC236}">
                <a16:creationId xmlns:a16="http://schemas.microsoft.com/office/drawing/2014/main" id="{04205094-489A-49C0-893D-F42D955E8823}"/>
              </a:ext>
            </a:extLst>
          </p:cNvPr>
          <p:cNvSpPr/>
          <p:nvPr/>
        </p:nvSpPr>
        <p:spPr bwMode="auto">
          <a:xfrm>
            <a:off x="3384816" y="4824142"/>
            <a:ext cx="955355" cy="75096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Remote</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Execution</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Context</a:t>
            </a:r>
          </a:p>
        </p:txBody>
      </p:sp>
      <p:grpSp>
        <p:nvGrpSpPr>
          <p:cNvPr id="30" name="Group 29">
            <a:extLst>
              <a:ext uri="{FF2B5EF4-FFF2-40B4-BE49-F238E27FC236}">
                <a16:creationId xmlns:a16="http://schemas.microsoft.com/office/drawing/2014/main" id="{B599B549-486D-4016-B817-6CF354752A39}"/>
              </a:ext>
            </a:extLst>
          </p:cNvPr>
          <p:cNvGrpSpPr/>
          <p:nvPr/>
        </p:nvGrpSpPr>
        <p:grpSpPr>
          <a:xfrm>
            <a:off x="7726442" y="4158647"/>
            <a:ext cx="610064" cy="782278"/>
            <a:chOff x="7248189" y="372823"/>
            <a:chExt cx="855149" cy="1204682"/>
          </a:xfrm>
        </p:grpSpPr>
        <p:sp>
          <p:nvSpPr>
            <p:cNvPr id="84" name="TextBox 83">
              <a:extLst>
                <a:ext uri="{FF2B5EF4-FFF2-40B4-BE49-F238E27FC236}">
                  <a16:creationId xmlns:a16="http://schemas.microsoft.com/office/drawing/2014/main" id="{53793640-BD86-479A-8AF0-C9F256DA2F91}"/>
                </a:ext>
              </a:extLst>
            </p:cNvPr>
            <p:cNvSpPr txBox="1"/>
            <p:nvPr/>
          </p:nvSpPr>
          <p:spPr>
            <a:xfrm>
              <a:off x="7248189" y="372823"/>
              <a:ext cx="855149" cy="1204682"/>
            </a:xfrm>
            <a:prstGeom prst="rect">
              <a:avLst/>
            </a:prstGeom>
            <a:solidFill>
              <a:schemeClr val="accent2"/>
            </a:solidFill>
            <a:ln>
              <a:solidFill>
                <a:srgbClr val="D7D7D7"/>
              </a:solidFill>
            </a:ln>
          </p:spPr>
          <p:txBody>
            <a:bodyPr wrap="square" lIns="0" tIns="0" rIns="0" bIns="0" rtlCol="0" anchor="ctr" anchorCtr="0">
              <a:noAutofit/>
            </a:bodyPr>
            <a:lstStyle/>
            <a:p>
              <a:pPr algn="ctr">
                <a:lnSpc>
                  <a:spcPct val="90000"/>
                </a:lnSpc>
                <a:spcAft>
                  <a:spcPts val="600"/>
                </a:spcAft>
              </a:pPr>
              <a:r>
                <a:rPr lang="en-US" sz="10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Results</a:t>
              </a:r>
            </a:p>
          </p:txBody>
        </p:sp>
        <p:sp>
          <p:nvSpPr>
            <p:cNvPr id="85" name="Right Triangle 84">
              <a:extLst>
                <a:ext uri="{FF2B5EF4-FFF2-40B4-BE49-F238E27FC236}">
                  <a16:creationId xmlns:a16="http://schemas.microsoft.com/office/drawing/2014/main" id="{64D26699-EC88-4465-9934-B3B0522F08A8}"/>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31" name="Straight Arrow Connector 30">
            <a:extLst>
              <a:ext uri="{FF2B5EF4-FFF2-40B4-BE49-F238E27FC236}">
                <a16:creationId xmlns:a16="http://schemas.microsoft.com/office/drawing/2014/main" id="{C84A39F4-24F1-4181-B200-82160FA748DE}"/>
              </a:ext>
            </a:extLst>
          </p:cNvPr>
          <p:cNvCxnSpPr>
            <a:cxnSpLocks/>
          </p:cNvCxnSpPr>
          <p:nvPr/>
        </p:nvCxnSpPr>
        <p:spPr bwMode="auto">
          <a:xfrm flipH="1">
            <a:off x="7181624" y="4568322"/>
            <a:ext cx="544818"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32" name="Straight Arrow Connector 31">
            <a:extLst>
              <a:ext uri="{FF2B5EF4-FFF2-40B4-BE49-F238E27FC236}">
                <a16:creationId xmlns:a16="http://schemas.microsoft.com/office/drawing/2014/main" id="{EAF99B3E-894B-4263-98A2-69D9A067C108}"/>
              </a:ext>
            </a:extLst>
          </p:cNvPr>
          <p:cNvCxnSpPr>
            <a:cxnSpLocks/>
            <a:stCxn id="48" idx="1"/>
            <a:endCxn id="84" idx="3"/>
          </p:cNvCxnSpPr>
          <p:nvPr/>
        </p:nvCxnSpPr>
        <p:spPr bwMode="auto">
          <a:xfrm flipH="1" flipV="1">
            <a:off x="8336506" y="4549786"/>
            <a:ext cx="438735"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33" name="Elbow Connector 6">
            <a:extLst>
              <a:ext uri="{FF2B5EF4-FFF2-40B4-BE49-F238E27FC236}">
                <a16:creationId xmlns:a16="http://schemas.microsoft.com/office/drawing/2014/main" id="{D5B670E4-1055-4590-BCB8-527C719F9D46}"/>
              </a:ext>
            </a:extLst>
          </p:cNvPr>
          <p:cNvCxnSpPr>
            <a:cxnSpLocks/>
            <a:stCxn id="48" idx="3"/>
            <a:endCxn id="81" idx="3"/>
          </p:cNvCxnSpPr>
          <p:nvPr/>
        </p:nvCxnSpPr>
        <p:spPr>
          <a:xfrm flipH="1">
            <a:off x="10160297" y="4601612"/>
            <a:ext cx="388609" cy="878193"/>
          </a:xfrm>
          <a:prstGeom prst="bentConnector3">
            <a:avLst>
              <a:gd name="adj1" fmla="val -58825"/>
            </a:avLst>
          </a:prstGeom>
          <a:ln w="254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9DE06474-735B-4DB9-96F3-2599F0E25BA1}"/>
              </a:ext>
            </a:extLst>
          </p:cNvPr>
          <p:cNvSpPr/>
          <p:nvPr/>
        </p:nvSpPr>
        <p:spPr>
          <a:xfrm>
            <a:off x="10548906" y="5765711"/>
            <a:ext cx="1056588" cy="424732"/>
          </a:xfrm>
          <a:prstGeom prst="rect">
            <a:avLst/>
          </a:prstGeom>
        </p:spPr>
        <p:txBody>
          <a:bodyPr wrap="square">
            <a:spAutoFit/>
          </a:bodyPr>
          <a:lstStyle/>
          <a:p>
            <a:pP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Parallel</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worker tasks</a:t>
            </a:r>
          </a:p>
        </p:txBody>
      </p:sp>
      <p:grpSp>
        <p:nvGrpSpPr>
          <p:cNvPr id="53" name="Group 52">
            <a:extLst>
              <a:ext uri="{FF2B5EF4-FFF2-40B4-BE49-F238E27FC236}">
                <a16:creationId xmlns:a16="http://schemas.microsoft.com/office/drawing/2014/main" id="{7FD46C5F-31BF-428E-90E9-9850DC3C01CC}"/>
              </a:ext>
            </a:extLst>
          </p:cNvPr>
          <p:cNvGrpSpPr/>
          <p:nvPr/>
        </p:nvGrpSpPr>
        <p:grpSpPr>
          <a:xfrm>
            <a:off x="7802771" y="5193350"/>
            <a:ext cx="2357526" cy="572909"/>
            <a:chOff x="8213696" y="4854386"/>
            <a:chExt cx="2483640" cy="603556"/>
          </a:xfrm>
        </p:grpSpPr>
        <p:cxnSp>
          <p:nvCxnSpPr>
            <p:cNvPr id="78" name="Straight Arrow Connector 77">
              <a:extLst>
                <a:ext uri="{FF2B5EF4-FFF2-40B4-BE49-F238E27FC236}">
                  <a16:creationId xmlns:a16="http://schemas.microsoft.com/office/drawing/2014/main" id="{D958E148-C21E-453C-8338-E0F31FC525C4}"/>
                </a:ext>
              </a:extLst>
            </p:cNvPr>
            <p:cNvCxnSpPr/>
            <p:nvPr/>
          </p:nvCxnSpPr>
          <p:spPr bwMode="auto">
            <a:xfrm>
              <a:off x="8213696" y="5156162"/>
              <a:ext cx="523479"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79" name="Straight Arrow Connector 78">
              <a:extLst>
                <a:ext uri="{FF2B5EF4-FFF2-40B4-BE49-F238E27FC236}">
                  <a16:creationId xmlns:a16="http://schemas.microsoft.com/office/drawing/2014/main" id="{0C2058D2-C11D-4462-8F7A-C0B26E6AE33A}"/>
                </a:ext>
              </a:extLst>
            </p:cNvPr>
            <p:cNvCxnSpPr/>
            <p:nvPr/>
          </p:nvCxnSpPr>
          <p:spPr bwMode="auto">
            <a:xfrm>
              <a:off x="9438976" y="5156165"/>
              <a:ext cx="480600"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nvGrpSpPr>
            <p:cNvPr id="80" name="Group 79">
              <a:extLst>
                <a:ext uri="{FF2B5EF4-FFF2-40B4-BE49-F238E27FC236}">
                  <a16:creationId xmlns:a16="http://schemas.microsoft.com/office/drawing/2014/main" id="{92B7DF94-0F8E-45E0-BC3E-5B8AA86886B5}"/>
                </a:ext>
              </a:extLst>
            </p:cNvPr>
            <p:cNvGrpSpPr/>
            <p:nvPr/>
          </p:nvGrpSpPr>
          <p:grpSpPr>
            <a:xfrm>
              <a:off x="8846357" y="4862419"/>
              <a:ext cx="491574" cy="587487"/>
              <a:chOff x="7154691" y="334872"/>
              <a:chExt cx="938186" cy="1231813"/>
            </a:xfrm>
          </p:grpSpPr>
          <p:sp>
            <p:nvSpPr>
              <p:cNvPr id="82" name="TextBox 81">
                <a:extLst>
                  <a:ext uri="{FF2B5EF4-FFF2-40B4-BE49-F238E27FC236}">
                    <a16:creationId xmlns:a16="http://schemas.microsoft.com/office/drawing/2014/main" id="{65ED98E9-CD61-4609-B5DA-24AC57F8EE41}"/>
                  </a:ext>
                </a:extLst>
              </p:cNvPr>
              <p:cNvSpPr txBox="1"/>
              <p:nvPr/>
            </p:nvSpPr>
            <p:spPr>
              <a:xfrm>
                <a:off x="7154691" y="334872"/>
                <a:ext cx="938186" cy="1231813"/>
              </a:xfrm>
              <a:prstGeom prst="rect">
                <a:avLst/>
              </a:prstGeom>
              <a:solidFill>
                <a:schemeClr val="accent2"/>
              </a:solidFill>
              <a:ln>
                <a:solidFill>
                  <a:srgbClr val="D7D7D7"/>
                </a:solidFill>
              </a:ln>
            </p:spPr>
            <p:txBody>
              <a:bodyPr wrap="none" lIns="0" tIns="182854" rIns="0" bIns="0" rtlCol="0">
                <a:noAutofit/>
              </a:bodyPr>
              <a:lstStyle/>
              <a:p>
                <a:pPr algn="ctr">
                  <a:lnSpc>
                    <a:spcPct val="90000"/>
                  </a:lnSpc>
                  <a:spcAft>
                    <a:spcPts val="600"/>
                  </a:spcAft>
                </a:pPr>
                <a:r>
                  <a:rPr lang="en-US" sz="10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Chunk</a:t>
                </a:r>
                <a:endParaRPr lang="en-US" sz="105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83" name="Right Triangle 82">
                <a:extLst>
                  <a:ext uri="{FF2B5EF4-FFF2-40B4-BE49-F238E27FC236}">
                    <a16:creationId xmlns:a16="http://schemas.microsoft.com/office/drawing/2014/main" id="{89F45957-7ECA-4823-A848-9EB830D15404}"/>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81" name="Picture 80">
              <a:extLst>
                <a:ext uri="{FF2B5EF4-FFF2-40B4-BE49-F238E27FC236}">
                  <a16:creationId xmlns:a16="http://schemas.microsoft.com/office/drawing/2014/main" id="{BE1299D9-18B3-438C-A31E-B1C914CFEE1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0621" y="4854386"/>
              <a:ext cx="676715" cy="603556"/>
            </a:xfrm>
            <a:prstGeom prst="rect">
              <a:avLst/>
            </a:prstGeom>
          </p:spPr>
        </p:pic>
      </p:grpSp>
      <p:grpSp>
        <p:nvGrpSpPr>
          <p:cNvPr id="54" name="Group 53">
            <a:extLst>
              <a:ext uri="{FF2B5EF4-FFF2-40B4-BE49-F238E27FC236}">
                <a16:creationId xmlns:a16="http://schemas.microsoft.com/office/drawing/2014/main" id="{24437B90-5089-41F1-84D6-A5E4E0F5A907}"/>
              </a:ext>
            </a:extLst>
          </p:cNvPr>
          <p:cNvGrpSpPr/>
          <p:nvPr/>
        </p:nvGrpSpPr>
        <p:grpSpPr>
          <a:xfrm>
            <a:off x="7616023" y="5574363"/>
            <a:ext cx="2357526" cy="572909"/>
            <a:chOff x="8213696" y="4854386"/>
            <a:chExt cx="2483640" cy="603556"/>
          </a:xfrm>
        </p:grpSpPr>
        <p:cxnSp>
          <p:nvCxnSpPr>
            <p:cNvPr id="72" name="Straight Arrow Connector 71">
              <a:extLst>
                <a:ext uri="{FF2B5EF4-FFF2-40B4-BE49-F238E27FC236}">
                  <a16:creationId xmlns:a16="http://schemas.microsoft.com/office/drawing/2014/main" id="{BEC11F45-734F-47C8-B6BD-A3A91EEF8BBC}"/>
                </a:ext>
              </a:extLst>
            </p:cNvPr>
            <p:cNvCxnSpPr/>
            <p:nvPr/>
          </p:nvCxnSpPr>
          <p:spPr bwMode="auto">
            <a:xfrm>
              <a:off x="8213696" y="5156165"/>
              <a:ext cx="523479"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73" name="Straight Arrow Connector 72">
              <a:extLst>
                <a:ext uri="{FF2B5EF4-FFF2-40B4-BE49-F238E27FC236}">
                  <a16:creationId xmlns:a16="http://schemas.microsoft.com/office/drawing/2014/main" id="{528D442F-AA36-4C04-BD91-E23EE17DC215}"/>
                </a:ext>
              </a:extLst>
            </p:cNvPr>
            <p:cNvCxnSpPr/>
            <p:nvPr/>
          </p:nvCxnSpPr>
          <p:spPr bwMode="auto">
            <a:xfrm>
              <a:off x="9438976" y="5156162"/>
              <a:ext cx="480600"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nvGrpSpPr>
            <p:cNvPr id="74" name="Group 73">
              <a:extLst>
                <a:ext uri="{FF2B5EF4-FFF2-40B4-BE49-F238E27FC236}">
                  <a16:creationId xmlns:a16="http://schemas.microsoft.com/office/drawing/2014/main" id="{60253839-0251-4198-960C-A47010BB6849}"/>
                </a:ext>
              </a:extLst>
            </p:cNvPr>
            <p:cNvGrpSpPr/>
            <p:nvPr/>
          </p:nvGrpSpPr>
          <p:grpSpPr>
            <a:xfrm>
              <a:off x="8846357" y="4862419"/>
              <a:ext cx="491574" cy="587487"/>
              <a:chOff x="7154691" y="334872"/>
              <a:chExt cx="938186" cy="1231813"/>
            </a:xfrm>
          </p:grpSpPr>
          <p:sp>
            <p:nvSpPr>
              <p:cNvPr id="76" name="TextBox 75">
                <a:extLst>
                  <a:ext uri="{FF2B5EF4-FFF2-40B4-BE49-F238E27FC236}">
                    <a16:creationId xmlns:a16="http://schemas.microsoft.com/office/drawing/2014/main" id="{3403DB60-7EC3-44CC-96AA-E9B6D113A6FC}"/>
                  </a:ext>
                </a:extLst>
              </p:cNvPr>
              <p:cNvSpPr txBox="1"/>
              <p:nvPr/>
            </p:nvSpPr>
            <p:spPr>
              <a:xfrm>
                <a:off x="7154691" y="334872"/>
                <a:ext cx="938186" cy="1231813"/>
              </a:xfrm>
              <a:prstGeom prst="rect">
                <a:avLst/>
              </a:prstGeom>
              <a:solidFill>
                <a:schemeClr val="accent2"/>
              </a:solidFill>
              <a:ln>
                <a:solidFill>
                  <a:srgbClr val="D7D7D7"/>
                </a:solidFill>
              </a:ln>
            </p:spPr>
            <p:txBody>
              <a:bodyPr wrap="none" lIns="0" tIns="182854" rIns="0" bIns="0" rtlCol="0">
                <a:noAutofit/>
              </a:bodyPr>
              <a:lstStyle/>
              <a:p>
                <a:pPr algn="ctr">
                  <a:lnSpc>
                    <a:spcPct val="90000"/>
                  </a:lnSpc>
                  <a:spcAft>
                    <a:spcPts val="600"/>
                  </a:spcAft>
                </a:pPr>
                <a:r>
                  <a:rPr lang="en-US" sz="10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Chunk</a:t>
                </a:r>
                <a:endParaRPr lang="en-US" sz="105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7" name="Right Triangle 76">
                <a:extLst>
                  <a:ext uri="{FF2B5EF4-FFF2-40B4-BE49-F238E27FC236}">
                    <a16:creationId xmlns:a16="http://schemas.microsoft.com/office/drawing/2014/main" id="{D86E7CF1-D35B-4D0F-B5F6-89E070E60ED6}"/>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75" name="Picture 74">
              <a:extLst>
                <a:ext uri="{FF2B5EF4-FFF2-40B4-BE49-F238E27FC236}">
                  <a16:creationId xmlns:a16="http://schemas.microsoft.com/office/drawing/2014/main" id="{E71F74F3-02E2-4F96-95BB-40B56C3C020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0621" y="4854386"/>
              <a:ext cx="676715" cy="603556"/>
            </a:xfrm>
            <a:prstGeom prst="rect">
              <a:avLst/>
            </a:prstGeom>
          </p:spPr>
        </p:pic>
      </p:grpSp>
      <p:grpSp>
        <p:nvGrpSpPr>
          <p:cNvPr id="55" name="Group 54">
            <a:extLst>
              <a:ext uri="{FF2B5EF4-FFF2-40B4-BE49-F238E27FC236}">
                <a16:creationId xmlns:a16="http://schemas.microsoft.com/office/drawing/2014/main" id="{4ED3443E-8ADE-4335-B6D8-1A46ADE07AA8}"/>
              </a:ext>
            </a:extLst>
          </p:cNvPr>
          <p:cNvGrpSpPr/>
          <p:nvPr/>
        </p:nvGrpSpPr>
        <p:grpSpPr>
          <a:xfrm>
            <a:off x="7405460" y="5955377"/>
            <a:ext cx="2381341" cy="572909"/>
            <a:chOff x="8188604" y="4854386"/>
            <a:chExt cx="2508728" cy="603556"/>
          </a:xfrm>
        </p:grpSpPr>
        <p:cxnSp>
          <p:nvCxnSpPr>
            <p:cNvPr id="61" name="Straight Arrow Connector 60">
              <a:extLst>
                <a:ext uri="{FF2B5EF4-FFF2-40B4-BE49-F238E27FC236}">
                  <a16:creationId xmlns:a16="http://schemas.microsoft.com/office/drawing/2014/main" id="{06CC69E1-125E-4742-B101-C0FA94781139}"/>
                </a:ext>
              </a:extLst>
            </p:cNvPr>
            <p:cNvCxnSpPr/>
            <p:nvPr/>
          </p:nvCxnSpPr>
          <p:spPr bwMode="auto">
            <a:xfrm>
              <a:off x="8188604" y="5156162"/>
              <a:ext cx="523479"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66" name="Straight Arrow Connector 65">
              <a:extLst>
                <a:ext uri="{FF2B5EF4-FFF2-40B4-BE49-F238E27FC236}">
                  <a16:creationId xmlns:a16="http://schemas.microsoft.com/office/drawing/2014/main" id="{7B87E48A-55A1-464F-8DCD-551B11D0FCA8}"/>
                </a:ext>
              </a:extLst>
            </p:cNvPr>
            <p:cNvCxnSpPr/>
            <p:nvPr/>
          </p:nvCxnSpPr>
          <p:spPr bwMode="auto">
            <a:xfrm>
              <a:off x="9438973" y="5156165"/>
              <a:ext cx="480600"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nvGrpSpPr>
            <p:cNvPr id="68" name="Group 67">
              <a:extLst>
                <a:ext uri="{FF2B5EF4-FFF2-40B4-BE49-F238E27FC236}">
                  <a16:creationId xmlns:a16="http://schemas.microsoft.com/office/drawing/2014/main" id="{ED866E7A-FE31-4F26-AEB8-8B4512CB1D6C}"/>
                </a:ext>
              </a:extLst>
            </p:cNvPr>
            <p:cNvGrpSpPr/>
            <p:nvPr/>
          </p:nvGrpSpPr>
          <p:grpSpPr>
            <a:xfrm>
              <a:off x="8846354" y="4862419"/>
              <a:ext cx="491574" cy="587487"/>
              <a:chOff x="7154678" y="334872"/>
              <a:chExt cx="938185" cy="1231813"/>
            </a:xfrm>
          </p:grpSpPr>
          <p:sp>
            <p:nvSpPr>
              <p:cNvPr id="70" name="TextBox 69">
                <a:extLst>
                  <a:ext uri="{FF2B5EF4-FFF2-40B4-BE49-F238E27FC236}">
                    <a16:creationId xmlns:a16="http://schemas.microsoft.com/office/drawing/2014/main" id="{5FF2D317-C730-401D-A296-92BE30812909}"/>
                  </a:ext>
                </a:extLst>
              </p:cNvPr>
              <p:cNvSpPr txBox="1"/>
              <p:nvPr/>
            </p:nvSpPr>
            <p:spPr>
              <a:xfrm>
                <a:off x="7154678" y="334872"/>
                <a:ext cx="938185" cy="1231813"/>
              </a:xfrm>
              <a:prstGeom prst="rect">
                <a:avLst/>
              </a:prstGeom>
              <a:solidFill>
                <a:schemeClr val="accent2"/>
              </a:solidFill>
              <a:ln>
                <a:solidFill>
                  <a:srgbClr val="D7D7D7"/>
                </a:solidFill>
              </a:ln>
            </p:spPr>
            <p:txBody>
              <a:bodyPr wrap="none" lIns="0" tIns="182854" rIns="0" bIns="0" rtlCol="0">
                <a:noAutofit/>
              </a:bodyPr>
              <a:lstStyle/>
              <a:p>
                <a:pPr algn="ctr">
                  <a:lnSpc>
                    <a:spcPct val="90000"/>
                  </a:lnSpc>
                  <a:spcAft>
                    <a:spcPts val="600"/>
                  </a:spcAft>
                </a:pPr>
                <a:r>
                  <a:rPr lang="en-US" sz="100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Chunk</a:t>
                </a:r>
                <a:endParaRPr lang="en-US" sz="105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71" name="Right Triangle 70">
                <a:extLst>
                  <a:ext uri="{FF2B5EF4-FFF2-40B4-BE49-F238E27FC236}">
                    <a16:creationId xmlns:a16="http://schemas.microsoft.com/office/drawing/2014/main" id="{7FB404AA-2E54-4C55-B968-6EACA80AD7B6}"/>
                  </a:ext>
                </a:extLst>
              </p:cNvPr>
              <p:cNvSpPr/>
              <p:nvPr/>
            </p:nvSpPr>
            <p:spPr bwMode="auto">
              <a:xfrm>
                <a:off x="7863181" y="389656"/>
                <a:ext cx="228589" cy="208388"/>
              </a:xfrm>
              <a:prstGeom prst="rtTriangle">
                <a:avLst/>
              </a:prstGeom>
              <a:solidFill>
                <a:schemeClr val="accent1"/>
              </a:solidFill>
              <a:ln>
                <a:solidFill>
                  <a:srgbClr val="D7D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54" rIns="0" bIns="0"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69" name="Picture 68">
              <a:extLst>
                <a:ext uri="{FF2B5EF4-FFF2-40B4-BE49-F238E27FC236}">
                  <a16:creationId xmlns:a16="http://schemas.microsoft.com/office/drawing/2014/main" id="{085251B4-85DF-4C5A-9692-3220A97386E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0020617" y="4854386"/>
              <a:ext cx="676715" cy="603556"/>
            </a:xfrm>
            <a:prstGeom prst="rect">
              <a:avLst/>
            </a:prstGeom>
          </p:spPr>
        </p:pic>
      </p:grpSp>
      <p:cxnSp>
        <p:nvCxnSpPr>
          <p:cNvPr id="38" name="Elbow Connector 131">
            <a:extLst>
              <a:ext uri="{FF2B5EF4-FFF2-40B4-BE49-F238E27FC236}">
                <a16:creationId xmlns:a16="http://schemas.microsoft.com/office/drawing/2014/main" id="{983B6C3D-B9B6-4FBC-AC51-91142D9EE00F}"/>
              </a:ext>
            </a:extLst>
          </p:cNvPr>
          <p:cNvCxnSpPr>
            <a:cxnSpLocks/>
            <a:endCxn id="75" idx="3"/>
          </p:cNvCxnSpPr>
          <p:nvPr/>
        </p:nvCxnSpPr>
        <p:spPr>
          <a:xfrm rot="10800000" flipV="1">
            <a:off x="9973550" y="5481638"/>
            <a:ext cx="739695" cy="379180"/>
          </a:xfrm>
          <a:prstGeom prst="bentConnector3">
            <a:avLst>
              <a:gd name="adj1" fmla="val 29075"/>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132">
            <a:extLst>
              <a:ext uri="{FF2B5EF4-FFF2-40B4-BE49-F238E27FC236}">
                <a16:creationId xmlns:a16="http://schemas.microsoft.com/office/drawing/2014/main" id="{B7C51820-CD2D-4C6D-820D-50EBD07FF994}"/>
              </a:ext>
            </a:extLst>
          </p:cNvPr>
          <p:cNvCxnSpPr>
            <a:cxnSpLocks/>
            <a:endCxn id="69" idx="3"/>
          </p:cNvCxnSpPr>
          <p:nvPr/>
        </p:nvCxnSpPr>
        <p:spPr>
          <a:xfrm rot="10800000" flipV="1">
            <a:off x="9786801" y="5860816"/>
            <a:ext cx="461276" cy="381016"/>
          </a:xfrm>
          <a:prstGeom prst="bentConnector3">
            <a:avLst>
              <a:gd name="adj1" fmla="val -1107"/>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AF9CC6DD-5A50-4C9F-A658-899A2C350012}"/>
              </a:ext>
            </a:extLst>
          </p:cNvPr>
          <p:cNvGrpSpPr/>
          <p:nvPr/>
        </p:nvGrpSpPr>
        <p:grpSpPr>
          <a:xfrm>
            <a:off x="8775241" y="4106861"/>
            <a:ext cx="1773665" cy="989502"/>
            <a:chOff x="9723089" y="2100659"/>
            <a:chExt cx="2186509" cy="1190303"/>
          </a:xfrm>
        </p:grpSpPr>
        <p:sp>
          <p:nvSpPr>
            <p:cNvPr id="48" name="Rectangle 47">
              <a:extLst>
                <a:ext uri="{FF2B5EF4-FFF2-40B4-BE49-F238E27FC236}">
                  <a16:creationId xmlns:a16="http://schemas.microsoft.com/office/drawing/2014/main" id="{3BEAA22D-4838-4E45-A927-467BD0B1B49E}"/>
                </a:ext>
              </a:extLst>
            </p:cNvPr>
            <p:cNvSpPr/>
            <p:nvPr/>
          </p:nvSpPr>
          <p:spPr>
            <a:xfrm>
              <a:off x="9723089" y="2100659"/>
              <a:ext cx="2186509" cy="1190303"/>
            </a:xfrm>
            <a:prstGeom prst="rect">
              <a:avLst/>
            </a:prstGeom>
            <a:solidFill>
              <a:schemeClr val="accent5">
                <a:lumMod val="75000"/>
              </a:schemeClr>
            </a:solidFill>
          </p:spPr>
          <p:txBody>
            <a:bodyPr wrap="square">
              <a:noAutofit/>
            </a:bodyPr>
            <a:lstStyle/>
            <a:p>
              <a:pPr algn="ctr"/>
              <a:r>
                <a:rPr lang="en-US" sz="120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RevoScaleR</a:t>
              </a:r>
            </a:p>
            <a:p>
              <a:pPr algn="ctr">
                <a:lnSpc>
                  <a:spcPct val="90000"/>
                </a:lnSpc>
              </a:pPr>
              <a:r>
                <a:rPr lang="en-US" sz="120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&amp; </a:t>
              </a:r>
              <a:r>
                <a:rPr lang="en-US" sz="1200" err="1">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RevoScalePy</a:t>
              </a:r>
              <a:r>
                <a:rPr lang="en-US" sz="120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 </a:t>
              </a:r>
              <a:br>
                <a:rPr lang="en-US" sz="120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br>
              <a:r>
                <a:rPr lang="en-US" sz="1200">
                  <a:gradFill>
                    <a:gsLst>
                      <a:gs pos="2917">
                        <a:srgbClr val="FFFFFF"/>
                      </a:gs>
                      <a:gs pos="30000">
                        <a:srgbClr val="FFFFFF"/>
                      </a:gs>
                    </a:gsLst>
                    <a:lin ang="5400000" scaled="0"/>
                  </a:gradFill>
                  <a:latin typeface="Segoe UI" panose="020B0502040204020203" pitchFamily="34" charset="0"/>
                  <a:cs typeface="Segoe UI" panose="020B0502040204020203" pitchFamily="34" charset="0"/>
                </a:rPr>
                <a:t>parallel algorithms</a:t>
              </a:r>
            </a:p>
            <a:p>
              <a:endParaRPr lang="en-US">
                <a:solidFill>
                  <a:srgbClr val="FFFFFF"/>
                </a:solidFill>
              </a:endParaRPr>
            </a:p>
          </p:txBody>
        </p:sp>
        <p:grpSp>
          <p:nvGrpSpPr>
            <p:cNvPr id="49" name="Group 48">
              <a:extLst>
                <a:ext uri="{FF2B5EF4-FFF2-40B4-BE49-F238E27FC236}">
                  <a16:creationId xmlns:a16="http://schemas.microsoft.com/office/drawing/2014/main" id="{75E88AF9-C010-4EB9-9D7B-C0CD43831282}"/>
                </a:ext>
              </a:extLst>
            </p:cNvPr>
            <p:cNvGrpSpPr/>
            <p:nvPr/>
          </p:nvGrpSpPr>
          <p:grpSpPr>
            <a:xfrm>
              <a:off x="10171472" y="2765249"/>
              <a:ext cx="1330116" cy="476484"/>
              <a:chOff x="7900609" y="3094573"/>
              <a:chExt cx="1496345" cy="536032"/>
            </a:xfrm>
          </p:grpSpPr>
          <p:sp>
            <p:nvSpPr>
              <p:cNvPr id="50" name="TextBox 49">
                <a:extLst>
                  <a:ext uri="{FF2B5EF4-FFF2-40B4-BE49-F238E27FC236}">
                    <a16:creationId xmlns:a16="http://schemas.microsoft.com/office/drawing/2014/main" id="{CA9F220B-9E84-4EBD-A4CA-AD5ADFEC1500}"/>
                  </a:ext>
                </a:extLst>
              </p:cNvPr>
              <p:cNvSpPr txBox="1"/>
              <p:nvPr/>
            </p:nvSpPr>
            <p:spPr>
              <a:xfrm>
                <a:off x="8002116" y="3130801"/>
                <a:ext cx="1263512" cy="499804"/>
              </a:xfrm>
              <a:prstGeom prst="rect">
                <a:avLst/>
              </a:prstGeom>
              <a:noFill/>
            </p:spPr>
            <p:txBody>
              <a:bodyPr wrap="square" rtlCol="0">
                <a:spAutoFit/>
              </a:bodyPr>
              <a:lstStyle/>
              <a:p>
                <a:pPr algn="ctr">
                  <a:lnSpc>
                    <a:spcPct val="90000"/>
                  </a:lnSpc>
                </a:pPr>
                <a:r>
                  <a:rPr lang="en-US" sz="1000">
                    <a:solidFill>
                      <a:srgbClr val="FFFFFF"/>
                    </a:solidFill>
                    <a:latin typeface="Segoe UI Semibold" panose="020B0702040204020203" pitchFamily="34" charset="0"/>
                    <a:cs typeface="Segoe UI Semibold" panose="020B0702040204020203" pitchFamily="34" charset="0"/>
                  </a:rPr>
                  <a:t>Iterate/</a:t>
                </a:r>
                <a:br>
                  <a:rPr lang="en-US" sz="1000">
                    <a:solidFill>
                      <a:srgbClr val="FFFFFF"/>
                    </a:solidFill>
                    <a:latin typeface="Segoe UI Semibold" panose="020B0702040204020203" pitchFamily="34" charset="0"/>
                    <a:cs typeface="Segoe UI Semibold" panose="020B0702040204020203" pitchFamily="34" charset="0"/>
                  </a:rPr>
                </a:br>
                <a:r>
                  <a:rPr lang="en-US" sz="1000">
                    <a:solidFill>
                      <a:srgbClr val="FFFFFF"/>
                    </a:solidFill>
                    <a:latin typeface="Segoe UI Semibold" panose="020B0702040204020203" pitchFamily="34" charset="0"/>
                    <a:cs typeface="Segoe UI Semibold" panose="020B0702040204020203" pitchFamily="34" charset="0"/>
                  </a:rPr>
                  <a:t>Sequence</a:t>
                </a:r>
              </a:p>
            </p:txBody>
          </p:sp>
          <p:sp>
            <p:nvSpPr>
              <p:cNvPr id="51" name="Curved Right Arrow 136">
                <a:extLst>
                  <a:ext uri="{FF2B5EF4-FFF2-40B4-BE49-F238E27FC236}">
                    <a16:creationId xmlns:a16="http://schemas.microsoft.com/office/drawing/2014/main" id="{9B067BD7-742A-4D39-B4A4-3792E6DAEB19}"/>
                  </a:ext>
                </a:extLst>
              </p:cNvPr>
              <p:cNvSpPr/>
              <p:nvPr/>
            </p:nvSpPr>
            <p:spPr bwMode="auto">
              <a:xfrm>
                <a:off x="7900609" y="3108426"/>
                <a:ext cx="268763" cy="450892"/>
              </a:xfrm>
              <a:prstGeom prst="curvedRightArrow">
                <a:avLst>
                  <a:gd name="adj1" fmla="val 37977"/>
                  <a:gd name="adj2" fmla="val 71243"/>
                  <a:gd name="adj3" fmla="val 25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err="1">
                  <a:gradFill>
                    <a:gsLst>
                      <a:gs pos="0">
                        <a:srgbClr val="FFFFFF"/>
                      </a:gs>
                      <a:gs pos="100000">
                        <a:srgbClr val="FFFFFF"/>
                      </a:gs>
                    </a:gsLst>
                    <a:lin ang="5400000" scaled="0"/>
                  </a:gradFill>
                  <a:ea typeface="Segoe UI" pitchFamily="34" charset="0"/>
                  <a:cs typeface="Segoe UI" pitchFamily="34" charset="0"/>
                </a:endParaRPr>
              </a:p>
            </p:txBody>
          </p:sp>
          <p:sp>
            <p:nvSpPr>
              <p:cNvPr id="52" name="Curved Left Arrow 137">
                <a:extLst>
                  <a:ext uri="{FF2B5EF4-FFF2-40B4-BE49-F238E27FC236}">
                    <a16:creationId xmlns:a16="http://schemas.microsoft.com/office/drawing/2014/main" id="{FDA79C51-149F-4268-B071-C1C7C5CB6A4B}"/>
                  </a:ext>
                </a:extLst>
              </p:cNvPr>
              <p:cNvSpPr/>
              <p:nvPr/>
            </p:nvSpPr>
            <p:spPr bwMode="auto">
              <a:xfrm flipV="1">
                <a:off x="9100277" y="3094573"/>
                <a:ext cx="296677" cy="420501"/>
              </a:xfrm>
              <a:prstGeom prst="curvedLeftArrow">
                <a:avLst>
                  <a:gd name="adj1" fmla="val 31837"/>
                  <a:gd name="adj2" fmla="val 59965"/>
                  <a:gd name="adj3" fmla="val 2638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1599" err="1">
                  <a:gradFill>
                    <a:gsLst>
                      <a:gs pos="0">
                        <a:srgbClr val="FFFFFF"/>
                      </a:gs>
                      <a:gs pos="100000">
                        <a:srgbClr val="FFFFFF"/>
                      </a:gs>
                    </a:gsLst>
                    <a:lin ang="5400000" scaled="0"/>
                  </a:gradFill>
                  <a:ea typeface="Segoe UI" pitchFamily="34" charset="0"/>
                  <a:cs typeface="Segoe UI" pitchFamily="34" charset="0"/>
                </a:endParaRPr>
              </a:p>
            </p:txBody>
          </p:sp>
        </p:grpSp>
      </p:grpSp>
    </p:spTree>
    <p:custDataLst>
      <p:tags r:id="rId1"/>
    </p:custDataLst>
    <p:extLst>
      <p:ext uri="{BB962C8B-B14F-4D97-AF65-F5344CB8AC3E}">
        <p14:creationId xmlns:p14="http://schemas.microsoft.com/office/powerpoint/2010/main" val="42804781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Pattern 3: Combine T-SQL, R, and Python</a:t>
            </a:r>
            <a:br>
              <a:rPr lang="en-US"/>
            </a:br>
            <a:r>
              <a:rPr lang="en-US" sz="2400" spc="0">
                <a:latin typeface="Segoe UI" panose="020B0502040204020203" pitchFamily="34" charset="0"/>
              </a:rPr>
              <a:t>For more capable scripting</a:t>
            </a:r>
          </a:p>
        </p:txBody>
      </p:sp>
      <p:sp>
        <p:nvSpPr>
          <p:cNvPr id="46" name="Rectangle 45"/>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7" name="Group 3">
            <a:extLst/>
          </p:cNvPr>
          <p:cNvGrpSpPr>
            <a:grpSpLocks/>
          </p:cNvGrpSpPr>
          <p:nvPr/>
        </p:nvGrpSpPr>
        <p:grpSpPr bwMode="auto">
          <a:xfrm>
            <a:off x="2783630" y="5161586"/>
            <a:ext cx="868754" cy="269755"/>
            <a:chOff x="2657475" y="2876550"/>
            <a:chExt cx="1228725" cy="141288"/>
          </a:xfrm>
        </p:grpSpPr>
        <p:cxnSp>
          <p:nvCxnSpPr>
            <p:cNvPr id="48" name="Straight Arrow Connector 47">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49" name="Straight Arrow Connector 48">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50" name="arrow_15"/>
          <p:cNvSpPr>
            <a:spLocks noChangeAspect="1" noEditPoints="1"/>
          </p:cNvSpPr>
          <p:nvPr/>
        </p:nvSpPr>
        <p:spPr bwMode="auto">
          <a:xfrm>
            <a:off x="457689" y="17557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6" name="arrow_15"/>
          <p:cNvSpPr>
            <a:spLocks noChangeAspect="1" noEditPoints="1"/>
          </p:cNvSpPr>
          <p:nvPr/>
        </p:nvSpPr>
        <p:spPr bwMode="auto">
          <a:xfrm>
            <a:off x="457689" y="22880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2" name="monitor_2"/>
          <p:cNvSpPr>
            <a:spLocks noChangeAspect="1" noEditPoints="1"/>
          </p:cNvSpPr>
          <p:nvPr/>
        </p:nvSpPr>
        <p:spPr bwMode="auto">
          <a:xfrm>
            <a:off x="793726" y="4737544"/>
            <a:ext cx="1639458" cy="125647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63" name="Group 62"/>
          <p:cNvGrpSpPr/>
          <p:nvPr/>
        </p:nvGrpSpPr>
        <p:grpSpPr>
          <a:xfrm>
            <a:off x="6931507" y="4737543"/>
            <a:ext cx="1049960" cy="1253809"/>
            <a:chOff x="5413727" y="4686743"/>
            <a:chExt cx="1049960" cy="1253809"/>
          </a:xfrm>
          <a:solidFill>
            <a:srgbClr val="F2F2F2"/>
          </a:solidFill>
        </p:grpSpPr>
        <p:grpSp>
          <p:nvGrpSpPr>
            <p:cNvPr id="64" name="Group 63"/>
            <p:cNvGrpSpPr/>
            <p:nvPr/>
          </p:nvGrpSpPr>
          <p:grpSpPr>
            <a:xfrm>
              <a:off x="5413727" y="4686743"/>
              <a:ext cx="1049960" cy="1253809"/>
              <a:chOff x="7715623" y="4142244"/>
              <a:chExt cx="556011" cy="663962"/>
            </a:xfrm>
            <a:grpFill/>
          </p:grpSpPr>
          <p:grpSp>
            <p:nvGrpSpPr>
              <p:cNvPr id="66" name="Group 65"/>
              <p:cNvGrpSpPr/>
              <p:nvPr/>
            </p:nvGrpSpPr>
            <p:grpSpPr>
              <a:xfrm>
                <a:off x="7715623" y="4142244"/>
                <a:ext cx="556011" cy="663962"/>
                <a:chOff x="2339589" y="172322"/>
                <a:chExt cx="409233" cy="663962"/>
              </a:xfrm>
              <a:grpFill/>
            </p:grpSpPr>
            <p:sp>
              <p:nvSpPr>
                <p:cNvPr id="68"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69"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70"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67" name="Oval 66"/>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5" name="Rectangle 64"/>
            <p:cNvSpPr/>
            <p:nvPr/>
          </p:nvSpPr>
          <p:spPr>
            <a:xfrm>
              <a:off x="5428326" y="5079206"/>
              <a:ext cx="1019175"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2016/17</a:t>
              </a:r>
            </a:p>
          </p:txBody>
        </p:sp>
      </p:grpSp>
      <p:grpSp>
        <p:nvGrpSpPr>
          <p:cNvPr id="71" name="Group 70"/>
          <p:cNvGrpSpPr/>
          <p:nvPr/>
        </p:nvGrpSpPr>
        <p:grpSpPr>
          <a:xfrm>
            <a:off x="9185948" y="4272655"/>
            <a:ext cx="1503250" cy="2102746"/>
            <a:chOff x="8032511" y="4093925"/>
            <a:chExt cx="1686164" cy="2358605"/>
          </a:xfrm>
        </p:grpSpPr>
        <p:pic>
          <p:nvPicPr>
            <p:cNvPr id="72" name="Picture 7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2511" y="4093925"/>
              <a:ext cx="1686164" cy="966284"/>
            </a:xfrm>
            <a:prstGeom prst="rect">
              <a:avLst/>
            </a:prstGeom>
          </p:spPr>
        </p:pic>
        <p:pic>
          <p:nvPicPr>
            <p:cNvPr id="73" name="Picture 7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70748" y="5284803"/>
              <a:ext cx="997370" cy="1167727"/>
            </a:xfrm>
            <a:prstGeom prst="rect">
              <a:avLst/>
            </a:prstGeom>
          </p:spPr>
        </p:pic>
      </p:grpSp>
      <p:grpSp>
        <p:nvGrpSpPr>
          <p:cNvPr id="74" name="Group 3">
            <a:extLst/>
          </p:cNvPr>
          <p:cNvGrpSpPr>
            <a:grpSpLocks/>
          </p:cNvGrpSpPr>
          <p:nvPr/>
        </p:nvGrpSpPr>
        <p:grpSpPr bwMode="auto">
          <a:xfrm>
            <a:off x="8266333" y="5161586"/>
            <a:ext cx="868754" cy="269755"/>
            <a:chOff x="2657475" y="2876550"/>
            <a:chExt cx="1228725" cy="141288"/>
          </a:xfrm>
        </p:grpSpPr>
        <p:cxnSp>
          <p:nvCxnSpPr>
            <p:cNvPr id="75" name="Straight Arrow Connector 74">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76" name="Straight Arrow Connector 75">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77" name="Text Placeholder 21">
            <a:extLst/>
          </p:cNvPr>
          <p:cNvSpPr txBox="1">
            <a:spLocks/>
          </p:cNvSpPr>
          <p:nvPr/>
        </p:nvSpPr>
        <p:spPr>
          <a:xfrm>
            <a:off x="846137" y="1725945"/>
            <a:ext cx="11887200" cy="99514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Embed R or Python in T-SQL</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Execute using T-SQL BI, reporting &amp; app dev tools</a:t>
            </a:r>
          </a:p>
        </p:txBody>
      </p:sp>
      <p:sp>
        <p:nvSpPr>
          <p:cNvPr id="78" name="Rectangle 77"/>
          <p:cNvSpPr/>
          <p:nvPr/>
        </p:nvSpPr>
        <p:spPr>
          <a:xfrm>
            <a:off x="857529" y="4867041"/>
            <a:ext cx="1511852" cy="674458"/>
          </a:xfrm>
          <a:prstGeom prst="rect">
            <a:avLst/>
          </a:prstGeom>
          <a:noFill/>
          <a:ln w="10795" cap="flat" cmpd="sng" algn="ctr">
            <a:noFill/>
            <a:prstDash val="solid"/>
          </a:ln>
          <a:effectLst/>
        </p:spPr>
        <p:txBody>
          <a:bodyPr lIns="182880" tIns="146304" rIns="182880" bIns="146304" rtlCol="0" anchor="ctr" anchorCtr="0"/>
          <a:lstStyle/>
          <a:p>
            <a:pPr algn="ctr">
              <a:lnSpc>
                <a:spcPct val="90000"/>
              </a:lnSpc>
              <a:buClr>
                <a:srgbClr val="CDF4FF">
                  <a:lumMod val="40000"/>
                  <a:lumOff val="60000"/>
                </a:srgbClr>
              </a:buCl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T-SQL Apps</a:t>
            </a:r>
          </a:p>
        </p:txBody>
      </p:sp>
      <p:sp>
        <p:nvSpPr>
          <p:cNvPr id="79" name="Rectangle 78">
            <a:extLst/>
          </p:cNvPr>
          <p:cNvSpPr/>
          <p:nvPr/>
        </p:nvSpPr>
        <p:spPr>
          <a:xfrm>
            <a:off x="10471725" y="5051804"/>
            <a:ext cx="1370809" cy="590931"/>
          </a:xfrm>
          <a:prstGeom prst="rect">
            <a:avLst/>
          </a:prstGeom>
        </p:spPr>
        <p:txBody>
          <a:bodyPr wrap="square">
            <a:spAutoFit/>
          </a:bodyPr>
          <a:lstStyle/>
          <a:p>
            <a:pP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Run Python &amp; R From within the Query Processor</a:t>
            </a:r>
          </a:p>
        </p:txBody>
      </p:sp>
      <p:grpSp>
        <p:nvGrpSpPr>
          <p:cNvPr id="80" name="Group 3">
            <a:extLst/>
          </p:cNvPr>
          <p:cNvGrpSpPr>
            <a:grpSpLocks/>
          </p:cNvGrpSpPr>
          <p:nvPr/>
        </p:nvGrpSpPr>
        <p:grpSpPr bwMode="auto">
          <a:xfrm>
            <a:off x="5764433" y="5161586"/>
            <a:ext cx="868754" cy="269755"/>
            <a:chOff x="2657475" y="2876550"/>
            <a:chExt cx="1228725" cy="141288"/>
          </a:xfrm>
        </p:grpSpPr>
        <p:cxnSp>
          <p:nvCxnSpPr>
            <p:cNvPr id="81" name="Straight Arrow Connector 80">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82" name="Straight Arrow Connector 81">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83" name="Rectangle 82">
            <a:extLst/>
          </p:cNvPr>
          <p:cNvSpPr/>
          <p:nvPr/>
        </p:nvSpPr>
        <p:spPr bwMode="auto">
          <a:xfrm>
            <a:off x="3751067" y="3924137"/>
            <a:ext cx="1898158" cy="93247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Run R and Python </a:t>
            </a:r>
            <a:b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from SQL environments</a:t>
            </a:r>
          </a:p>
        </p:txBody>
      </p:sp>
      <p:grpSp>
        <p:nvGrpSpPr>
          <p:cNvPr id="84" name="Group 83">
            <a:extLst/>
          </p:cNvPr>
          <p:cNvGrpSpPr/>
          <p:nvPr/>
        </p:nvGrpSpPr>
        <p:grpSpPr>
          <a:xfrm>
            <a:off x="3991956" y="4720590"/>
            <a:ext cx="1416381" cy="1646493"/>
            <a:chOff x="9056043" y="4223209"/>
            <a:chExt cx="1416582" cy="2134746"/>
          </a:xfrm>
        </p:grpSpPr>
        <p:sp>
          <p:nvSpPr>
            <p:cNvPr id="85" name="TextBox 84">
              <a:extLst/>
            </p:cNvPr>
            <p:cNvSpPr txBox="1"/>
            <p:nvPr/>
          </p:nvSpPr>
          <p:spPr>
            <a:xfrm>
              <a:off x="9056043" y="4223209"/>
              <a:ext cx="1416582" cy="21347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86" name="Right Triangle 85">
              <a:extLst/>
            </p:cNvPr>
            <p:cNvSpPr/>
            <p:nvPr/>
          </p:nvSpPr>
          <p:spPr bwMode="auto">
            <a:xfrm>
              <a:off x="10188054" y="4232456"/>
              <a:ext cx="281285" cy="369272"/>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88" name="Group 87">
            <a:extLst/>
          </p:cNvPr>
          <p:cNvGrpSpPr/>
          <p:nvPr/>
        </p:nvGrpSpPr>
        <p:grpSpPr>
          <a:xfrm>
            <a:off x="4096438" y="5452862"/>
            <a:ext cx="561594" cy="780621"/>
            <a:chOff x="7353647" y="372823"/>
            <a:chExt cx="749691" cy="1204682"/>
          </a:xfrm>
          <a:solidFill>
            <a:schemeClr val="bg2"/>
          </a:solidFill>
        </p:grpSpPr>
        <p:sp>
          <p:nvSpPr>
            <p:cNvPr id="94" name="TextBox 93">
              <a:extLst/>
            </p:cNvPr>
            <p:cNvSpPr txBox="1"/>
            <p:nvPr/>
          </p:nvSpPr>
          <p:spPr>
            <a:xfrm>
              <a:off x="7353647" y="372823"/>
              <a:ext cx="749691" cy="120468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95" name="Right Triangle 94">
              <a:extLst/>
            </p:cNvPr>
            <p:cNvSpPr/>
            <p:nvPr/>
          </p:nvSpPr>
          <p:spPr bwMode="auto">
            <a:xfrm>
              <a:off x="7916263" y="389657"/>
              <a:ext cx="175506" cy="208388"/>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90" name="Group 89">
            <a:extLst/>
          </p:cNvPr>
          <p:cNvGrpSpPr/>
          <p:nvPr/>
        </p:nvGrpSpPr>
        <p:grpSpPr>
          <a:xfrm>
            <a:off x="4742258" y="5442379"/>
            <a:ext cx="561594" cy="780621"/>
            <a:chOff x="7353647" y="372823"/>
            <a:chExt cx="749691" cy="1204682"/>
          </a:xfrm>
          <a:solidFill>
            <a:schemeClr val="bg2"/>
          </a:solidFill>
        </p:grpSpPr>
        <p:sp>
          <p:nvSpPr>
            <p:cNvPr id="92" name="TextBox 91">
              <a:extLst/>
            </p:cNvPr>
            <p:cNvSpPr txBox="1"/>
            <p:nvPr/>
          </p:nvSpPr>
          <p:spPr>
            <a:xfrm>
              <a:off x="7353647" y="372823"/>
              <a:ext cx="749691" cy="120468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93" name="Right Triangle 92">
              <a:extLst/>
            </p:cNvPr>
            <p:cNvSpPr/>
            <p:nvPr/>
          </p:nvSpPr>
          <p:spPr bwMode="auto">
            <a:xfrm>
              <a:off x="7931393" y="389657"/>
              <a:ext cx="160376" cy="208388"/>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96" name="Rectangle 95">
            <a:extLst/>
          </p:cNvPr>
          <p:cNvSpPr/>
          <p:nvPr/>
        </p:nvSpPr>
        <p:spPr bwMode="auto">
          <a:xfrm>
            <a:off x="3997093" y="4790847"/>
            <a:ext cx="1427768" cy="801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T-SQL Script</a:t>
            </a:r>
          </a:p>
        </p:txBody>
      </p:sp>
      <p:pic>
        <p:nvPicPr>
          <p:cNvPr id="98" name="Picture 97"/>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6438" y="5707025"/>
            <a:ext cx="628896" cy="360400"/>
          </a:xfrm>
          <a:prstGeom prst="rect">
            <a:avLst/>
          </a:prstGeom>
        </p:spPr>
      </p:pic>
      <p:pic>
        <p:nvPicPr>
          <p:cNvPr id="99" name="Picture 98"/>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827170" y="5690073"/>
            <a:ext cx="412028" cy="482404"/>
          </a:xfrm>
          <a:prstGeom prst="rect">
            <a:avLst/>
          </a:prstGeom>
        </p:spPr>
      </p:pic>
    </p:spTree>
    <p:custDataLst>
      <p:tags r:id="rId1"/>
    </p:custDataLst>
    <p:extLst>
      <p:ext uri="{BB962C8B-B14F-4D97-AF65-F5344CB8AC3E}">
        <p14:creationId xmlns:p14="http://schemas.microsoft.com/office/powerpoint/2010/main" val="385916894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Pattern 4: Run R &amp; Python within T-SQL</a:t>
            </a:r>
          </a:p>
        </p:txBody>
      </p:sp>
      <p:sp>
        <p:nvSpPr>
          <p:cNvPr id="49" name="Rectangle 48"/>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7" name="Group 3">
            <a:extLst/>
          </p:cNvPr>
          <p:cNvGrpSpPr>
            <a:grpSpLocks/>
          </p:cNvGrpSpPr>
          <p:nvPr/>
        </p:nvGrpSpPr>
        <p:grpSpPr bwMode="auto">
          <a:xfrm>
            <a:off x="2477031" y="5161586"/>
            <a:ext cx="868754" cy="269755"/>
            <a:chOff x="2657475" y="2876550"/>
            <a:chExt cx="1228725" cy="141288"/>
          </a:xfrm>
        </p:grpSpPr>
        <p:cxnSp>
          <p:nvCxnSpPr>
            <p:cNvPr id="78" name="Straight Arrow Connector 77">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79" name="Straight Arrow Connector 78">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86" name="monitor_2"/>
          <p:cNvSpPr>
            <a:spLocks noChangeAspect="1" noEditPoints="1"/>
          </p:cNvSpPr>
          <p:nvPr/>
        </p:nvSpPr>
        <p:spPr bwMode="auto">
          <a:xfrm>
            <a:off x="605040" y="4737544"/>
            <a:ext cx="1639458" cy="1256472"/>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87" name="Group 86"/>
          <p:cNvGrpSpPr/>
          <p:nvPr/>
        </p:nvGrpSpPr>
        <p:grpSpPr>
          <a:xfrm>
            <a:off x="6345043" y="4737543"/>
            <a:ext cx="1049960" cy="1253809"/>
            <a:chOff x="5413727" y="4686743"/>
            <a:chExt cx="1049960" cy="1253809"/>
          </a:xfrm>
          <a:solidFill>
            <a:srgbClr val="F2F2F2"/>
          </a:solidFill>
        </p:grpSpPr>
        <p:grpSp>
          <p:nvGrpSpPr>
            <p:cNvPr id="88" name="Group 87"/>
            <p:cNvGrpSpPr/>
            <p:nvPr/>
          </p:nvGrpSpPr>
          <p:grpSpPr>
            <a:xfrm>
              <a:off x="5413727" y="4686743"/>
              <a:ext cx="1049960" cy="1253809"/>
              <a:chOff x="7715623" y="4142244"/>
              <a:chExt cx="556011" cy="663962"/>
            </a:xfrm>
            <a:grpFill/>
          </p:grpSpPr>
          <p:grpSp>
            <p:nvGrpSpPr>
              <p:cNvPr id="90" name="Group 89"/>
              <p:cNvGrpSpPr/>
              <p:nvPr/>
            </p:nvGrpSpPr>
            <p:grpSpPr>
              <a:xfrm>
                <a:off x="7715623" y="4142244"/>
                <a:ext cx="556011" cy="663962"/>
                <a:chOff x="2339589" y="172322"/>
                <a:chExt cx="409233" cy="663962"/>
              </a:xfrm>
              <a:grpFill/>
            </p:grpSpPr>
            <p:sp>
              <p:nvSpPr>
                <p:cNvPr id="92"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93"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94"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91" name="Oval 90"/>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89" name="Rectangle 88"/>
            <p:cNvSpPr/>
            <p:nvPr/>
          </p:nvSpPr>
          <p:spPr>
            <a:xfrm>
              <a:off x="5428326" y="5079206"/>
              <a:ext cx="1019175"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2016/17</a:t>
              </a:r>
            </a:p>
          </p:txBody>
        </p:sp>
      </p:grpSp>
      <p:grpSp>
        <p:nvGrpSpPr>
          <p:cNvPr id="95" name="Group 94"/>
          <p:cNvGrpSpPr/>
          <p:nvPr/>
        </p:nvGrpSpPr>
        <p:grpSpPr>
          <a:xfrm>
            <a:off x="10654612" y="4272655"/>
            <a:ext cx="1503250" cy="2102746"/>
            <a:chOff x="8032511" y="4093925"/>
            <a:chExt cx="1686164" cy="2358605"/>
          </a:xfrm>
        </p:grpSpPr>
        <p:pic>
          <p:nvPicPr>
            <p:cNvPr id="96" name="Picture 9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32511" y="4093925"/>
              <a:ext cx="1686164" cy="966284"/>
            </a:xfrm>
            <a:prstGeom prst="rect">
              <a:avLst/>
            </a:prstGeom>
          </p:spPr>
        </p:pic>
        <p:pic>
          <p:nvPicPr>
            <p:cNvPr id="97" name="Picture 9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8270748" y="5284803"/>
              <a:ext cx="997370" cy="1167727"/>
            </a:xfrm>
            <a:prstGeom prst="rect">
              <a:avLst/>
            </a:prstGeom>
          </p:spPr>
        </p:pic>
      </p:grpSp>
      <p:grpSp>
        <p:nvGrpSpPr>
          <p:cNvPr id="98" name="Group 3">
            <a:extLst/>
          </p:cNvPr>
          <p:cNvGrpSpPr>
            <a:grpSpLocks/>
          </p:cNvGrpSpPr>
          <p:nvPr/>
        </p:nvGrpSpPr>
        <p:grpSpPr bwMode="auto">
          <a:xfrm>
            <a:off x="9973794" y="4732961"/>
            <a:ext cx="448287" cy="269755"/>
            <a:chOff x="2657475" y="2876550"/>
            <a:chExt cx="1228725" cy="141288"/>
          </a:xfrm>
        </p:grpSpPr>
        <p:cxnSp>
          <p:nvCxnSpPr>
            <p:cNvPr id="99" name="Straight Arrow Connector 98">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00" name="Straight Arrow Connector 99">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01" name="Rectangle 100"/>
          <p:cNvSpPr/>
          <p:nvPr/>
        </p:nvSpPr>
        <p:spPr>
          <a:xfrm>
            <a:off x="483710" y="4867041"/>
            <a:ext cx="1878490" cy="674458"/>
          </a:xfrm>
          <a:prstGeom prst="rect">
            <a:avLst/>
          </a:prstGeom>
          <a:noFill/>
          <a:ln w="10795" cap="flat" cmpd="sng" algn="ctr">
            <a:noFill/>
            <a:prstDash val="solid"/>
          </a:ln>
          <a:effectLst/>
        </p:spPr>
        <p:txBody>
          <a:bodyPr lIns="182880" tIns="146304" rIns="182880" bIns="146304" rtlCol="0" anchor="ctr" anchorCtr="0"/>
          <a:lstStyle/>
          <a:p>
            <a:pPr algn="ctr">
              <a:lnSpc>
                <a:spcPct val="90000"/>
              </a:lnSpc>
              <a:buClr>
                <a:srgbClr val="CDF4FF">
                  <a:lumMod val="40000"/>
                  <a:lumOff val="60000"/>
                </a:srgbClr>
              </a:buCl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BI &amp; Reporting; Web apps</a:t>
            </a:r>
          </a:p>
        </p:txBody>
      </p:sp>
      <p:grpSp>
        <p:nvGrpSpPr>
          <p:cNvPr id="103" name="Group 3">
            <a:extLst/>
          </p:cNvPr>
          <p:cNvGrpSpPr>
            <a:grpSpLocks/>
          </p:cNvGrpSpPr>
          <p:nvPr/>
        </p:nvGrpSpPr>
        <p:grpSpPr bwMode="auto">
          <a:xfrm>
            <a:off x="5243756" y="5161586"/>
            <a:ext cx="868754" cy="269755"/>
            <a:chOff x="2657475" y="2876550"/>
            <a:chExt cx="1228725" cy="141288"/>
          </a:xfrm>
        </p:grpSpPr>
        <p:cxnSp>
          <p:nvCxnSpPr>
            <p:cNvPr id="104" name="Straight Arrow Connector 103">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05" name="Straight Arrow Connector 104">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06" name="Rectangle 105">
            <a:extLst/>
          </p:cNvPr>
          <p:cNvSpPr/>
          <p:nvPr/>
        </p:nvSpPr>
        <p:spPr bwMode="auto">
          <a:xfrm>
            <a:off x="3751067" y="3924137"/>
            <a:ext cx="1898158" cy="93247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Enable smart </a:t>
            </a:r>
            <a:b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b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non-R apps</a:t>
            </a:r>
          </a:p>
        </p:txBody>
      </p:sp>
      <p:grpSp>
        <p:nvGrpSpPr>
          <p:cNvPr id="4" name="Group 3"/>
          <p:cNvGrpSpPr/>
          <p:nvPr/>
        </p:nvGrpSpPr>
        <p:grpSpPr>
          <a:xfrm>
            <a:off x="8308356" y="4720590"/>
            <a:ext cx="1432905" cy="1646493"/>
            <a:chOff x="3991956" y="4720590"/>
            <a:chExt cx="1432905" cy="1646493"/>
          </a:xfrm>
        </p:grpSpPr>
        <p:grpSp>
          <p:nvGrpSpPr>
            <p:cNvPr id="107" name="Group 106">
              <a:extLst/>
            </p:cNvPr>
            <p:cNvGrpSpPr/>
            <p:nvPr/>
          </p:nvGrpSpPr>
          <p:grpSpPr>
            <a:xfrm>
              <a:off x="3991956" y="4720590"/>
              <a:ext cx="1416381" cy="1646493"/>
              <a:chOff x="9056043" y="4223209"/>
              <a:chExt cx="1416582" cy="2134746"/>
            </a:xfrm>
          </p:grpSpPr>
          <p:sp>
            <p:nvSpPr>
              <p:cNvPr id="108" name="TextBox 107">
                <a:extLst/>
              </p:cNvPr>
              <p:cNvSpPr txBox="1"/>
              <p:nvPr/>
            </p:nvSpPr>
            <p:spPr>
              <a:xfrm>
                <a:off x="9056043" y="4223209"/>
                <a:ext cx="1416582" cy="21347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109" name="Right Triangle 108">
                <a:extLst/>
              </p:cNvPr>
              <p:cNvSpPr/>
              <p:nvPr/>
            </p:nvSpPr>
            <p:spPr bwMode="auto">
              <a:xfrm>
                <a:off x="10188054" y="4232456"/>
                <a:ext cx="281285" cy="369272"/>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110" name="Group 109">
              <a:extLst/>
            </p:cNvPr>
            <p:cNvGrpSpPr/>
            <p:nvPr/>
          </p:nvGrpSpPr>
          <p:grpSpPr>
            <a:xfrm>
              <a:off x="4096438" y="5452862"/>
              <a:ext cx="561594" cy="780621"/>
              <a:chOff x="7353647" y="372823"/>
              <a:chExt cx="749691" cy="1204682"/>
            </a:xfrm>
            <a:solidFill>
              <a:schemeClr val="bg2"/>
            </a:solidFill>
          </p:grpSpPr>
          <p:sp>
            <p:nvSpPr>
              <p:cNvPr id="111" name="TextBox 110">
                <a:extLst/>
              </p:cNvPr>
              <p:cNvSpPr txBox="1"/>
              <p:nvPr/>
            </p:nvSpPr>
            <p:spPr>
              <a:xfrm>
                <a:off x="7353647" y="372823"/>
                <a:ext cx="749691" cy="120468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112" name="Right Triangle 111">
                <a:extLst/>
              </p:cNvPr>
              <p:cNvSpPr/>
              <p:nvPr/>
            </p:nvSpPr>
            <p:spPr bwMode="auto">
              <a:xfrm>
                <a:off x="7916263" y="389657"/>
                <a:ext cx="175506" cy="208388"/>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grpSp>
          <p:nvGrpSpPr>
            <p:cNvPr id="113" name="Group 112">
              <a:extLst/>
            </p:cNvPr>
            <p:cNvGrpSpPr/>
            <p:nvPr/>
          </p:nvGrpSpPr>
          <p:grpSpPr>
            <a:xfrm>
              <a:off x="4742258" y="5442379"/>
              <a:ext cx="561594" cy="780621"/>
              <a:chOff x="7353647" y="372823"/>
              <a:chExt cx="749691" cy="1204682"/>
            </a:xfrm>
            <a:solidFill>
              <a:schemeClr val="bg2"/>
            </a:solidFill>
          </p:grpSpPr>
          <p:sp>
            <p:nvSpPr>
              <p:cNvPr id="114" name="TextBox 113">
                <a:extLst/>
              </p:cNvPr>
              <p:cNvSpPr txBox="1"/>
              <p:nvPr/>
            </p:nvSpPr>
            <p:spPr>
              <a:xfrm>
                <a:off x="7353647" y="372823"/>
                <a:ext cx="749691" cy="120468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115" name="Right Triangle 114">
                <a:extLst/>
              </p:cNvPr>
              <p:cNvSpPr/>
              <p:nvPr/>
            </p:nvSpPr>
            <p:spPr bwMode="auto">
              <a:xfrm>
                <a:off x="7931393" y="389657"/>
                <a:ext cx="160376" cy="208388"/>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116" name="Rectangle 115">
              <a:extLst/>
            </p:cNvPr>
            <p:cNvSpPr/>
            <p:nvPr/>
          </p:nvSpPr>
          <p:spPr bwMode="auto">
            <a:xfrm>
              <a:off x="3997093" y="4824184"/>
              <a:ext cx="1427768" cy="801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T-SQL Stored Procedure</a:t>
              </a:r>
            </a:p>
          </p:txBody>
        </p:sp>
        <p:pic>
          <p:nvPicPr>
            <p:cNvPr id="117" name="Picture 1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6438" y="5707025"/>
              <a:ext cx="628896" cy="360400"/>
            </a:xfrm>
            <a:prstGeom prst="rect">
              <a:avLst/>
            </a:prstGeom>
          </p:spPr>
        </p:pic>
        <p:pic>
          <p:nvPicPr>
            <p:cNvPr id="118" name="Picture 117"/>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827170" y="5690073"/>
              <a:ext cx="412028" cy="482404"/>
            </a:xfrm>
            <a:prstGeom prst="rect">
              <a:avLst/>
            </a:prstGeom>
          </p:spPr>
        </p:pic>
      </p:grpSp>
      <p:sp>
        <p:nvSpPr>
          <p:cNvPr id="119" name="Text Placeholder 21">
            <a:extLst/>
          </p:cNvPr>
          <p:cNvSpPr txBox="1">
            <a:spLocks/>
          </p:cNvSpPr>
          <p:nvPr/>
        </p:nvSpPr>
        <p:spPr>
          <a:xfrm>
            <a:off x="846137" y="1725945"/>
            <a:ext cx="11887200" cy="15286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Embed R and Python within T-SQL scripts</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Makes R &amp; Python callable from traditional applications</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Deploy smart apps using existing skills &amp; tools</a:t>
            </a:r>
          </a:p>
        </p:txBody>
      </p:sp>
      <p:sp>
        <p:nvSpPr>
          <p:cNvPr id="120" name="arrow_15"/>
          <p:cNvSpPr>
            <a:spLocks noChangeAspect="1" noEditPoints="1"/>
          </p:cNvSpPr>
          <p:nvPr/>
        </p:nvSpPr>
        <p:spPr bwMode="auto">
          <a:xfrm>
            <a:off x="457689" y="17557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1" name="arrow_15"/>
          <p:cNvSpPr>
            <a:spLocks noChangeAspect="1" noEditPoints="1"/>
          </p:cNvSpPr>
          <p:nvPr/>
        </p:nvSpPr>
        <p:spPr bwMode="auto">
          <a:xfrm>
            <a:off x="457689" y="22880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2" name="arrow_15"/>
          <p:cNvSpPr>
            <a:spLocks noChangeAspect="1" noEditPoints="1"/>
          </p:cNvSpPr>
          <p:nvPr/>
        </p:nvSpPr>
        <p:spPr bwMode="auto">
          <a:xfrm>
            <a:off x="457689" y="281894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23" name="Group 3">
            <a:extLst/>
          </p:cNvPr>
          <p:cNvGrpSpPr>
            <a:grpSpLocks/>
          </p:cNvGrpSpPr>
          <p:nvPr/>
        </p:nvGrpSpPr>
        <p:grpSpPr bwMode="auto">
          <a:xfrm>
            <a:off x="9973794" y="5694986"/>
            <a:ext cx="448287" cy="269755"/>
            <a:chOff x="2657475" y="2876550"/>
            <a:chExt cx="1228725" cy="141288"/>
          </a:xfrm>
        </p:grpSpPr>
        <p:cxnSp>
          <p:nvCxnSpPr>
            <p:cNvPr id="124" name="Straight Arrow Connector 123">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5" name="Straight Arrow Connector 124">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grpSp>
        <p:nvGrpSpPr>
          <p:cNvPr id="126" name="Group 3">
            <a:extLst/>
          </p:cNvPr>
          <p:cNvGrpSpPr>
            <a:grpSpLocks/>
          </p:cNvGrpSpPr>
          <p:nvPr/>
        </p:nvGrpSpPr>
        <p:grpSpPr bwMode="auto">
          <a:xfrm>
            <a:off x="7627536" y="5224700"/>
            <a:ext cx="448287" cy="269755"/>
            <a:chOff x="2657475" y="2876550"/>
            <a:chExt cx="1228725" cy="141288"/>
          </a:xfrm>
        </p:grpSpPr>
        <p:cxnSp>
          <p:nvCxnSpPr>
            <p:cNvPr id="127" name="Straight Arrow Connector 126">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8" name="Straight Arrow Connector 127">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grpSp>
        <p:nvGrpSpPr>
          <p:cNvPr id="6" name="Group 5"/>
          <p:cNvGrpSpPr/>
          <p:nvPr/>
        </p:nvGrpSpPr>
        <p:grpSpPr>
          <a:xfrm>
            <a:off x="3578318" y="4720590"/>
            <a:ext cx="1432905" cy="1646493"/>
            <a:chOff x="3961033" y="4720590"/>
            <a:chExt cx="1432905" cy="1646493"/>
          </a:xfrm>
        </p:grpSpPr>
        <p:grpSp>
          <p:nvGrpSpPr>
            <p:cNvPr id="130" name="Group 129">
              <a:extLst/>
            </p:cNvPr>
            <p:cNvGrpSpPr/>
            <p:nvPr/>
          </p:nvGrpSpPr>
          <p:grpSpPr>
            <a:xfrm>
              <a:off x="3961033" y="4720590"/>
              <a:ext cx="1416381" cy="1646493"/>
              <a:chOff x="9056043" y="4223209"/>
              <a:chExt cx="1416582" cy="2134746"/>
            </a:xfrm>
          </p:grpSpPr>
          <p:sp>
            <p:nvSpPr>
              <p:cNvPr id="140" name="TextBox 139">
                <a:extLst/>
              </p:cNvPr>
              <p:cNvSpPr txBox="1"/>
              <p:nvPr/>
            </p:nvSpPr>
            <p:spPr>
              <a:xfrm>
                <a:off x="9056043" y="4223209"/>
                <a:ext cx="1416582" cy="2134746"/>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p>
              <a:p>
                <a:endParaRPr lang="en-US"/>
              </a:p>
            </p:txBody>
          </p:sp>
          <p:sp>
            <p:nvSpPr>
              <p:cNvPr id="141" name="Right Triangle 140">
                <a:extLst/>
              </p:cNvPr>
              <p:cNvSpPr/>
              <p:nvPr/>
            </p:nvSpPr>
            <p:spPr bwMode="auto">
              <a:xfrm>
                <a:off x="10188054" y="4232456"/>
                <a:ext cx="281285" cy="369272"/>
              </a:xfrm>
              <a:prstGeom prst="rtTriangle">
                <a:avLst/>
              </a:prstGeom>
              <a:solidFill>
                <a:schemeClr val="bg1">
                  <a:lumMod val="85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cs typeface="Segoe UI" pitchFamily="34" charset="0"/>
                </a:endParaRPr>
              </a:p>
            </p:txBody>
          </p:sp>
        </p:grpSp>
        <p:sp>
          <p:nvSpPr>
            <p:cNvPr id="133" name="Rectangle 132">
              <a:extLst/>
            </p:cNvPr>
            <p:cNvSpPr/>
            <p:nvPr/>
          </p:nvSpPr>
          <p:spPr bwMode="auto">
            <a:xfrm>
              <a:off x="3966170" y="5201555"/>
              <a:ext cx="1427768" cy="8010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algn="ctr" defTabSz="931881" fontAlgn="base">
                <a:lnSpc>
                  <a:spcPct val="90000"/>
                </a:lnSpc>
                <a:spcBef>
                  <a:spcPct val="0"/>
                </a:spcBef>
                <a:spcAft>
                  <a:spcPts val="816"/>
                </a:spcAft>
                <a:defRPr/>
              </a:pPr>
              <a:r>
                <a:rPr lang="en-US" sz="1200" kern="0">
                  <a:gradFill>
                    <a:gsLst>
                      <a:gs pos="46903">
                        <a:schemeClr val="tx1"/>
                      </a:gs>
                      <a:gs pos="62000">
                        <a:schemeClr val="tx1"/>
                      </a:gs>
                    </a:gsLst>
                    <a:lin ang="5400000" scaled="0"/>
                  </a:gradFill>
                  <a:latin typeface="Segoe UI" panose="020B0502040204020203" pitchFamily="34" charset="0"/>
                  <a:cs typeface="Segoe UI" panose="020B0502040204020203" pitchFamily="34" charset="0"/>
                </a:rPr>
                <a:t>T-SQL Script</a:t>
              </a:r>
            </a:p>
          </p:txBody>
        </p:sp>
      </p:grpSp>
    </p:spTree>
    <p:custDataLst>
      <p:tags r:id="rId1"/>
    </p:custDataLst>
    <p:extLst>
      <p:ext uri="{BB962C8B-B14F-4D97-AF65-F5344CB8AC3E}">
        <p14:creationId xmlns:p14="http://schemas.microsoft.com/office/powerpoint/2010/main" val="391356460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Pattern 5: Score big or fast data in real time</a:t>
            </a:r>
            <a:br>
              <a:rPr lang="en-US"/>
            </a:br>
            <a:r>
              <a:rPr lang="en-US" sz="2400" spc="0">
                <a:latin typeface="Segoe UI" panose="020B0502040204020203" pitchFamily="34" charset="0"/>
              </a:rPr>
              <a:t>Run </a:t>
            </a:r>
            <a:r>
              <a:rPr lang="en-US" sz="2400" spc="0" err="1">
                <a:latin typeface="Consolas" panose="020B0609020204030204" pitchFamily="49" charset="0"/>
              </a:rPr>
              <a:t>RevoScale</a:t>
            </a:r>
            <a:r>
              <a:rPr lang="en-US" sz="2400" spc="0">
                <a:latin typeface="Segoe UI" panose="020B0502040204020203" pitchFamily="34" charset="0"/>
              </a:rPr>
              <a:t> models at speed with minimum latency</a:t>
            </a:r>
          </a:p>
        </p:txBody>
      </p:sp>
      <p:sp>
        <p:nvSpPr>
          <p:cNvPr id="30" name="Text Placeholder 21">
            <a:extLst/>
          </p:cNvPr>
          <p:cNvSpPr txBox="1">
            <a:spLocks/>
          </p:cNvSpPr>
          <p:nvPr/>
        </p:nvSpPr>
        <p:spPr>
          <a:xfrm>
            <a:off x="846137" y="1725945"/>
            <a:ext cx="11887200" cy="99514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Run trained models in real-time with low latency</a:t>
            </a:r>
          </a:p>
          <a:p>
            <a:pPr marL="0" indent="0">
              <a:spcBef>
                <a:spcPts val="1000"/>
              </a:spcBef>
              <a:spcAft>
                <a:spcPts val="1000"/>
              </a:spcAft>
              <a:buNone/>
            </a:pPr>
            <a:r>
              <a:rPr lang="en-US" sz="2000">
                <a:solidFill>
                  <a:srgbClr val="505050"/>
                </a:solidFill>
                <a:latin typeface="Segoe UI" panose="020B0502040204020203" pitchFamily="34" charset="0"/>
                <a:cs typeface="Segoe UI" panose="020B0502040204020203" pitchFamily="34" charset="0"/>
              </a:rPr>
              <a:t>Detect anomalies at speed</a:t>
            </a:r>
          </a:p>
        </p:txBody>
      </p:sp>
      <p:sp>
        <p:nvSpPr>
          <p:cNvPr id="31" name="arrow_15"/>
          <p:cNvSpPr>
            <a:spLocks noChangeAspect="1" noEditPoints="1"/>
          </p:cNvSpPr>
          <p:nvPr/>
        </p:nvSpPr>
        <p:spPr bwMode="auto">
          <a:xfrm>
            <a:off x="457689" y="17557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2" name="arrow_15"/>
          <p:cNvSpPr>
            <a:spLocks noChangeAspect="1" noEditPoints="1"/>
          </p:cNvSpPr>
          <p:nvPr/>
        </p:nvSpPr>
        <p:spPr bwMode="auto">
          <a:xfrm>
            <a:off x="457689" y="22880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4" name="Rectangle 33"/>
          <p:cNvSpPr/>
          <p:nvPr/>
        </p:nvSpPr>
        <p:spPr bwMode="auto">
          <a:xfrm>
            <a:off x="274639" y="3954463"/>
            <a:ext cx="11887199" cy="27429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5" name="Group 3">
            <a:extLst/>
          </p:cNvPr>
          <p:cNvGrpSpPr>
            <a:grpSpLocks/>
          </p:cNvGrpSpPr>
          <p:nvPr/>
        </p:nvGrpSpPr>
        <p:grpSpPr bwMode="auto">
          <a:xfrm>
            <a:off x="4143375" y="4996818"/>
            <a:ext cx="1103967" cy="394550"/>
            <a:chOff x="2657475" y="2876550"/>
            <a:chExt cx="1228725" cy="141288"/>
          </a:xfrm>
        </p:grpSpPr>
        <p:cxnSp>
          <p:nvCxnSpPr>
            <p:cNvPr id="36" name="Straight Arrow Connector 35">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37" name="Straight Arrow Connector 36">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38" name="monitor_2"/>
          <p:cNvSpPr>
            <a:spLocks noChangeAspect="1" noEditPoints="1"/>
          </p:cNvSpPr>
          <p:nvPr/>
        </p:nvSpPr>
        <p:spPr bwMode="auto">
          <a:xfrm>
            <a:off x="927921" y="4407083"/>
            <a:ext cx="2397913" cy="1837747"/>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9" name="Group 38"/>
          <p:cNvGrpSpPr/>
          <p:nvPr/>
        </p:nvGrpSpPr>
        <p:grpSpPr>
          <a:xfrm>
            <a:off x="5553257" y="4186923"/>
            <a:ext cx="1535698" cy="2360575"/>
            <a:chOff x="5413727" y="4686741"/>
            <a:chExt cx="1049960" cy="1613931"/>
          </a:xfrm>
          <a:solidFill>
            <a:srgbClr val="F2F2F2"/>
          </a:solidFill>
        </p:grpSpPr>
        <p:grpSp>
          <p:nvGrpSpPr>
            <p:cNvPr id="40" name="Group 39"/>
            <p:cNvGrpSpPr/>
            <p:nvPr/>
          </p:nvGrpSpPr>
          <p:grpSpPr>
            <a:xfrm>
              <a:off x="5413727" y="4686741"/>
              <a:ext cx="1049960" cy="1613931"/>
              <a:chOff x="7715623" y="4142244"/>
              <a:chExt cx="556011" cy="854667"/>
            </a:xfrm>
            <a:grpFill/>
          </p:grpSpPr>
          <p:grpSp>
            <p:nvGrpSpPr>
              <p:cNvPr id="45" name="Group 44"/>
              <p:cNvGrpSpPr/>
              <p:nvPr/>
            </p:nvGrpSpPr>
            <p:grpSpPr>
              <a:xfrm>
                <a:off x="7715623" y="4142244"/>
                <a:ext cx="556011" cy="854667"/>
                <a:chOff x="2339589" y="172322"/>
                <a:chExt cx="409233" cy="854667"/>
              </a:xfrm>
              <a:grpFill/>
            </p:grpSpPr>
            <p:sp>
              <p:nvSpPr>
                <p:cNvPr id="49" name="data_2"/>
                <p:cNvSpPr>
                  <a:spLocks noChangeAspect="1" noEditPoints="1"/>
                </p:cNvSpPr>
                <p:nvPr/>
              </p:nvSpPr>
              <p:spPr bwMode="auto">
                <a:xfrm>
                  <a:off x="2339589" y="489028"/>
                  <a:ext cx="409233" cy="537961"/>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50" name="data_2"/>
                <p:cNvSpPr>
                  <a:spLocks noChangeAspect="1" noEditPoints="1"/>
                </p:cNvSpPr>
                <p:nvPr/>
              </p:nvSpPr>
              <p:spPr bwMode="auto">
                <a:xfrm>
                  <a:off x="2339589" y="329484"/>
                  <a:ext cx="409233" cy="443497"/>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51"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48" name="Oval 47"/>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41" name="Rectangle 40"/>
            <p:cNvSpPr/>
            <p:nvPr/>
          </p:nvSpPr>
          <p:spPr>
            <a:xfrm>
              <a:off x="5423663" y="5169593"/>
              <a:ext cx="1029730" cy="844531"/>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2017</a:t>
              </a:r>
            </a:p>
          </p:txBody>
        </p:sp>
      </p:grpSp>
      <p:sp>
        <p:nvSpPr>
          <p:cNvPr id="55" name="Rectangle 54">
            <a:extLst/>
          </p:cNvPr>
          <p:cNvSpPr/>
          <p:nvPr/>
        </p:nvSpPr>
        <p:spPr bwMode="auto">
          <a:xfrm>
            <a:off x="3384816" y="4824142"/>
            <a:ext cx="955355" cy="75096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T-SQL</a:t>
            </a:r>
          </a:p>
        </p:txBody>
      </p:sp>
      <p:sp>
        <p:nvSpPr>
          <p:cNvPr id="109" name="Rectangle 108"/>
          <p:cNvSpPr/>
          <p:nvPr/>
        </p:nvSpPr>
        <p:spPr>
          <a:xfrm>
            <a:off x="1187632" y="4756248"/>
            <a:ext cx="1878490" cy="674458"/>
          </a:xfrm>
          <a:prstGeom prst="rect">
            <a:avLst/>
          </a:prstGeom>
          <a:noFill/>
          <a:ln w="10795" cap="flat" cmpd="sng" algn="ctr">
            <a:noFill/>
            <a:prstDash val="solid"/>
          </a:ln>
          <a:effectLst/>
        </p:spPr>
        <p:txBody>
          <a:bodyPr lIns="182880" tIns="146304" rIns="182880" bIns="146304" rtlCol="0" anchor="ctr" anchorCtr="0"/>
          <a:lstStyle/>
          <a:p>
            <a:pPr algn="ctr">
              <a:lnSpc>
                <a:spcPct val="90000"/>
              </a:lnSpc>
              <a:buClr>
                <a:srgbClr val="CDF4FF">
                  <a:lumMod val="40000"/>
                  <a:lumOff val="60000"/>
                </a:srgbClr>
              </a:buCl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Production apps</a:t>
            </a:r>
          </a:p>
        </p:txBody>
      </p:sp>
      <p:sp>
        <p:nvSpPr>
          <p:cNvPr id="110" name="TextBox 109">
            <a:extLst/>
          </p:cNvPr>
          <p:cNvSpPr txBox="1"/>
          <p:nvPr/>
        </p:nvSpPr>
        <p:spPr>
          <a:xfrm>
            <a:off x="9080892" y="4383314"/>
            <a:ext cx="2370255" cy="65878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1881">
              <a:spcAft>
                <a:spcPts val="816"/>
              </a:spcAft>
              <a:defRPr/>
            </a:pPr>
            <a:r>
              <a:rPr lang="en-US" sz="1200" kern="0">
                <a:gradFill>
                  <a:gsLst>
                    <a:gs pos="46903">
                      <a:schemeClr val="tx1"/>
                    </a:gs>
                    <a:gs pos="62000">
                      <a:schemeClr val="tx1"/>
                    </a:gs>
                  </a:gsLst>
                  <a:lin ang="5400000" scaled="0"/>
                </a:gradFill>
                <a:latin typeface="Segoe UI" panose="020B0502040204020203" pitchFamily="34" charset="0"/>
              </a:rPr>
              <a:t>Stored </a:t>
            </a:r>
            <a:r>
              <a:rPr lang="en-US" sz="1200" kern="0" err="1">
                <a:gradFill>
                  <a:gsLst>
                    <a:gs pos="46903">
                      <a:schemeClr val="tx1"/>
                    </a:gs>
                    <a:gs pos="62000">
                      <a:schemeClr val="tx1"/>
                    </a:gs>
                  </a:gsLst>
                  <a:lin ang="5400000" scaled="0"/>
                </a:gradFill>
                <a:latin typeface="Segoe UI" panose="020B0502040204020203" pitchFamily="34" charset="0"/>
              </a:rPr>
              <a:t>proc’s</a:t>
            </a:r>
            <a:r>
              <a:rPr lang="en-US" sz="1200" kern="0">
                <a:gradFill>
                  <a:gsLst>
                    <a:gs pos="46903">
                      <a:schemeClr val="tx1"/>
                    </a:gs>
                    <a:gs pos="62000">
                      <a:schemeClr val="tx1"/>
                    </a:gs>
                  </a:gsLst>
                  <a:lin ang="5400000" scaled="0"/>
                </a:gradFill>
                <a:latin typeface="Segoe UI" panose="020B0502040204020203" pitchFamily="34" charset="0"/>
              </a:rPr>
              <a:t> and triggers</a:t>
            </a:r>
          </a:p>
        </p:txBody>
      </p:sp>
      <p:sp>
        <p:nvSpPr>
          <p:cNvPr id="111" name="TextBox 110">
            <a:extLst/>
          </p:cNvPr>
          <p:cNvSpPr txBox="1"/>
          <p:nvPr/>
        </p:nvSpPr>
        <p:spPr>
          <a:xfrm>
            <a:off x="9080892" y="5747657"/>
            <a:ext cx="2370255" cy="65878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defPPr>
              <a:defRPr lang="en-US"/>
            </a:defPPr>
            <a:lvl1pPr algn="ctr" defTabSz="932293" fontAlgn="base">
              <a:lnSpc>
                <a:spcPct val="90000"/>
              </a:lnSpc>
              <a:spcBef>
                <a:spcPct val="0"/>
              </a:spcBef>
              <a:spcAft>
                <a:spcPct val="0"/>
              </a:spcAft>
              <a:defRPr sz="2400">
                <a:gradFill>
                  <a:gsLst>
                    <a:gs pos="0">
                      <a:srgbClr val="FFFFFF"/>
                    </a:gs>
                    <a:gs pos="100000">
                      <a:srgbClr val="FFFFFF"/>
                    </a:gs>
                  </a:gsLst>
                  <a:lin ang="5400000" scaled="0"/>
                </a:gradFill>
                <a:latin typeface="Segoe UI"/>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1881">
              <a:spcAft>
                <a:spcPts val="816"/>
              </a:spcAft>
              <a:defRPr/>
            </a:pPr>
            <a:r>
              <a:rPr lang="en-US" sz="1200" kern="0">
                <a:gradFill>
                  <a:gsLst>
                    <a:gs pos="46903">
                      <a:schemeClr val="tx1"/>
                    </a:gs>
                    <a:gs pos="62000">
                      <a:schemeClr val="tx1"/>
                    </a:gs>
                  </a:gsLst>
                  <a:lin ang="5400000" scaled="0"/>
                </a:gradFill>
                <a:latin typeface="Segoe UI" panose="020B0502040204020203" pitchFamily="34" charset="0"/>
              </a:rPr>
              <a:t>Real time scoring engine</a:t>
            </a:r>
          </a:p>
        </p:txBody>
      </p:sp>
      <p:grpSp>
        <p:nvGrpSpPr>
          <p:cNvPr id="112" name="Group 3">
            <a:extLst/>
          </p:cNvPr>
          <p:cNvGrpSpPr>
            <a:grpSpLocks/>
          </p:cNvGrpSpPr>
          <p:nvPr/>
        </p:nvGrpSpPr>
        <p:grpSpPr bwMode="auto">
          <a:xfrm>
            <a:off x="7292547" y="4602268"/>
            <a:ext cx="1584754" cy="394550"/>
            <a:chOff x="2657475" y="2876550"/>
            <a:chExt cx="1228725" cy="141288"/>
          </a:xfrm>
        </p:grpSpPr>
        <p:cxnSp>
          <p:nvCxnSpPr>
            <p:cNvPr id="113" name="Straight Arrow Connector 112">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14" name="Straight Arrow Connector 113">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grpSp>
        <p:nvGrpSpPr>
          <p:cNvPr id="115" name="Group 3">
            <a:extLst/>
          </p:cNvPr>
          <p:cNvGrpSpPr>
            <a:grpSpLocks/>
          </p:cNvGrpSpPr>
          <p:nvPr/>
        </p:nvGrpSpPr>
        <p:grpSpPr bwMode="auto">
          <a:xfrm>
            <a:off x="7292547" y="5262668"/>
            <a:ext cx="1584754" cy="394550"/>
            <a:chOff x="2657475" y="2876550"/>
            <a:chExt cx="1228725" cy="141288"/>
          </a:xfrm>
        </p:grpSpPr>
        <p:cxnSp>
          <p:nvCxnSpPr>
            <p:cNvPr id="116" name="Straight Arrow Connector 115">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17" name="Straight Arrow Connector 116">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grpSp>
        <p:nvGrpSpPr>
          <p:cNvPr id="118" name="Group 3">
            <a:extLst/>
          </p:cNvPr>
          <p:cNvGrpSpPr>
            <a:grpSpLocks/>
          </p:cNvGrpSpPr>
          <p:nvPr/>
        </p:nvGrpSpPr>
        <p:grpSpPr bwMode="auto">
          <a:xfrm>
            <a:off x="7292547" y="5923068"/>
            <a:ext cx="1584754" cy="394550"/>
            <a:chOff x="2657475" y="2876550"/>
            <a:chExt cx="1228725" cy="141288"/>
          </a:xfrm>
        </p:grpSpPr>
        <p:cxnSp>
          <p:nvCxnSpPr>
            <p:cNvPr id="119" name="Straight Arrow Connector 118">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0" name="Straight Arrow Connector 119">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grpSp>
        <p:nvGrpSpPr>
          <p:cNvPr id="121" name="Group 3">
            <a:extLst/>
          </p:cNvPr>
          <p:cNvGrpSpPr>
            <a:grpSpLocks/>
          </p:cNvGrpSpPr>
          <p:nvPr/>
        </p:nvGrpSpPr>
        <p:grpSpPr bwMode="auto">
          <a:xfrm rot="5400000">
            <a:off x="10012466" y="5197602"/>
            <a:ext cx="507107" cy="394550"/>
            <a:chOff x="2657475" y="2876550"/>
            <a:chExt cx="1228725" cy="141288"/>
          </a:xfrm>
        </p:grpSpPr>
        <p:cxnSp>
          <p:nvCxnSpPr>
            <p:cNvPr id="122" name="Straight Arrow Connector 121">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3" name="Straight Arrow Connector 122">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24" name="Rectangle 123">
            <a:extLst/>
          </p:cNvPr>
          <p:cNvSpPr/>
          <p:nvPr/>
        </p:nvSpPr>
        <p:spPr bwMode="auto">
          <a:xfrm>
            <a:off x="7607247" y="4660554"/>
            <a:ext cx="955355" cy="2585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sp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Events</a:t>
            </a:r>
          </a:p>
        </p:txBody>
      </p:sp>
      <p:sp>
        <p:nvSpPr>
          <p:cNvPr id="126" name="Rectangle 125">
            <a:extLst/>
          </p:cNvPr>
          <p:cNvSpPr/>
          <p:nvPr/>
        </p:nvSpPr>
        <p:spPr bwMode="auto">
          <a:xfrm>
            <a:off x="7607247" y="5331114"/>
            <a:ext cx="955355" cy="2585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sp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Events</a:t>
            </a:r>
          </a:p>
        </p:txBody>
      </p:sp>
      <p:sp>
        <p:nvSpPr>
          <p:cNvPr id="127" name="Rectangle 126">
            <a:extLst/>
          </p:cNvPr>
          <p:cNvSpPr/>
          <p:nvPr/>
        </p:nvSpPr>
        <p:spPr bwMode="auto">
          <a:xfrm>
            <a:off x="7607247" y="5994054"/>
            <a:ext cx="955355" cy="25853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spAutoFit/>
          </a:bodyPr>
          <a:lstStyle/>
          <a:p>
            <a:pPr algn="ctr" defTabSz="950201">
              <a:lnSpc>
                <a:spcPct val="90000"/>
              </a:lnSpc>
              <a:spcAft>
                <a:spcPts val="612"/>
              </a:spcAft>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Models</a:t>
            </a:r>
          </a:p>
        </p:txBody>
      </p:sp>
    </p:spTree>
    <p:custDataLst>
      <p:tags r:id="rId1"/>
    </p:custDataLst>
    <p:extLst>
      <p:ext uri="{BB962C8B-B14F-4D97-AF65-F5344CB8AC3E}">
        <p14:creationId xmlns:p14="http://schemas.microsoft.com/office/powerpoint/2010/main" val="16879434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6219119" y="-15732"/>
            <a:ext cx="6217356" cy="7010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4" name="Rectangle 3"/>
          <p:cNvSpPr/>
          <p:nvPr/>
        </p:nvSpPr>
        <p:spPr>
          <a:xfrm>
            <a:off x="1066449" y="2389870"/>
            <a:ext cx="3624481" cy="2655625"/>
          </a:xfrm>
          <a:prstGeom prst="rect">
            <a:avLst/>
          </a:prstGeom>
        </p:spPr>
        <p:txBody>
          <a:bodyPr wrap="square">
            <a:spAutoFit/>
          </a:bodyPr>
          <a:lstStyle/>
          <a:p>
            <a:pPr>
              <a:defRPr/>
            </a:pPr>
            <a:r>
              <a:rPr lang="en-US" sz="4080" kern="0">
                <a:solidFill>
                  <a:srgbClr val="FFFFFF"/>
                </a:solidFill>
                <a:latin typeface="Segoe UI Light"/>
                <a:cs typeface="Segoe UI Light" panose="020B0502040204020203" pitchFamily="34" charset="0"/>
              </a:rPr>
              <a:t>Business leaders</a:t>
            </a:r>
            <a:br>
              <a:rPr lang="en-US" sz="4080" kern="0">
                <a:solidFill>
                  <a:srgbClr val="FFFFFF"/>
                </a:solidFill>
                <a:latin typeface="Segoe UI Light"/>
                <a:cs typeface="Segoe UI Light" panose="020B0502040204020203" pitchFamily="34" charset="0"/>
              </a:rPr>
            </a:br>
            <a:r>
              <a:rPr lang="en-US" sz="4080" kern="0">
                <a:solidFill>
                  <a:srgbClr val="FFFFFF"/>
                </a:solidFill>
                <a:latin typeface="Segoe UI Light"/>
                <a:cs typeface="Segoe UI Light" panose="020B0502040204020203" pitchFamily="34" charset="0"/>
              </a:rPr>
              <a:t>are focused</a:t>
            </a:r>
            <a:br>
              <a:rPr lang="en-US" sz="4080" kern="0">
                <a:solidFill>
                  <a:srgbClr val="FFFFFF"/>
                </a:solidFill>
                <a:latin typeface="Segoe UI Light"/>
                <a:cs typeface="Segoe UI Light" panose="020B0502040204020203" pitchFamily="34" charset="0"/>
              </a:rPr>
            </a:br>
            <a:r>
              <a:rPr lang="en-US" sz="4080" kern="0">
                <a:solidFill>
                  <a:srgbClr val="FFFFFF"/>
                </a:solidFill>
                <a:latin typeface="Segoe UI Light"/>
                <a:cs typeface="Segoe UI Light" panose="020B0502040204020203" pitchFamily="34" charset="0"/>
              </a:rPr>
              <a:t>on disruption </a:t>
            </a:r>
            <a:endParaRPr lang="en-US" sz="1632" kern="0">
              <a:solidFill>
                <a:srgbClr val="FFFFFF"/>
              </a:solidFill>
              <a:latin typeface="Segoe UI Light"/>
            </a:endParaRPr>
          </a:p>
        </p:txBody>
      </p:sp>
      <p:sp>
        <p:nvSpPr>
          <p:cNvPr id="16" name="Rectangle 15">
            <a:extLst>
              <a:ext uri="{FF2B5EF4-FFF2-40B4-BE49-F238E27FC236}">
                <a16:creationId xmlns:a16="http://schemas.microsoft.com/office/drawing/2014/main" id="{7650ADBB-8A94-4AA0-A547-02E1B1F3BAD4}"/>
              </a:ext>
            </a:extLst>
          </p:cNvPr>
          <p:cNvSpPr/>
          <p:nvPr/>
        </p:nvSpPr>
        <p:spPr>
          <a:xfrm>
            <a:off x="396559" y="2786298"/>
            <a:ext cx="5212078" cy="1421928"/>
          </a:xfrm>
          <a:prstGeom prst="rect">
            <a:avLst/>
          </a:prstGeom>
        </p:spPr>
        <p:txBody>
          <a:bodyPr wrap="square">
            <a:spAutoFit/>
          </a:bodyPr>
          <a:lstStyle/>
          <a:p>
            <a:pPr>
              <a:lnSpc>
                <a:spcPct val="90000"/>
              </a:lnSpc>
              <a:defRPr/>
            </a:pPr>
            <a:r>
              <a:rPr lang="en-US" sz="3200" ker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embrace predictive analytics that helps you adapt to new challenges…</a:t>
            </a:r>
            <a:endParaRPr lang="en-US" sz="1200" ker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endParaRPr>
          </a:p>
        </p:txBody>
      </p:sp>
      <p:sp>
        <p:nvSpPr>
          <p:cNvPr id="2" name="Title 1"/>
          <p:cNvSpPr>
            <a:spLocks noGrp="1"/>
          </p:cNvSpPr>
          <p:nvPr>
            <p:ph type="title"/>
          </p:nvPr>
        </p:nvSpPr>
        <p:spPr/>
        <p:txBody>
          <a:bodyPr/>
          <a:lstStyle/>
          <a:p>
            <a:r>
              <a:rPr lang="en-US"/>
              <a:t>You told us that </a:t>
            </a:r>
            <a:br>
              <a:rPr lang="en-US"/>
            </a:br>
            <a:r>
              <a:rPr lang="en-US"/>
              <a:t>you wanted to…</a:t>
            </a:r>
          </a:p>
        </p:txBody>
      </p:sp>
      <p:grpSp>
        <p:nvGrpSpPr>
          <p:cNvPr id="5" name="Group 4"/>
          <p:cNvGrpSpPr/>
          <p:nvPr/>
        </p:nvGrpSpPr>
        <p:grpSpPr>
          <a:xfrm>
            <a:off x="6858317" y="1381950"/>
            <a:ext cx="5105400" cy="4678753"/>
            <a:chOff x="7132637" y="1381950"/>
            <a:chExt cx="5105400" cy="4678753"/>
          </a:xfrm>
        </p:grpSpPr>
        <p:sp>
          <p:nvSpPr>
            <p:cNvPr id="17" name="arrow_15"/>
            <p:cNvSpPr>
              <a:spLocks noChangeAspect="1" noEditPoints="1"/>
            </p:cNvSpPr>
            <p:nvPr/>
          </p:nvSpPr>
          <p:spPr bwMode="auto">
            <a:xfrm>
              <a:off x="7132637" y="145369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18" name="arrow_15"/>
            <p:cNvSpPr>
              <a:spLocks noChangeAspect="1" noEditPoints="1"/>
            </p:cNvSpPr>
            <p:nvPr/>
          </p:nvSpPr>
          <p:spPr bwMode="auto">
            <a:xfrm>
              <a:off x="7132637" y="2724784"/>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19" name="arrow_15"/>
            <p:cNvSpPr>
              <a:spLocks noChangeAspect="1" noEditPoints="1"/>
            </p:cNvSpPr>
            <p:nvPr/>
          </p:nvSpPr>
          <p:spPr bwMode="auto">
            <a:xfrm>
              <a:off x="7132637" y="399587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0" name="arrow_15"/>
            <p:cNvSpPr>
              <a:spLocks noChangeAspect="1" noEditPoints="1"/>
            </p:cNvSpPr>
            <p:nvPr/>
          </p:nvSpPr>
          <p:spPr bwMode="auto">
            <a:xfrm>
              <a:off x="7132637" y="526696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6" name="Rectangle 5"/>
            <p:cNvSpPr/>
            <p:nvPr/>
          </p:nvSpPr>
          <p:spPr>
            <a:xfrm>
              <a:off x="7564933" y="1381950"/>
              <a:ext cx="4216539"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Create new, ubiquitous, intelligent applications</a:t>
              </a:r>
            </a:p>
          </p:txBody>
        </p:sp>
        <p:sp>
          <p:nvSpPr>
            <p:cNvPr id="21" name="Rectangle 20"/>
            <p:cNvSpPr/>
            <p:nvPr/>
          </p:nvSpPr>
          <p:spPr>
            <a:xfrm>
              <a:off x="7564933" y="2650401"/>
              <a:ext cx="4673104" cy="862800"/>
            </a:xfrm>
            <a:prstGeom prst="rect">
              <a:avLst/>
            </a:prstGeom>
          </p:spPr>
          <p:txBody>
            <a:bodyPr wrap="square" lIns="146304" tIns="91440" rIns="146304" bIns="91440">
              <a:spAutoFit/>
            </a:bodyPr>
            <a:lstStyle/>
            <a:p>
              <a:pPr>
                <a:lnSpc>
                  <a:spcPct val="90000"/>
                </a:lnSpc>
                <a:spcAft>
                  <a:spcPts val="5100"/>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Tap open source commercial innovation streams</a:t>
              </a:r>
            </a:p>
          </p:txBody>
        </p:sp>
        <p:sp>
          <p:nvSpPr>
            <p:cNvPr id="22" name="Rectangle 21"/>
            <p:cNvSpPr/>
            <p:nvPr/>
          </p:nvSpPr>
          <p:spPr>
            <a:xfrm>
              <a:off x="7564933" y="5197903"/>
              <a:ext cx="4216539" cy="862800"/>
            </a:xfrm>
            <a:prstGeom prst="rect">
              <a:avLst/>
            </a:prstGeom>
          </p:spPr>
          <p:txBody>
            <a:bodyPr wrap="square" lIns="146304" tIns="91440" rIns="146304" bIns="91440">
              <a:spAutoFit/>
            </a:bodyPr>
            <a:lstStyle/>
            <a:p>
              <a:pPr>
                <a:lnSpc>
                  <a:spcPct val="90000"/>
                </a:lnSpc>
                <a:spcAft>
                  <a:spcPts val="5100"/>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Scale your analytics to tackle very large data assets</a:t>
              </a:r>
            </a:p>
          </p:txBody>
        </p:sp>
        <p:sp>
          <p:nvSpPr>
            <p:cNvPr id="23" name="Rectangle 22"/>
            <p:cNvSpPr/>
            <p:nvPr/>
          </p:nvSpPr>
          <p:spPr>
            <a:xfrm>
              <a:off x="7564933" y="3942440"/>
              <a:ext cx="4216539" cy="862800"/>
            </a:xfrm>
            <a:prstGeom prst="rect">
              <a:avLst/>
            </a:prstGeom>
          </p:spPr>
          <p:txBody>
            <a:bodyPr wrap="square" lIns="146304" tIns="91440" rIns="146304" bIns="91440">
              <a:spAutoFit/>
            </a:bodyPr>
            <a:lstStyle/>
            <a:p>
              <a:pPr>
                <a:lnSpc>
                  <a:spcPct val="90000"/>
                </a:lnSpc>
                <a:spcAft>
                  <a:spcPts val="5100"/>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Adapt to emerging cloud &amp; hybrid cloud infrastructures</a:t>
              </a:r>
            </a:p>
          </p:txBody>
        </p:sp>
      </p:grpSp>
    </p:spTree>
    <p:extLst>
      <p:ext uri="{BB962C8B-B14F-4D97-AF65-F5344CB8AC3E}">
        <p14:creationId xmlns:p14="http://schemas.microsoft.com/office/powerpoint/2010/main" val="132353968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0696-90C5-4958-BF9E-1F5EDFBE3A58}"/>
              </a:ext>
            </a:extLst>
          </p:cNvPr>
          <p:cNvSpPr>
            <a:spLocks noGrp="1"/>
          </p:cNvSpPr>
          <p:nvPr>
            <p:ph type="title"/>
          </p:nvPr>
        </p:nvSpPr>
        <p:spPr>
          <a:xfrm>
            <a:off x="274638" y="2125662"/>
            <a:ext cx="11887200" cy="2012859"/>
          </a:xfrm>
        </p:spPr>
        <p:txBody>
          <a:bodyPr/>
          <a:lstStyle/>
          <a:p>
            <a:r>
              <a:rPr lang="en-US" sz="6600"/>
              <a:t>Understanding SQL Server 2017</a:t>
            </a:r>
            <a:br>
              <a:rPr lang="en-US" sz="6600"/>
            </a:br>
            <a:r>
              <a:rPr lang="en-US" sz="6600"/>
              <a:t>Machine Learning Services</a:t>
            </a:r>
          </a:p>
        </p:txBody>
      </p:sp>
    </p:spTree>
    <p:extLst>
      <p:ext uri="{BB962C8B-B14F-4D97-AF65-F5344CB8AC3E}">
        <p14:creationId xmlns:p14="http://schemas.microsoft.com/office/powerpoint/2010/main" val="7707232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74637" y="1211263"/>
            <a:ext cx="9615842" cy="3519968"/>
            <a:chOff x="274637" y="1211263"/>
            <a:chExt cx="9615842" cy="3519968"/>
          </a:xfrm>
        </p:grpSpPr>
        <p:sp>
          <p:nvSpPr>
            <p:cNvPr id="64" name="Rectangle 63"/>
            <p:cNvSpPr/>
            <p:nvPr/>
          </p:nvSpPr>
          <p:spPr bwMode="auto">
            <a:xfrm>
              <a:off x="4931609" y="3177695"/>
              <a:ext cx="4958868" cy="1553536"/>
            </a:xfrm>
            <a:prstGeom prst="rect">
              <a:avLst/>
            </a:prstGeom>
            <a:solidFill>
              <a:schemeClr val="tx2">
                <a:lumMod val="10000"/>
                <a:lumOff val="90000"/>
                <a:alpha val="8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bwMode="auto">
            <a:xfrm>
              <a:off x="4931608" y="2194479"/>
              <a:ext cx="4958870" cy="932474"/>
            </a:xfrm>
            <a:prstGeom prst="rect">
              <a:avLst/>
            </a:prstGeom>
            <a:solidFill>
              <a:schemeClr val="tx2">
                <a:lumMod val="10000"/>
                <a:lumOff val="90000"/>
                <a:alpha val="8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66" name="Rectangle 65"/>
            <p:cNvSpPr/>
            <p:nvPr/>
          </p:nvSpPr>
          <p:spPr bwMode="auto">
            <a:xfrm>
              <a:off x="4931609" y="1211263"/>
              <a:ext cx="4958870" cy="932474"/>
            </a:xfrm>
            <a:prstGeom prst="rect">
              <a:avLst/>
            </a:prstGeom>
            <a:solidFill>
              <a:schemeClr val="tx2">
                <a:lumMod val="10000"/>
                <a:lumOff val="90000"/>
                <a:alpha val="8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10" name="Rectangle 209"/>
            <p:cNvSpPr/>
            <p:nvPr/>
          </p:nvSpPr>
          <p:spPr bwMode="auto">
            <a:xfrm>
              <a:off x="2103439" y="2194479"/>
              <a:ext cx="2778420" cy="932474"/>
            </a:xfrm>
            <a:prstGeom prst="rect">
              <a:avLst/>
            </a:prstGeom>
            <a:solidFill>
              <a:schemeClr val="bg1">
                <a:lumMod val="95000"/>
                <a:alpha val="5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13" name="Rectangle 212"/>
            <p:cNvSpPr/>
            <p:nvPr/>
          </p:nvSpPr>
          <p:spPr bwMode="auto">
            <a:xfrm>
              <a:off x="274637" y="3177695"/>
              <a:ext cx="4607221" cy="1553536"/>
            </a:xfrm>
            <a:prstGeom prst="rect">
              <a:avLst/>
            </a:prstGeom>
            <a:solidFill>
              <a:schemeClr val="bg1">
                <a:lumMod val="95000"/>
                <a:alpha val="5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5" name="Rectangle 4"/>
            <p:cNvSpPr/>
            <p:nvPr/>
          </p:nvSpPr>
          <p:spPr bwMode="auto">
            <a:xfrm>
              <a:off x="274638" y="1211263"/>
              <a:ext cx="6400800" cy="932474"/>
            </a:xfrm>
            <a:prstGeom prst="rect">
              <a:avLst/>
            </a:prstGeom>
            <a:solidFill>
              <a:schemeClr val="bg1">
                <a:lumMod val="95000"/>
                <a:alpha val="5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sp>
        <p:nvSpPr>
          <p:cNvPr id="252" name="Rectangle 251"/>
          <p:cNvSpPr/>
          <p:nvPr/>
        </p:nvSpPr>
        <p:spPr bwMode="auto">
          <a:xfrm>
            <a:off x="274638" y="4781972"/>
            <a:ext cx="9615840" cy="932474"/>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3" name="Rectangle 252"/>
          <p:cNvSpPr/>
          <p:nvPr/>
        </p:nvSpPr>
        <p:spPr bwMode="auto">
          <a:xfrm>
            <a:off x="274638" y="5765189"/>
            <a:ext cx="9615840" cy="932474"/>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54" name="Rectangle 253"/>
          <p:cNvSpPr/>
          <p:nvPr/>
        </p:nvSpPr>
        <p:spPr bwMode="auto">
          <a:xfrm>
            <a:off x="9940227" y="1211263"/>
            <a:ext cx="2221612" cy="5486400"/>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196" name="TextBox 195">
            <a:extLst>
              <a:ext uri="{FF2B5EF4-FFF2-40B4-BE49-F238E27FC236}">
                <a16:creationId xmlns:a16="http://schemas.microsoft.com/office/drawing/2014/main" id="{7473B147-A56C-4089-9BBC-41D602350196}"/>
              </a:ext>
            </a:extLst>
          </p:cNvPr>
          <p:cNvSpPr txBox="1"/>
          <p:nvPr/>
        </p:nvSpPr>
        <p:spPr>
          <a:xfrm>
            <a:off x="2338643" y="5202757"/>
            <a:ext cx="980620" cy="332399"/>
          </a:xfrm>
          <a:prstGeom prst="rect">
            <a:avLst/>
          </a:prstGeom>
          <a:noFill/>
        </p:spPr>
        <p:txBody>
          <a:bodyPr wrap="square" lIns="0" tIns="0" rIns="0" bIns="0" rtlCol="0">
            <a:spAutoFit/>
          </a:bodyPr>
          <a:lstStyle/>
          <a:p>
            <a:pPr algn="ctr" defTabSz="932597">
              <a:lnSpc>
                <a:spcPct val="90000"/>
              </a:lnSpc>
              <a:spcAft>
                <a:spcPts val="600"/>
              </a:spcAft>
            </a:pPr>
            <a:r>
              <a:rPr lang="en-US" sz="2400">
                <a:gradFill>
                  <a:gsLst>
                    <a:gs pos="0">
                      <a:schemeClr val="accent5"/>
                    </a:gs>
                    <a:gs pos="100000">
                      <a:schemeClr val="accent5"/>
                    </a:gs>
                  </a:gsLst>
                  <a:lin ang="5400000" scaled="0"/>
                </a:gradFill>
                <a:latin typeface="Consolas" panose="020B0609020204030204" pitchFamily="49" charset="0"/>
                <a:cs typeface="Courier New" panose="02070309020205020404" pitchFamily="49" charset="0"/>
              </a:rPr>
              <a:t>.csv</a:t>
            </a:r>
          </a:p>
        </p:txBody>
      </p:sp>
      <p:sp>
        <p:nvSpPr>
          <p:cNvPr id="197" name="TextBox 196">
            <a:extLst>
              <a:ext uri="{FF2B5EF4-FFF2-40B4-BE49-F238E27FC236}">
                <a16:creationId xmlns:a16="http://schemas.microsoft.com/office/drawing/2014/main" id="{ACA02132-9F19-4231-B678-0D7317D5CE40}"/>
              </a:ext>
            </a:extLst>
          </p:cNvPr>
          <p:cNvSpPr txBox="1"/>
          <p:nvPr/>
        </p:nvSpPr>
        <p:spPr>
          <a:xfrm>
            <a:off x="3580596" y="5078108"/>
            <a:ext cx="858054" cy="457048"/>
          </a:xfrm>
          <a:prstGeom prst="rect">
            <a:avLst/>
          </a:prstGeom>
          <a:noFill/>
        </p:spPr>
        <p:txBody>
          <a:bodyPr wrap="square" lIns="0" tIns="0" rIns="0" bIns="0" rtlCol="0">
            <a:spAutoFit/>
          </a:bodyPr>
          <a:lstStyle/>
          <a:p>
            <a:pPr algn="ctr" defTabSz="932597">
              <a:lnSpc>
                <a:spcPct val="90000"/>
              </a:lnSpc>
              <a:spcAft>
                <a:spcPts val="600"/>
              </a:spcAft>
            </a:pPr>
            <a:r>
              <a:rPr lang="en-US" sz="900">
                <a:gradFill>
                  <a:gsLst>
                    <a:gs pos="0">
                      <a:schemeClr val="accent5"/>
                    </a:gs>
                    <a:gs pos="100000">
                      <a:schemeClr val="accent5"/>
                    </a:gs>
                  </a:gsLst>
                  <a:lin ang="5400000" scaled="0"/>
                </a:gradFill>
                <a:latin typeface="Segoe UI" panose="020B0502040204020203" pitchFamily="34" charset="0"/>
                <a:cs typeface="Segoe UI" panose="020B0502040204020203" pitchFamily="34" charset="0"/>
              </a:rPr>
              <a:t>Microsoft</a:t>
            </a:r>
            <a:br>
              <a:rPr lang="en-US" sz="900">
                <a:gradFill>
                  <a:gsLst>
                    <a:gs pos="0">
                      <a:schemeClr val="accent5"/>
                    </a:gs>
                    <a:gs pos="100000">
                      <a:schemeClr val="accent5"/>
                    </a:gs>
                  </a:gsLst>
                  <a:lin ang="5400000" scaled="0"/>
                </a:gradFill>
                <a:latin typeface="Segoe UI" panose="020B0502040204020203" pitchFamily="34" charset="0"/>
                <a:cs typeface="Segoe UI" panose="020B0502040204020203" pitchFamily="34" charset="0"/>
              </a:rPr>
            </a:br>
            <a:r>
              <a:rPr lang="en-US" sz="2400">
                <a:gradFill>
                  <a:gsLst>
                    <a:gs pos="0">
                      <a:schemeClr val="accent5"/>
                    </a:gs>
                    <a:gs pos="100000">
                      <a:schemeClr val="accent5"/>
                    </a:gs>
                  </a:gsLst>
                  <a:lin ang="5400000" scaled="0"/>
                </a:gradFill>
                <a:latin typeface="Consolas" panose="020B0609020204030204" pitchFamily="49" charset="0"/>
                <a:cs typeface="Courier New" panose="02070309020205020404" pitchFamily="49" charset="0"/>
              </a:rPr>
              <a:t>.XDF</a:t>
            </a:r>
          </a:p>
        </p:txBody>
      </p:sp>
      <p:sp>
        <p:nvSpPr>
          <p:cNvPr id="199" name="TextBox 198">
            <a:extLst>
              <a:ext uri="{FF2B5EF4-FFF2-40B4-BE49-F238E27FC236}">
                <a16:creationId xmlns:a16="http://schemas.microsoft.com/office/drawing/2014/main" id="{ACCDCAAC-A1A0-4A04-8849-B6AA5CE67E4B}"/>
              </a:ext>
            </a:extLst>
          </p:cNvPr>
          <p:cNvSpPr txBox="1"/>
          <p:nvPr/>
        </p:nvSpPr>
        <p:spPr>
          <a:xfrm>
            <a:off x="4760065" y="5233904"/>
            <a:ext cx="954231" cy="276999"/>
          </a:xfrm>
          <a:prstGeom prst="rect">
            <a:avLst/>
          </a:prstGeom>
          <a:noFill/>
        </p:spPr>
        <p:txBody>
          <a:bodyPr wrap="square" lIns="0" tIns="0" rIns="0" bIns="0" rtlCol="0">
            <a:spAutoFit/>
          </a:bodyPr>
          <a:lstStyle/>
          <a:p>
            <a:pPr algn="ctr" defTabSz="932597">
              <a:lnSpc>
                <a:spcPct val="90000"/>
              </a:lnSpc>
              <a:spcAft>
                <a:spcPts val="600"/>
              </a:spcAft>
            </a:pPr>
            <a:r>
              <a:rPr lang="en-US" sz="2000">
                <a:gradFill>
                  <a:gsLst>
                    <a:gs pos="0">
                      <a:schemeClr val="accent5"/>
                    </a:gs>
                    <a:gs pos="100000">
                      <a:schemeClr val="accent5"/>
                    </a:gs>
                  </a:gsLst>
                  <a:lin ang="5400000" scaled="0"/>
                </a:gradFill>
                <a:latin typeface="Segoe UI" panose="020B0502040204020203" pitchFamily="34" charset="0"/>
                <a:cs typeface="Segoe UI" panose="020B0502040204020203" pitchFamily="34" charset="0"/>
              </a:rPr>
              <a:t>ODBC</a:t>
            </a:r>
          </a:p>
        </p:txBody>
      </p:sp>
      <p:sp>
        <p:nvSpPr>
          <p:cNvPr id="203" name="TextBox 202">
            <a:extLst>
              <a:ext uri="{FF2B5EF4-FFF2-40B4-BE49-F238E27FC236}">
                <a16:creationId xmlns:a16="http://schemas.microsoft.com/office/drawing/2014/main" id="{CD534A9C-9E7C-450E-8E0C-5AE61BF3B117}"/>
              </a:ext>
            </a:extLst>
          </p:cNvPr>
          <p:cNvSpPr txBox="1"/>
          <p:nvPr/>
        </p:nvSpPr>
        <p:spPr>
          <a:xfrm>
            <a:off x="5931241" y="5233690"/>
            <a:ext cx="954231" cy="276999"/>
          </a:xfrm>
          <a:prstGeom prst="rect">
            <a:avLst/>
          </a:prstGeom>
          <a:noFill/>
        </p:spPr>
        <p:txBody>
          <a:bodyPr wrap="square" lIns="0" tIns="0" rIns="0" bIns="0" rtlCol="0">
            <a:spAutoFit/>
          </a:bodyPr>
          <a:lstStyle/>
          <a:p>
            <a:pPr algn="ctr" defTabSz="932597">
              <a:lnSpc>
                <a:spcPct val="90000"/>
              </a:lnSpc>
              <a:spcAft>
                <a:spcPts val="600"/>
              </a:spcAft>
            </a:pPr>
            <a:r>
              <a:rPr lang="en-US" sz="2000">
                <a:gradFill>
                  <a:gsLst>
                    <a:gs pos="0">
                      <a:schemeClr val="accent5"/>
                    </a:gs>
                    <a:gs pos="100000">
                      <a:schemeClr val="accent5"/>
                    </a:gs>
                  </a:gsLst>
                  <a:lin ang="5400000" scaled="0"/>
                </a:gradFill>
                <a:latin typeface="Segoe UI" panose="020B0502040204020203" pitchFamily="34" charset="0"/>
                <a:cs typeface="Segoe UI" panose="020B0502040204020203" pitchFamily="34" charset="0"/>
              </a:rPr>
              <a:t>T-SQL</a:t>
            </a:r>
          </a:p>
        </p:txBody>
      </p:sp>
      <p:pic>
        <p:nvPicPr>
          <p:cNvPr id="207" name="Picture 206">
            <a:extLst>
              <a:ext uri="{FF2B5EF4-FFF2-40B4-BE49-F238E27FC236}">
                <a16:creationId xmlns:a16="http://schemas.microsoft.com/office/drawing/2014/main" id="{45BE2707-A140-4448-9FEB-9D6FF397DA6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55296" y="4945710"/>
            <a:ext cx="509028" cy="267239"/>
          </a:xfrm>
          <a:prstGeom prst="rect">
            <a:avLst/>
          </a:prstGeom>
        </p:spPr>
      </p:pic>
      <p:sp>
        <p:nvSpPr>
          <p:cNvPr id="208" name="TextBox 207">
            <a:extLst>
              <a:ext uri="{FF2B5EF4-FFF2-40B4-BE49-F238E27FC236}">
                <a16:creationId xmlns:a16="http://schemas.microsoft.com/office/drawing/2014/main" id="{BABAE76A-C74E-4E13-A6F8-FC453F7F9B7C}"/>
              </a:ext>
            </a:extLst>
          </p:cNvPr>
          <p:cNvSpPr txBox="1"/>
          <p:nvPr/>
        </p:nvSpPr>
        <p:spPr>
          <a:xfrm>
            <a:off x="8765146" y="5248188"/>
            <a:ext cx="889328" cy="200055"/>
          </a:xfrm>
          <a:prstGeom prst="rect">
            <a:avLst/>
          </a:prstGeom>
          <a:noFill/>
        </p:spPr>
        <p:txBody>
          <a:bodyPr wrap="square" lIns="45720" tIns="45720" rIns="45720" bIns="45720" rtlCol="0">
            <a:spAutoFit/>
          </a:bodyPr>
          <a:lstStyle/>
          <a:p>
            <a:pPr algn="ctr" defTabSz="932597"/>
            <a:r>
              <a:rPr lang="en-US" sz="700" err="1">
                <a:gradFill>
                  <a:gsLst>
                    <a:gs pos="0">
                      <a:schemeClr val="bg1">
                        <a:lumMod val="50000"/>
                      </a:schemeClr>
                    </a:gs>
                    <a:gs pos="100000">
                      <a:schemeClr val="bg1">
                        <a:lumMod val="50000"/>
                      </a:schemeClr>
                    </a:gs>
                  </a:gsLst>
                  <a:lin ang="5400000" scaled="0"/>
                </a:gradFill>
                <a:latin typeface="Segoe UI Semibold" panose="020B0702040204020203" pitchFamily="34" charset="0"/>
                <a:cs typeface="Segoe UI Semibold" panose="020B0702040204020203" pitchFamily="34" charset="0"/>
              </a:rPr>
              <a:t>HDinsight</a:t>
            </a:r>
            <a:endParaRPr lang="en-US" sz="700">
              <a:gradFill>
                <a:gsLst>
                  <a:gs pos="0">
                    <a:schemeClr val="bg1">
                      <a:lumMod val="50000"/>
                    </a:schemeClr>
                  </a:gs>
                  <a:gs pos="100000">
                    <a:schemeClr val="bg1">
                      <a:lumMod val="50000"/>
                    </a:schemeClr>
                  </a:gs>
                </a:gsLst>
                <a:lin ang="5400000" scaled="0"/>
              </a:gradFill>
              <a:latin typeface="Segoe UI Semibold" panose="020B0702040204020203" pitchFamily="34" charset="0"/>
              <a:cs typeface="Segoe UI Semibold" panose="020B0702040204020203" pitchFamily="34" charset="0"/>
            </a:endParaRPr>
          </a:p>
        </p:txBody>
      </p:sp>
      <p:pic>
        <p:nvPicPr>
          <p:cNvPr id="212" name="Picture 211">
            <a:extLst>
              <a:ext uri="{FF2B5EF4-FFF2-40B4-BE49-F238E27FC236}">
                <a16:creationId xmlns:a16="http://schemas.microsoft.com/office/drawing/2014/main" id="{ED671B30-F6D3-42F5-9B65-D7B145084B0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147819" y="4871783"/>
            <a:ext cx="373112" cy="373114"/>
          </a:xfrm>
          <a:prstGeom prst="rect">
            <a:avLst/>
          </a:prstGeom>
        </p:spPr>
      </p:pic>
      <p:sp>
        <p:nvSpPr>
          <p:cNvPr id="214" name="TextBox 213">
            <a:extLst>
              <a:ext uri="{FF2B5EF4-FFF2-40B4-BE49-F238E27FC236}">
                <a16:creationId xmlns:a16="http://schemas.microsoft.com/office/drawing/2014/main" id="{D9EFA4CF-28BC-4C0D-AC04-14933C515E1E}"/>
              </a:ext>
            </a:extLst>
          </p:cNvPr>
          <p:cNvSpPr txBox="1"/>
          <p:nvPr/>
        </p:nvSpPr>
        <p:spPr>
          <a:xfrm>
            <a:off x="7902854" y="5282042"/>
            <a:ext cx="863042" cy="183896"/>
          </a:xfrm>
          <a:prstGeom prst="rect">
            <a:avLst/>
          </a:prstGeom>
          <a:noFill/>
        </p:spPr>
        <p:txBody>
          <a:bodyPr wrap="square" lIns="45720" tIns="45720" rIns="45720" bIns="45720" rtlCol="0" anchor="ctr" anchorCtr="1">
            <a:spAutoFit/>
          </a:bodyPr>
          <a:lstStyle/>
          <a:p>
            <a:pPr algn="ctr" defTabSz="932597">
              <a:lnSpc>
                <a:spcPct val="85000"/>
              </a:lnSpc>
            </a:pPr>
            <a:r>
              <a:rPr lang="en-US" sz="700">
                <a:gradFill>
                  <a:gsLst>
                    <a:gs pos="0">
                      <a:schemeClr val="bg1">
                        <a:lumMod val="50000"/>
                      </a:schemeClr>
                    </a:gs>
                    <a:gs pos="100000">
                      <a:schemeClr val="bg1">
                        <a:lumMod val="50000"/>
                      </a:schemeClr>
                    </a:gs>
                  </a:gsLst>
                  <a:lin ang="5400000" scaled="0"/>
                </a:gradFill>
                <a:latin typeface="Segoe UI Semibold" panose="020B0702040204020203" pitchFamily="34" charset="0"/>
                <a:cs typeface="Segoe UI Semibold" panose="020B0702040204020203" pitchFamily="34" charset="0"/>
              </a:rPr>
              <a:t>Azure Blob Store</a:t>
            </a:r>
          </a:p>
        </p:txBody>
      </p:sp>
      <p:pic>
        <p:nvPicPr>
          <p:cNvPr id="215" name="Picture 214" descr="Hadoop.gif">
            <a:extLst>
              <a:ext uri="{FF2B5EF4-FFF2-40B4-BE49-F238E27FC236}">
                <a16:creationId xmlns:a16="http://schemas.microsoft.com/office/drawing/2014/main" id="{2917A9DD-F8A7-49F5-B674-71D1CD60E99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84477" y="4852491"/>
            <a:ext cx="510826" cy="391100"/>
          </a:xfrm>
          <a:prstGeom prst="rect">
            <a:avLst/>
          </a:prstGeom>
        </p:spPr>
      </p:pic>
      <p:sp>
        <p:nvSpPr>
          <p:cNvPr id="218" name="TextBox 217">
            <a:extLst>
              <a:ext uri="{FF2B5EF4-FFF2-40B4-BE49-F238E27FC236}">
                <a16:creationId xmlns:a16="http://schemas.microsoft.com/office/drawing/2014/main" id="{66249611-24F1-4026-A642-109A12DE44B7}"/>
              </a:ext>
            </a:extLst>
          </p:cNvPr>
          <p:cNvSpPr txBox="1"/>
          <p:nvPr/>
        </p:nvSpPr>
        <p:spPr>
          <a:xfrm>
            <a:off x="4931609" y="3322318"/>
            <a:ext cx="2531601" cy="1301852"/>
          </a:xfrm>
          <a:prstGeom prst="rect">
            <a:avLst/>
          </a:prstGeom>
          <a:noFill/>
        </p:spPr>
        <p:txBody>
          <a:bodyPr wrap="square" lIns="182854" tIns="146283" rIns="182854" bIns="146283" rtlCol="0">
            <a:spAutoFit/>
          </a:bodyPr>
          <a:lstStyle/>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CRAN &amp; </a:t>
            </a:r>
            <a:r>
              <a:rPr lang="en-US" sz="1400" err="1">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bioconductor</a:t>
            </a:r>
            <a:endPar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RevoScaleR</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MicrosoftML</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Custom frameworks</a:t>
            </a:r>
          </a:p>
        </p:txBody>
      </p:sp>
      <p:sp>
        <p:nvSpPr>
          <p:cNvPr id="219" name="TextBox 218">
            <a:extLst>
              <a:ext uri="{FF2B5EF4-FFF2-40B4-BE49-F238E27FC236}">
                <a16:creationId xmlns:a16="http://schemas.microsoft.com/office/drawing/2014/main" id="{B149925E-DF4E-4B04-A8C8-736AA4922ABA}"/>
              </a:ext>
            </a:extLst>
          </p:cNvPr>
          <p:cNvSpPr txBox="1"/>
          <p:nvPr/>
        </p:nvSpPr>
        <p:spPr>
          <a:xfrm>
            <a:off x="7421789" y="3322318"/>
            <a:ext cx="2459132" cy="1301852"/>
          </a:xfrm>
          <a:prstGeom prst="rect">
            <a:avLst/>
          </a:prstGeom>
          <a:noFill/>
        </p:spPr>
        <p:txBody>
          <a:bodyPr wrap="square" lIns="182854" tIns="146283" rIns="182854" bIns="146283" rtlCol="0">
            <a:spAutoFit/>
          </a:bodyPr>
          <a:lstStyle/>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Custom parallelization</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Deep Learning</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Pretrained Models</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Prebuilt </a:t>
            </a:r>
            <a:r>
              <a:rPr lang="en-US" sz="1400" err="1">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Featurizers</a:t>
            </a:r>
            <a:endPar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endParaRPr>
          </a:p>
        </p:txBody>
      </p:sp>
      <p:sp>
        <p:nvSpPr>
          <p:cNvPr id="220" name="TextBox 219">
            <a:extLst>
              <a:ext uri="{FF2B5EF4-FFF2-40B4-BE49-F238E27FC236}">
                <a16:creationId xmlns:a16="http://schemas.microsoft.com/office/drawing/2014/main" id="{8D9882F0-FDD1-40D7-9C33-F03B5B16C538}"/>
              </a:ext>
            </a:extLst>
          </p:cNvPr>
          <p:cNvSpPr txBox="1"/>
          <p:nvPr/>
        </p:nvSpPr>
        <p:spPr>
          <a:xfrm>
            <a:off x="2385924" y="3322318"/>
            <a:ext cx="2735384" cy="1031009"/>
          </a:xfrm>
          <a:prstGeom prst="rect">
            <a:avLst/>
          </a:prstGeom>
          <a:noFill/>
        </p:spPr>
        <p:txBody>
          <a:bodyPr wrap="square" lIns="182854" tIns="146283" rIns="182854" bIns="146283" rtlCol="0">
            <a:spAutoFit/>
          </a:bodyPr>
          <a:lstStyle/>
          <a:p>
            <a:pPr defTabSz="932597">
              <a:lnSpc>
                <a:spcPct val="90000"/>
              </a:lnSpc>
              <a:spcBef>
                <a:spcPts val="600"/>
              </a:spcBef>
            </a:pPr>
            <a:r>
              <a:rPr lang="en-US" sz="1400" err="1">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NumPy</a:t>
            </a: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 Pandas, &amp; others</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RevoScalePy</a:t>
            </a:r>
          </a:p>
          <a:p>
            <a:pPr defTabSz="932597">
              <a:lnSpc>
                <a:spcPct val="90000"/>
              </a:lnSpc>
              <a:spcBef>
                <a:spcPts val="600"/>
              </a:spcBef>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MicrosoftML</a:t>
            </a:r>
          </a:p>
        </p:txBody>
      </p:sp>
      <p:sp>
        <p:nvSpPr>
          <p:cNvPr id="4" name="Title 3">
            <a:extLst>
              <a:ext uri="{FF2B5EF4-FFF2-40B4-BE49-F238E27FC236}">
                <a16:creationId xmlns:a16="http://schemas.microsoft.com/office/drawing/2014/main" id="{895EE988-8585-4E16-9774-B5789F282309}"/>
              </a:ext>
            </a:extLst>
          </p:cNvPr>
          <p:cNvSpPr>
            <a:spLocks noGrp="1"/>
          </p:cNvSpPr>
          <p:nvPr>
            <p:ph type="title"/>
          </p:nvPr>
        </p:nvSpPr>
        <p:spPr/>
        <p:txBody>
          <a:bodyPr/>
          <a:lstStyle/>
          <a:p>
            <a:r>
              <a:rPr lang="en-US"/>
              <a:t>SQL Server 2017 Machine Learning Services</a:t>
            </a:r>
          </a:p>
        </p:txBody>
      </p:sp>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66498" y="1320074"/>
            <a:ext cx="714852" cy="714852"/>
          </a:xfrm>
          <a:prstGeom prst="rect">
            <a:avLst/>
          </a:prstGeom>
        </p:spPr>
      </p:pic>
      <p:pic>
        <p:nvPicPr>
          <p:cNvPr id="9" name="Picture 8"/>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66495" y="1322054"/>
            <a:ext cx="710892" cy="710892"/>
          </a:xfrm>
          <a:prstGeom prst="rect">
            <a:avLst/>
          </a:prstGeom>
        </p:spPr>
      </p:pic>
      <p:grpSp>
        <p:nvGrpSpPr>
          <p:cNvPr id="255" name="Group 254"/>
          <p:cNvGrpSpPr>
            <a:grpSpLocks noChangeAspect="1"/>
          </p:cNvGrpSpPr>
          <p:nvPr/>
        </p:nvGrpSpPr>
        <p:grpSpPr>
          <a:xfrm>
            <a:off x="5262532" y="1486617"/>
            <a:ext cx="1066310" cy="381766"/>
            <a:chOff x="7232650" y="1571308"/>
            <a:chExt cx="2618620" cy="937534"/>
          </a:xfrm>
        </p:grpSpPr>
        <p:pic>
          <p:nvPicPr>
            <p:cNvPr id="256" name="Picture 25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413750" y="1571308"/>
              <a:ext cx="1437520" cy="937534"/>
            </a:xfrm>
            <a:prstGeom prst="rect">
              <a:avLst/>
            </a:prstGeom>
          </p:spPr>
        </p:pic>
        <p:sp>
          <p:nvSpPr>
            <p:cNvPr id="257" name="Freeform 5"/>
            <p:cNvSpPr>
              <a:spLocks noEditPoints="1"/>
            </p:cNvSpPr>
            <p:nvPr/>
          </p:nvSpPr>
          <p:spPr bwMode="auto">
            <a:xfrm>
              <a:off x="7232650" y="1585913"/>
              <a:ext cx="909638" cy="912812"/>
            </a:xfrm>
            <a:custGeom>
              <a:avLst/>
              <a:gdLst>
                <a:gd name="T0" fmla="*/ 429 w 573"/>
                <a:gd name="T1" fmla="*/ 0 h 575"/>
                <a:gd name="T2" fmla="*/ 203 w 573"/>
                <a:gd name="T3" fmla="*/ 228 h 575"/>
                <a:gd name="T4" fmla="*/ 58 w 573"/>
                <a:gd name="T5" fmla="*/ 115 h 575"/>
                <a:gd name="T6" fmla="*/ 0 w 573"/>
                <a:gd name="T7" fmla="*/ 144 h 575"/>
                <a:gd name="T8" fmla="*/ 0 w 573"/>
                <a:gd name="T9" fmla="*/ 431 h 575"/>
                <a:gd name="T10" fmla="*/ 58 w 573"/>
                <a:gd name="T11" fmla="*/ 461 h 575"/>
                <a:gd name="T12" fmla="*/ 203 w 573"/>
                <a:gd name="T13" fmla="*/ 348 h 575"/>
                <a:gd name="T14" fmla="*/ 429 w 573"/>
                <a:gd name="T15" fmla="*/ 575 h 575"/>
                <a:gd name="T16" fmla="*/ 573 w 573"/>
                <a:gd name="T17" fmla="*/ 517 h 575"/>
                <a:gd name="T18" fmla="*/ 573 w 573"/>
                <a:gd name="T19" fmla="*/ 56 h 575"/>
                <a:gd name="T20" fmla="*/ 429 w 573"/>
                <a:gd name="T21" fmla="*/ 0 h 575"/>
                <a:gd name="T22" fmla="*/ 58 w 573"/>
                <a:gd name="T23" fmla="*/ 373 h 575"/>
                <a:gd name="T24" fmla="*/ 58 w 573"/>
                <a:gd name="T25" fmla="*/ 200 h 575"/>
                <a:gd name="T26" fmla="*/ 143 w 573"/>
                <a:gd name="T27" fmla="*/ 288 h 575"/>
                <a:gd name="T28" fmla="*/ 58 w 573"/>
                <a:gd name="T29" fmla="*/ 373 h 575"/>
                <a:gd name="T30" fmla="*/ 279 w 573"/>
                <a:gd name="T31" fmla="*/ 288 h 575"/>
                <a:gd name="T32" fmla="*/ 429 w 573"/>
                <a:gd name="T33" fmla="*/ 169 h 575"/>
                <a:gd name="T34" fmla="*/ 429 w 573"/>
                <a:gd name="T35" fmla="*/ 406 h 575"/>
                <a:gd name="T36" fmla="*/ 279 w 573"/>
                <a:gd name="T37" fmla="*/ 28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575">
                  <a:moveTo>
                    <a:pt x="429" y="0"/>
                  </a:moveTo>
                  <a:lnTo>
                    <a:pt x="203" y="228"/>
                  </a:lnTo>
                  <a:lnTo>
                    <a:pt x="58" y="115"/>
                  </a:lnTo>
                  <a:lnTo>
                    <a:pt x="0" y="144"/>
                  </a:lnTo>
                  <a:lnTo>
                    <a:pt x="0" y="431"/>
                  </a:lnTo>
                  <a:lnTo>
                    <a:pt x="58" y="461"/>
                  </a:lnTo>
                  <a:lnTo>
                    <a:pt x="203" y="348"/>
                  </a:lnTo>
                  <a:lnTo>
                    <a:pt x="429" y="575"/>
                  </a:lnTo>
                  <a:lnTo>
                    <a:pt x="573" y="517"/>
                  </a:lnTo>
                  <a:lnTo>
                    <a:pt x="573" y="56"/>
                  </a:lnTo>
                  <a:lnTo>
                    <a:pt x="429" y="0"/>
                  </a:lnTo>
                  <a:close/>
                  <a:moveTo>
                    <a:pt x="58" y="373"/>
                  </a:moveTo>
                  <a:lnTo>
                    <a:pt x="58" y="200"/>
                  </a:lnTo>
                  <a:lnTo>
                    <a:pt x="143" y="288"/>
                  </a:lnTo>
                  <a:lnTo>
                    <a:pt x="58" y="373"/>
                  </a:lnTo>
                  <a:close/>
                  <a:moveTo>
                    <a:pt x="279" y="288"/>
                  </a:moveTo>
                  <a:lnTo>
                    <a:pt x="429" y="169"/>
                  </a:lnTo>
                  <a:lnTo>
                    <a:pt x="429" y="406"/>
                  </a:lnTo>
                  <a:lnTo>
                    <a:pt x="279" y="288"/>
                  </a:lnTo>
                  <a:close/>
                </a:path>
              </a:pathLst>
            </a:custGeom>
            <a:solidFill>
              <a:srgbClr val="5D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1" name="Picture 1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013987" y="1367938"/>
            <a:ext cx="619124" cy="619124"/>
          </a:xfrm>
          <a:prstGeom prst="rect">
            <a:avLst/>
          </a:prstGeom>
        </p:spPr>
      </p:pic>
      <p:pic>
        <p:nvPicPr>
          <p:cNvPr id="13" name="Picture 1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18254" y="1484647"/>
            <a:ext cx="1098879" cy="385706"/>
          </a:xfrm>
          <a:prstGeom prst="rect">
            <a:avLst/>
          </a:prstGeom>
        </p:spPr>
      </p:pic>
      <p:pic>
        <p:nvPicPr>
          <p:cNvPr id="15" name="Picture 14"/>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789859" y="2488827"/>
            <a:ext cx="1431318" cy="423957"/>
          </a:xfrm>
          <a:prstGeom prst="rect">
            <a:avLst/>
          </a:prstGeom>
        </p:spPr>
      </p:pic>
      <p:pic>
        <p:nvPicPr>
          <p:cNvPr id="17" name="Picture 1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002217" y="2392186"/>
            <a:ext cx="804202" cy="460860"/>
          </a:xfrm>
          <a:prstGeom prst="rect">
            <a:avLst/>
          </a:prstGeom>
        </p:spPr>
      </p:pic>
      <p:sp>
        <p:nvSpPr>
          <p:cNvPr id="258" name="Freeform 5"/>
          <p:cNvSpPr>
            <a:spLocks noChangeAspect="1" noEditPoints="1"/>
          </p:cNvSpPr>
          <p:nvPr/>
        </p:nvSpPr>
        <p:spPr bwMode="black">
          <a:xfrm>
            <a:off x="4635667" y="6116751"/>
            <a:ext cx="2058210" cy="229350"/>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0" name="Freeform 18"/>
          <p:cNvSpPr>
            <a:spLocks noChangeAspect="1" noEditPoints="1"/>
          </p:cNvSpPr>
          <p:nvPr/>
        </p:nvSpPr>
        <p:spPr bwMode="black">
          <a:xfrm>
            <a:off x="2568112" y="6085469"/>
            <a:ext cx="1308563" cy="291915"/>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pic>
        <p:nvPicPr>
          <p:cNvPr id="19" name="Picture 18"/>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7542231" y="5921181"/>
            <a:ext cx="1253390" cy="620490"/>
          </a:xfrm>
          <a:prstGeom prst="rect">
            <a:avLst/>
          </a:prstGeom>
        </p:spPr>
      </p:pic>
      <p:sp>
        <p:nvSpPr>
          <p:cNvPr id="161" name="Rectangle 160"/>
          <p:cNvSpPr/>
          <p:nvPr/>
        </p:nvSpPr>
        <p:spPr bwMode="auto">
          <a:xfrm>
            <a:off x="274638" y="1211263"/>
            <a:ext cx="1828800" cy="932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Tools</a:t>
            </a:r>
          </a:p>
        </p:txBody>
      </p:sp>
      <p:sp>
        <p:nvSpPr>
          <p:cNvPr id="312" name="tool"/>
          <p:cNvSpPr>
            <a:spLocks noChangeAspect="1" noEditPoints="1"/>
          </p:cNvSpPr>
          <p:nvPr/>
        </p:nvSpPr>
        <p:spPr bwMode="auto">
          <a:xfrm>
            <a:off x="1668771" y="1586677"/>
            <a:ext cx="223204" cy="314408"/>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9" name="Rectangle 318"/>
          <p:cNvSpPr/>
          <p:nvPr/>
        </p:nvSpPr>
        <p:spPr bwMode="auto">
          <a:xfrm>
            <a:off x="274638" y="5765189"/>
            <a:ext cx="1828800" cy="932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Platforms </a:t>
            </a:r>
            <a:b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&amp; data</a:t>
            </a:r>
          </a:p>
        </p:txBody>
      </p:sp>
      <p:sp>
        <p:nvSpPr>
          <p:cNvPr id="316" name="network_3"/>
          <p:cNvSpPr>
            <a:spLocks noChangeAspect="1" noEditPoints="1"/>
          </p:cNvSpPr>
          <p:nvPr/>
        </p:nvSpPr>
        <p:spPr bwMode="auto">
          <a:xfrm>
            <a:off x="1612918" y="6169312"/>
            <a:ext cx="334910" cy="347546"/>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0" name="Rectangle 319"/>
          <p:cNvSpPr/>
          <p:nvPr/>
        </p:nvSpPr>
        <p:spPr bwMode="auto">
          <a:xfrm>
            <a:off x="274638" y="4781972"/>
            <a:ext cx="1828800" cy="932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Data </a:t>
            </a:r>
            <a:b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sources</a:t>
            </a:r>
          </a:p>
        </p:txBody>
      </p:sp>
      <p:grpSp>
        <p:nvGrpSpPr>
          <p:cNvPr id="25" name="Group 8"/>
          <p:cNvGrpSpPr>
            <a:grpSpLocks noChangeAspect="1"/>
          </p:cNvGrpSpPr>
          <p:nvPr/>
        </p:nvGrpSpPr>
        <p:grpSpPr bwMode="auto">
          <a:xfrm>
            <a:off x="1635169" y="5246811"/>
            <a:ext cx="290408" cy="290408"/>
            <a:chOff x="-272" y="3197"/>
            <a:chExt cx="266" cy="266"/>
          </a:xfrm>
        </p:grpSpPr>
        <p:sp>
          <p:nvSpPr>
            <p:cNvPr id="27"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8"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0"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21" name="Rectangle 320"/>
          <p:cNvSpPr/>
          <p:nvPr/>
        </p:nvSpPr>
        <p:spPr bwMode="auto">
          <a:xfrm>
            <a:off x="274638" y="3177694"/>
            <a:ext cx="1828800" cy="15603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Algorithms</a:t>
            </a:r>
          </a:p>
        </p:txBody>
      </p:sp>
      <p:sp>
        <p:nvSpPr>
          <p:cNvPr id="314" name="math"/>
          <p:cNvSpPr>
            <a:spLocks noChangeAspect="1" noEditPoints="1"/>
          </p:cNvSpPr>
          <p:nvPr/>
        </p:nvSpPr>
        <p:spPr bwMode="auto">
          <a:xfrm>
            <a:off x="1624092" y="4290044"/>
            <a:ext cx="312562" cy="29453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22" name="Rectangle 321"/>
          <p:cNvSpPr/>
          <p:nvPr/>
        </p:nvSpPr>
        <p:spPr bwMode="auto">
          <a:xfrm>
            <a:off x="274638" y="2194265"/>
            <a:ext cx="1828800" cy="932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Languages</a:t>
            </a:r>
          </a:p>
        </p:txBody>
      </p:sp>
      <p:sp>
        <p:nvSpPr>
          <p:cNvPr id="313" name="language"/>
          <p:cNvSpPr>
            <a:spLocks noChangeAspect="1" noEditPoints="1"/>
          </p:cNvSpPr>
          <p:nvPr/>
        </p:nvSpPr>
        <p:spPr bwMode="auto">
          <a:xfrm>
            <a:off x="1625431" y="2759271"/>
            <a:ext cx="309884" cy="271996"/>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4" name="Rectangle 323"/>
          <p:cNvSpPr/>
          <p:nvPr/>
        </p:nvSpPr>
        <p:spPr bwMode="auto">
          <a:xfrm>
            <a:off x="9934454" y="1211263"/>
            <a:ext cx="2227384" cy="932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Operationalization</a:t>
            </a:r>
          </a:p>
        </p:txBody>
      </p:sp>
      <p:sp>
        <p:nvSpPr>
          <p:cNvPr id="323" name="gear"/>
          <p:cNvSpPr>
            <a:spLocks noChangeAspect="1" noEditPoints="1"/>
          </p:cNvSpPr>
          <p:nvPr/>
        </p:nvSpPr>
        <p:spPr bwMode="auto">
          <a:xfrm>
            <a:off x="11657295" y="1677500"/>
            <a:ext cx="312248" cy="310896"/>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0" name="Freeform 5"/>
          <p:cNvSpPr>
            <a:spLocks noChangeAspect="1" noEditPoints="1"/>
          </p:cNvSpPr>
          <p:nvPr/>
        </p:nvSpPr>
        <p:spPr bwMode="black">
          <a:xfrm>
            <a:off x="10136798" y="2599082"/>
            <a:ext cx="1834222" cy="204391"/>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6" name="TextBox 325">
            <a:extLst/>
          </p:cNvPr>
          <p:cNvSpPr txBox="1"/>
          <p:nvPr/>
        </p:nvSpPr>
        <p:spPr>
          <a:xfrm>
            <a:off x="6767069" y="5282042"/>
            <a:ext cx="1345642" cy="183896"/>
          </a:xfrm>
          <a:prstGeom prst="rect">
            <a:avLst/>
          </a:prstGeom>
          <a:noFill/>
        </p:spPr>
        <p:txBody>
          <a:bodyPr wrap="square" lIns="45720" tIns="45720" rIns="45720" bIns="45720" rtlCol="0" anchor="ctr" anchorCtr="1">
            <a:spAutoFit/>
          </a:bodyPr>
          <a:lstStyle/>
          <a:p>
            <a:pPr algn="ctr" defTabSz="932597">
              <a:lnSpc>
                <a:spcPct val="85000"/>
              </a:lnSpc>
            </a:pPr>
            <a:r>
              <a:rPr lang="en-US" sz="700">
                <a:gradFill>
                  <a:gsLst>
                    <a:gs pos="0">
                      <a:schemeClr val="bg1">
                        <a:lumMod val="50000"/>
                      </a:schemeClr>
                    </a:gs>
                    <a:gs pos="100000">
                      <a:schemeClr val="bg1">
                        <a:lumMod val="50000"/>
                      </a:schemeClr>
                    </a:gs>
                  </a:gsLst>
                  <a:lin ang="5400000" scaled="0"/>
                </a:gradFill>
                <a:latin typeface="Segoe UI Semibold" panose="020B0702040204020203" pitchFamily="34" charset="0"/>
                <a:cs typeface="Segoe UI Semibold" panose="020B0702040204020203" pitchFamily="34" charset="0"/>
              </a:rPr>
              <a:t>Hadoop</a:t>
            </a:r>
          </a:p>
        </p:txBody>
      </p:sp>
      <p:cxnSp>
        <p:nvCxnSpPr>
          <p:cNvPr id="163" name="Straight Connector 162"/>
          <p:cNvCxnSpPr>
            <a:cxnSpLocks/>
          </p:cNvCxnSpPr>
          <p:nvPr/>
        </p:nvCxnSpPr>
        <p:spPr>
          <a:xfrm>
            <a:off x="7280275" y="5575300"/>
            <a:ext cx="2108200" cy="0"/>
          </a:xfrm>
          <a:prstGeom prst="line">
            <a:avLst/>
          </a:prstGeom>
          <a:ln w="6350" cap="rnd">
            <a:solidFill>
              <a:schemeClr val="accent5"/>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202" name="TextBox 201">
            <a:extLst>
              <a:ext uri="{FF2B5EF4-FFF2-40B4-BE49-F238E27FC236}">
                <a16:creationId xmlns:a16="http://schemas.microsoft.com/office/drawing/2014/main" id="{77CC93CE-2BE5-4815-9DCA-9575F8AAC257}"/>
              </a:ext>
            </a:extLst>
          </p:cNvPr>
          <p:cNvSpPr txBox="1"/>
          <p:nvPr/>
        </p:nvSpPr>
        <p:spPr>
          <a:xfrm>
            <a:off x="8047348" y="5515149"/>
            <a:ext cx="574054" cy="117725"/>
          </a:xfrm>
          <a:prstGeom prst="rect">
            <a:avLst/>
          </a:prstGeom>
          <a:solidFill>
            <a:srgbClr val="FEFEFE"/>
          </a:solidFill>
        </p:spPr>
        <p:txBody>
          <a:bodyPr wrap="square" lIns="45720" tIns="0" rIns="54864" bIns="0" rtlCol="0">
            <a:spAutoFit/>
          </a:bodyPr>
          <a:lstStyle/>
          <a:p>
            <a:pPr algn="ctr" defTabSz="932597">
              <a:lnSpc>
                <a:spcPct val="85000"/>
              </a:lnSpc>
              <a:spcAft>
                <a:spcPts val="600"/>
              </a:spcAft>
            </a:pPr>
            <a:r>
              <a:rPr lang="en-US" sz="900" err="1">
                <a:gradFill>
                  <a:gsLst>
                    <a:gs pos="0">
                      <a:schemeClr val="accent5"/>
                    </a:gs>
                    <a:gs pos="100000">
                      <a:schemeClr val="accent5"/>
                    </a:gs>
                  </a:gsLst>
                  <a:lin ang="5400000" scaled="0"/>
                </a:gradFill>
                <a:latin typeface="Segoe UI Semibold" panose="020B0702040204020203" pitchFamily="34" charset="0"/>
                <a:cs typeface="Segoe UI Semibold" panose="020B0702040204020203" pitchFamily="34" charset="0"/>
              </a:rPr>
              <a:t>Polybase</a:t>
            </a:r>
            <a:endParaRPr lang="en-US" sz="900">
              <a:gradFill>
                <a:gsLst>
                  <a:gs pos="0">
                    <a:schemeClr val="accent5"/>
                  </a:gs>
                  <a:gs pos="100000">
                    <a:schemeClr val="accent5"/>
                  </a:gs>
                </a:gsLst>
                <a:lin ang="5400000" scaled="0"/>
              </a:gradFill>
              <a:latin typeface="Segoe UI Semibold" panose="020B0702040204020203" pitchFamily="34" charset="0"/>
              <a:cs typeface="Segoe UI Semibold" panose="020B0702040204020203" pitchFamily="34" charset="0"/>
            </a:endParaRPr>
          </a:p>
        </p:txBody>
      </p:sp>
      <p:sp>
        <p:nvSpPr>
          <p:cNvPr id="339" name="TextBox 338">
            <a:extLst/>
          </p:cNvPr>
          <p:cNvSpPr txBox="1"/>
          <p:nvPr/>
        </p:nvSpPr>
        <p:spPr>
          <a:xfrm>
            <a:off x="9963113" y="3428008"/>
            <a:ext cx="2098200" cy="489322"/>
          </a:xfrm>
          <a:prstGeom prst="rect">
            <a:avLst/>
          </a:prstGeom>
          <a:noFill/>
        </p:spPr>
        <p:txBody>
          <a:bodyPr wrap="square" lIns="182854" tIns="146283" rIns="182854" bIns="146283" rtlCol="0">
            <a:spAutoFit/>
          </a:bodyPr>
          <a:lstStyle/>
          <a:p>
            <a:pPr defTabSz="932597">
              <a:lnSpc>
                <a:spcPct val="90000"/>
              </a:lnSpc>
              <a:spcBef>
                <a:spcPts val="600"/>
              </a:spcBef>
              <a:spcAft>
                <a:spcPts val="600"/>
              </a:spcAft>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Real-time Scoring</a:t>
            </a:r>
          </a:p>
        </p:txBody>
      </p:sp>
      <p:sp>
        <p:nvSpPr>
          <p:cNvPr id="340" name="TextBox 339">
            <a:extLst/>
          </p:cNvPr>
          <p:cNvSpPr txBox="1"/>
          <p:nvPr/>
        </p:nvSpPr>
        <p:spPr>
          <a:xfrm>
            <a:off x="9963113" y="2849033"/>
            <a:ext cx="2016162" cy="683222"/>
          </a:xfrm>
          <a:prstGeom prst="rect">
            <a:avLst/>
          </a:prstGeom>
          <a:noFill/>
        </p:spPr>
        <p:txBody>
          <a:bodyPr wrap="square" lIns="182854" tIns="146283" rIns="182854" bIns="146283" rtlCol="0">
            <a:spAutoFit/>
          </a:bodyPr>
          <a:lstStyle/>
          <a:p>
            <a:pPr defTabSz="932597">
              <a:lnSpc>
                <a:spcPct val="90000"/>
              </a:lnSpc>
              <a:spcBef>
                <a:spcPts val="600"/>
              </a:spcBef>
              <a:spcAft>
                <a:spcPts val="600"/>
              </a:spcAft>
            </a:pPr>
            <a:r>
              <a:rPr lang="en-US" sz="1400">
                <a:gradFill>
                  <a:gsLst>
                    <a:gs pos="0">
                      <a:schemeClr val="accent5"/>
                    </a:gs>
                    <a:gs pos="100000">
                      <a:schemeClr val="accent5"/>
                    </a:gs>
                  </a:gsLst>
                  <a:lin ang="5400000" scaled="1"/>
                </a:gradFill>
                <a:latin typeface="Segoe UI" panose="020B0502040204020203" pitchFamily="34" charset="0"/>
                <a:cs typeface="Segoe UI" panose="020B0502040204020203" pitchFamily="34" charset="0"/>
              </a:rPr>
              <a:t>In-database deployment</a:t>
            </a:r>
          </a:p>
        </p:txBody>
      </p:sp>
    </p:spTree>
    <p:extLst>
      <p:ext uri="{BB962C8B-B14F-4D97-AF65-F5344CB8AC3E}">
        <p14:creationId xmlns:p14="http://schemas.microsoft.com/office/powerpoint/2010/main" val="336693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792981" y="3040064"/>
            <a:ext cx="11368857" cy="36573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0" name="Rectangle 79"/>
          <p:cNvSpPr/>
          <p:nvPr/>
        </p:nvSpPr>
        <p:spPr bwMode="auto">
          <a:xfrm>
            <a:off x="3172085" y="5139198"/>
            <a:ext cx="8807190" cy="1375902"/>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2" name="Rectangle 81"/>
          <p:cNvSpPr/>
          <p:nvPr/>
        </p:nvSpPr>
        <p:spPr bwMode="auto">
          <a:xfrm>
            <a:off x="3180244" y="5136354"/>
            <a:ext cx="8799031" cy="448056"/>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Data sources</a:t>
            </a:r>
          </a:p>
        </p:txBody>
      </p:sp>
      <p:sp>
        <p:nvSpPr>
          <p:cNvPr id="83" name="Rectangle 82"/>
          <p:cNvSpPr/>
          <p:nvPr/>
        </p:nvSpPr>
        <p:spPr bwMode="auto">
          <a:xfrm>
            <a:off x="3180244" y="5136354"/>
            <a:ext cx="438912" cy="44805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79" name="Rectangle 78"/>
          <p:cNvSpPr/>
          <p:nvPr/>
        </p:nvSpPr>
        <p:spPr bwMode="auto">
          <a:xfrm>
            <a:off x="3172085" y="3177048"/>
            <a:ext cx="8807190" cy="1880728"/>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2" name="Title 1">
            <a:extLst>
              <a:ext uri="{FF2B5EF4-FFF2-40B4-BE49-F238E27FC236}">
                <a16:creationId xmlns:a16="http://schemas.microsoft.com/office/drawing/2014/main" id="{D1FCDA14-B22E-4685-860E-336D03B40BC3}"/>
              </a:ext>
            </a:extLst>
          </p:cNvPr>
          <p:cNvSpPr>
            <a:spLocks noGrp="1"/>
          </p:cNvSpPr>
          <p:nvPr>
            <p:ph type="title"/>
          </p:nvPr>
        </p:nvSpPr>
        <p:spPr>
          <a:xfrm>
            <a:off x="723899" y="295274"/>
            <a:ext cx="11440303" cy="917575"/>
          </a:xfrm>
        </p:spPr>
        <p:txBody>
          <a:bodyPr/>
          <a:lstStyle/>
          <a:p>
            <a:r>
              <a:rPr lang="en-US"/>
              <a:t>What we do for your customer</a:t>
            </a:r>
            <a:br>
              <a:rPr lang="en-US" sz="2400" spc="0">
                <a:latin typeface="Segoe UI" panose="020B0502040204020203" pitchFamily="34" charset="0"/>
              </a:rPr>
            </a:br>
            <a:r>
              <a:rPr lang="en-US" sz="2400" spc="0">
                <a:latin typeface="Segoe UI" panose="020B0502040204020203" pitchFamily="34" charset="0"/>
              </a:rPr>
              <a:t>Maximize data science capability with SQL</a:t>
            </a:r>
          </a:p>
        </p:txBody>
      </p:sp>
      <p:sp>
        <p:nvSpPr>
          <p:cNvPr id="5" name="Text Placeholder 4">
            <a:extLst>
              <a:ext uri="{FF2B5EF4-FFF2-40B4-BE49-F238E27FC236}">
                <a16:creationId xmlns:a16="http://schemas.microsoft.com/office/drawing/2014/main" id="{18682011-5D03-480C-9EE2-B35B55BD093A}"/>
              </a:ext>
            </a:extLst>
          </p:cNvPr>
          <p:cNvSpPr>
            <a:spLocks noGrp="1"/>
          </p:cNvSpPr>
          <p:nvPr>
            <p:ph type="body" sz="quarter" idx="4294967295"/>
          </p:nvPr>
        </p:nvSpPr>
        <p:spPr>
          <a:xfrm>
            <a:off x="1121798" y="1484602"/>
            <a:ext cx="5511800" cy="1489639"/>
          </a:xfrm>
        </p:spPr>
        <p:txBody>
          <a:bodyPr lIns="182880" tIns="146304" rIns="182880" bIns="146304"/>
          <a:lstStyle/>
          <a:p>
            <a:pPr marL="0" indent="0">
              <a:spcBef>
                <a:spcPts val="400"/>
              </a:spcBef>
              <a:spcAft>
                <a:spcPts val="400"/>
              </a:spcAft>
              <a:buNone/>
            </a:pPr>
            <a:r>
              <a:rPr lang="en-US" sz="1600">
                <a:latin typeface="Segoe UI" panose="020B0502040204020203" pitchFamily="34" charset="0"/>
                <a:cs typeface="Segoe UI" panose="020B0502040204020203" pitchFamily="34" charset="0"/>
              </a:rPr>
              <a:t>Fast modeling platform with operationalization in one</a:t>
            </a:r>
          </a:p>
          <a:p>
            <a:pPr marL="0" indent="0">
              <a:spcBef>
                <a:spcPts val="400"/>
              </a:spcBef>
              <a:spcAft>
                <a:spcPts val="400"/>
              </a:spcAft>
              <a:buNone/>
            </a:pPr>
            <a:r>
              <a:rPr lang="en-US" sz="1600">
                <a:latin typeface="Segoe UI" panose="020B0502040204020203" pitchFamily="34" charset="0"/>
                <a:cs typeface="Segoe UI" panose="020B0502040204020203" pitchFamily="34" charset="0"/>
              </a:rPr>
              <a:t>Minimum data movement speeds &amp; secures</a:t>
            </a:r>
          </a:p>
          <a:p>
            <a:pPr marL="0" indent="0">
              <a:spcBef>
                <a:spcPts val="400"/>
              </a:spcBef>
              <a:spcAft>
                <a:spcPts val="400"/>
              </a:spcAft>
              <a:buNone/>
            </a:pPr>
            <a:r>
              <a:rPr lang="en-US" sz="1600">
                <a:latin typeface="Segoe UI" panose="020B0502040204020203" pitchFamily="34" charset="0"/>
                <a:cs typeface="Segoe UI" panose="020B0502040204020203" pitchFamily="34" charset="0"/>
              </a:rPr>
              <a:t>Direct T-SQL integration</a:t>
            </a:r>
          </a:p>
          <a:p>
            <a:pPr marL="0" indent="0">
              <a:spcBef>
                <a:spcPts val="400"/>
              </a:spcBef>
              <a:spcAft>
                <a:spcPts val="400"/>
              </a:spcAft>
              <a:buNone/>
            </a:pPr>
            <a:r>
              <a:rPr lang="en-US" sz="1600">
                <a:latin typeface="Segoe UI" panose="020B0502040204020203" pitchFamily="34" charset="0"/>
                <a:cs typeface="Segoe UI" panose="020B0502040204020203" pitchFamily="34" charset="0"/>
              </a:rPr>
              <a:t>Real-time scoring support</a:t>
            </a:r>
          </a:p>
        </p:txBody>
      </p:sp>
      <p:sp>
        <p:nvSpPr>
          <p:cNvPr id="323" name="TextBox 322">
            <a:extLst/>
          </p:cNvPr>
          <p:cNvSpPr txBox="1"/>
          <p:nvPr/>
        </p:nvSpPr>
        <p:spPr>
          <a:xfrm>
            <a:off x="3177291" y="5934103"/>
            <a:ext cx="980620" cy="332399"/>
          </a:xfrm>
          <a:prstGeom prst="rect">
            <a:avLst/>
          </a:prstGeom>
          <a:noFill/>
        </p:spPr>
        <p:txBody>
          <a:bodyPr wrap="square" lIns="0" tIns="0" rIns="0" bIns="0" rtlCol="0">
            <a:spAutoFit/>
          </a:bodyPr>
          <a:lstStyle/>
          <a:p>
            <a:pPr algn="ctr" defTabSz="932597">
              <a:lnSpc>
                <a:spcPct val="90000"/>
              </a:lnSpc>
              <a:spcAft>
                <a:spcPts val="600"/>
              </a:spcAft>
            </a:pPr>
            <a:r>
              <a:rPr lang="en-US" sz="2400">
                <a:gradFill>
                  <a:gsLst>
                    <a:gs pos="0">
                      <a:schemeClr val="tx1"/>
                    </a:gs>
                    <a:gs pos="100000">
                      <a:schemeClr val="tx1"/>
                    </a:gs>
                  </a:gsLst>
                  <a:lin ang="5400000" scaled="0"/>
                </a:gradFill>
                <a:latin typeface="Consolas" panose="020B0609020204030204" pitchFamily="49" charset="0"/>
                <a:cs typeface="Courier New" panose="02070309020205020404" pitchFamily="49" charset="0"/>
              </a:rPr>
              <a:t>.csv</a:t>
            </a:r>
          </a:p>
        </p:txBody>
      </p:sp>
      <p:sp>
        <p:nvSpPr>
          <p:cNvPr id="324" name="TextBox 323">
            <a:extLst/>
          </p:cNvPr>
          <p:cNvSpPr txBox="1"/>
          <p:nvPr/>
        </p:nvSpPr>
        <p:spPr>
          <a:xfrm>
            <a:off x="4246675" y="5809454"/>
            <a:ext cx="858054" cy="457048"/>
          </a:xfrm>
          <a:prstGeom prst="rect">
            <a:avLst/>
          </a:prstGeom>
          <a:noFill/>
        </p:spPr>
        <p:txBody>
          <a:bodyPr wrap="square" lIns="0" tIns="0" rIns="0" bIns="0" rtlCol="0">
            <a:spAutoFit/>
          </a:bodyPr>
          <a:lstStyle/>
          <a:p>
            <a:pPr algn="ctr" defTabSz="932597">
              <a:lnSpc>
                <a:spcPct val="90000"/>
              </a:lnSpc>
              <a:spcAft>
                <a:spcPts val="600"/>
              </a:spcAft>
            </a:pPr>
            <a:r>
              <a:rPr lang="en-US" sz="9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Microsoft</a:t>
            </a:r>
            <a:br>
              <a:rPr lang="en-US" sz="90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2400">
                <a:gradFill>
                  <a:gsLst>
                    <a:gs pos="0">
                      <a:schemeClr val="tx1"/>
                    </a:gs>
                    <a:gs pos="100000">
                      <a:schemeClr val="tx1"/>
                    </a:gs>
                  </a:gsLst>
                  <a:lin ang="5400000" scaled="0"/>
                </a:gradFill>
                <a:latin typeface="Consolas" panose="020B0609020204030204" pitchFamily="49" charset="0"/>
                <a:cs typeface="Courier New" panose="02070309020205020404" pitchFamily="49" charset="0"/>
              </a:rPr>
              <a:t>.XDF</a:t>
            </a:r>
          </a:p>
        </p:txBody>
      </p:sp>
      <p:sp>
        <p:nvSpPr>
          <p:cNvPr id="325" name="TextBox 324">
            <a:extLst/>
          </p:cNvPr>
          <p:cNvSpPr txBox="1"/>
          <p:nvPr/>
        </p:nvSpPr>
        <p:spPr>
          <a:xfrm>
            <a:off x="5193493" y="5989503"/>
            <a:ext cx="954231" cy="276999"/>
          </a:xfrm>
          <a:prstGeom prst="rect">
            <a:avLst/>
          </a:prstGeom>
          <a:noFill/>
        </p:spPr>
        <p:txBody>
          <a:bodyPr wrap="square" lIns="0" tIns="0" rIns="0" bIns="0" rtlCol="0">
            <a:spAutoFit/>
          </a:bodyPr>
          <a:lstStyle/>
          <a:p>
            <a:pPr algn="ctr" defTabSz="932597">
              <a:lnSpc>
                <a:spcPct val="90000"/>
              </a:lnSpc>
              <a:spcAft>
                <a:spcPts val="600"/>
              </a:spcAft>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ODBC</a:t>
            </a:r>
          </a:p>
        </p:txBody>
      </p:sp>
      <p:sp>
        <p:nvSpPr>
          <p:cNvPr id="326" name="TextBox 325">
            <a:extLst/>
          </p:cNvPr>
          <p:cNvSpPr txBox="1"/>
          <p:nvPr/>
        </p:nvSpPr>
        <p:spPr>
          <a:xfrm>
            <a:off x="6236489" y="5989503"/>
            <a:ext cx="954231" cy="276999"/>
          </a:xfrm>
          <a:prstGeom prst="rect">
            <a:avLst/>
          </a:prstGeom>
          <a:noFill/>
        </p:spPr>
        <p:txBody>
          <a:bodyPr wrap="square" lIns="0" tIns="0" rIns="0" bIns="0" rtlCol="0">
            <a:spAutoFit/>
          </a:bodyPr>
          <a:lstStyle/>
          <a:p>
            <a:pPr algn="ctr" defTabSz="932597">
              <a:lnSpc>
                <a:spcPct val="90000"/>
              </a:lnSpc>
              <a:spcAft>
                <a:spcPts val="600"/>
              </a:spcAft>
            </a:pPr>
            <a:r>
              <a:rPr lang="en-US" sz="20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T-SQL</a:t>
            </a:r>
          </a:p>
        </p:txBody>
      </p:sp>
      <p:pic>
        <p:nvPicPr>
          <p:cNvPr id="327" name="Picture 326">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16674" y="5961539"/>
            <a:ext cx="509028" cy="267239"/>
          </a:xfrm>
          <a:prstGeom prst="rect">
            <a:avLst/>
          </a:prstGeom>
        </p:spPr>
      </p:pic>
      <p:sp>
        <p:nvSpPr>
          <p:cNvPr id="328" name="TextBox 327">
            <a:extLst/>
          </p:cNvPr>
          <p:cNvSpPr txBox="1"/>
          <p:nvPr/>
        </p:nvSpPr>
        <p:spPr>
          <a:xfrm>
            <a:off x="10961625" y="5956659"/>
            <a:ext cx="889328" cy="276999"/>
          </a:xfrm>
          <a:prstGeom prst="rect">
            <a:avLst/>
          </a:prstGeom>
          <a:noFill/>
        </p:spPr>
        <p:txBody>
          <a:bodyPr wrap="square" lIns="45720" tIns="45720" rIns="45720" bIns="45720" rtlCol="0">
            <a:spAutoFit/>
          </a:bodyPr>
          <a:lstStyle/>
          <a:p>
            <a:pPr algn="ctr" defTabSz="932597"/>
            <a:r>
              <a:rPr lang="en-US" sz="12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HDinsight</a:t>
            </a:r>
            <a:endPar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pic>
        <p:nvPicPr>
          <p:cNvPr id="329" name="Picture 328">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668198" y="5908601"/>
            <a:ext cx="373112" cy="373114"/>
          </a:xfrm>
          <a:prstGeom prst="rect">
            <a:avLst/>
          </a:prstGeom>
        </p:spPr>
      </p:pic>
      <p:sp>
        <p:nvSpPr>
          <p:cNvPr id="330" name="TextBox 329">
            <a:extLst/>
          </p:cNvPr>
          <p:cNvSpPr txBox="1"/>
          <p:nvPr/>
        </p:nvSpPr>
        <p:spPr>
          <a:xfrm>
            <a:off x="9067846" y="5970509"/>
            <a:ext cx="1391678" cy="249299"/>
          </a:xfrm>
          <a:prstGeom prst="rect">
            <a:avLst/>
          </a:prstGeom>
          <a:noFill/>
        </p:spPr>
        <p:txBody>
          <a:bodyPr wrap="square" lIns="45720" tIns="45720" rIns="45720" bIns="45720" rtlCol="0" anchor="ctr" anchorCtr="1">
            <a:spAutoFit/>
          </a:bodyPr>
          <a:lstStyle/>
          <a:p>
            <a:pPr algn="ctr" defTabSz="932597">
              <a:lnSpc>
                <a:spcPct val="85000"/>
              </a:lnSpc>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Azure Blob Store</a:t>
            </a:r>
          </a:p>
        </p:txBody>
      </p:sp>
      <p:pic>
        <p:nvPicPr>
          <p:cNvPr id="331" name="Picture 330" descr="Hadoop.gif">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64300" y="5869051"/>
            <a:ext cx="590650" cy="452215"/>
          </a:xfrm>
          <a:prstGeom prst="rect">
            <a:avLst/>
          </a:prstGeom>
        </p:spPr>
      </p:pic>
      <p:sp>
        <p:nvSpPr>
          <p:cNvPr id="332" name="TextBox 331">
            <a:extLst/>
          </p:cNvPr>
          <p:cNvSpPr txBox="1"/>
          <p:nvPr/>
        </p:nvSpPr>
        <p:spPr>
          <a:xfrm>
            <a:off x="5896592" y="3679180"/>
            <a:ext cx="3820633" cy="1412652"/>
          </a:xfrm>
          <a:prstGeom prst="rect">
            <a:avLst/>
          </a:prstGeom>
          <a:noFill/>
        </p:spPr>
        <p:txBody>
          <a:bodyPr wrap="square" lIns="182854" tIns="146283" rIns="182854" bIns="146283" rtlCol="0">
            <a:spAutoFit/>
          </a:bodyPr>
          <a:lstStyle/>
          <a:p>
            <a:pPr defTabSz="932597">
              <a:lnSpc>
                <a:spcPct val="90000"/>
              </a:lnSpc>
              <a:spcBef>
                <a:spcPts val="600"/>
              </a:spcBef>
            </a:pP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Distributed parallelized algorithms</a:t>
            </a:r>
          </a:p>
          <a:p>
            <a:pPr marL="171450" indent="-171450" defTabSz="932597">
              <a:lnSpc>
                <a:spcPct val="90000"/>
              </a:lnSpc>
              <a:spcBef>
                <a:spcPts val="600"/>
              </a:spcBef>
              <a:buFont typeface="Arial" panose="020B0604020202020204" pitchFamily="34" charset="0"/>
              <a:buChar char="•"/>
            </a:pPr>
            <a:r>
              <a:rPr lang="en-US" sz="16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RevoScaleR</a:t>
            </a: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 library</a:t>
            </a:r>
          </a:p>
          <a:p>
            <a:pPr marL="171450" indent="-171450" defTabSz="932597">
              <a:lnSpc>
                <a:spcPct val="90000"/>
              </a:lnSpc>
              <a:spcBef>
                <a:spcPts val="600"/>
              </a:spcBef>
              <a:buFont typeface="Arial" panose="020B0604020202020204" pitchFamily="34" charset="0"/>
              <a:buChar char="•"/>
            </a:pPr>
            <a:r>
              <a:rPr lang="en-US" sz="16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MicrosoftML</a:t>
            </a: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 library</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Custom parallelization frameworks</a:t>
            </a:r>
          </a:p>
        </p:txBody>
      </p:sp>
      <p:sp>
        <p:nvSpPr>
          <p:cNvPr id="333" name="TextBox 332">
            <a:extLst/>
          </p:cNvPr>
          <p:cNvSpPr txBox="1"/>
          <p:nvPr/>
        </p:nvSpPr>
        <p:spPr>
          <a:xfrm>
            <a:off x="9603867" y="3679180"/>
            <a:ext cx="2348420" cy="1440352"/>
          </a:xfrm>
          <a:prstGeom prst="rect">
            <a:avLst/>
          </a:prstGeom>
          <a:noFill/>
        </p:spPr>
        <p:txBody>
          <a:bodyPr wrap="square" lIns="182854" tIns="146283" rIns="182854" bIns="146283" rtlCol="0">
            <a:spAutoFit/>
          </a:bodyPr>
          <a:lstStyle/>
          <a:p>
            <a:pPr defTabSz="932597">
              <a:lnSpc>
                <a:spcPct val="90000"/>
              </a:lnSpc>
              <a:spcBef>
                <a:spcPts val="600"/>
              </a:spcBef>
            </a:pP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Plus</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Deep learning</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Pretrained models</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Prebuilt </a:t>
            </a:r>
            <a:r>
              <a:rPr lang="en-US" sz="16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featurizers</a:t>
            </a:r>
            <a:endPar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334" name="TextBox 333">
            <a:extLst/>
          </p:cNvPr>
          <p:cNvSpPr txBox="1"/>
          <p:nvPr/>
        </p:nvSpPr>
        <p:spPr>
          <a:xfrm>
            <a:off x="3197189" y="3679180"/>
            <a:ext cx="3102223" cy="1335708"/>
          </a:xfrm>
          <a:prstGeom prst="rect">
            <a:avLst/>
          </a:prstGeom>
          <a:noFill/>
        </p:spPr>
        <p:txBody>
          <a:bodyPr wrap="square" lIns="182854" tIns="146283" rIns="182854" bIns="146283" rtlCol="0">
            <a:spAutoFit/>
          </a:bodyPr>
          <a:lstStyle/>
          <a:p>
            <a:pPr defTabSz="932597">
              <a:lnSpc>
                <a:spcPct val="90000"/>
              </a:lnSpc>
              <a:spcBef>
                <a:spcPts val="600"/>
              </a:spcBef>
            </a:pP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Open source R algorithms </a:t>
            </a:r>
            <a:b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br>
            <a:r>
              <a:rPr lang="en-US" sz="1600">
                <a:gradFill>
                  <a:gsLst>
                    <a:gs pos="0">
                      <a:schemeClr val="tx1"/>
                    </a:gs>
                    <a:gs pos="100000">
                      <a:schemeClr val="tx1"/>
                    </a:gs>
                  </a:gsLst>
                  <a:lin ang="5400000" scaled="1"/>
                </a:gradFill>
                <a:latin typeface="Segoe UI Semibold" panose="020B0702040204020203" pitchFamily="34" charset="0"/>
                <a:cs typeface="Segoe UI Semibold" panose="020B0702040204020203" pitchFamily="34" charset="0"/>
              </a:rPr>
              <a:t>and visualizations</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CRAN</a:t>
            </a:r>
          </a:p>
          <a:p>
            <a:pPr marL="171450" indent="-171450" defTabSz="932597">
              <a:lnSpc>
                <a:spcPct val="90000"/>
              </a:lnSpc>
              <a:spcBef>
                <a:spcPts val="600"/>
              </a:spcBef>
              <a:buFont typeface="Arial" panose="020B0604020202020204" pitchFamily="34" charset="0"/>
              <a:buChar char="•"/>
            </a:pPr>
            <a:r>
              <a:rPr lang="en-US" sz="16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Bioconductor</a:t>
            </a:r>
            <a:endParaRPr lang="en-US" sz="1600">
              <a:gradFill>
                <a:gsLst>
                  <a:gs pos="0">
                    <a:schemeClr val="tx1"/>
                  </a:gs>
                  <a:gs pos="100000">
                    <a:schemeClr val="tx1"/>
                  </a:gs>
                </a:gsLst>
                <a:lin ang="5400000" scaled="1"/>
              </a:gradFill>
              <a:cs typeface="Segoe UI Semilight" panose="020B0402040204020203" pitchFamily="34" charset="0"/>
            </a:endParaRPr>
          </a:p>
        </p:txBody>
      </p:sp>
      <p:grpSp>
        <p:nvGrpSpPr>
          <p:cNvPr id="336" name="Group 8"/>
          <p:cNvGrpSpPr>
            <a:grpSpLocks noChangeAspect="1"/>
          </p:cNvGrpSpPr>
          <p:nvPr/>
        </p:nvGrpSpPr>
        <p:grpSpPr bwMode="auto">
          <a:xfrm>
            <a:off x="3259340" y="5242292"/>
            <a:ext cx="264403" cy="264403"/>
            <a:chOff x="-272" y="3197"/>
            <a:chExt cx="266" cy="266"/>
          </a:xfrm>
        </p:grpSpPr>
        <p:sp>
          <p:nvSpPr>
            <p:cNvPr id="337"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38"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39"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40"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41"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sp>
          <p:nvSpPr>
            <p:cNvPr id="342"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
        <p:nvSpPr>
          <p:cNvPr id="345" name="TextBox 344">
            <a:extLst/>
          </p:cNvPr>
          <p:cNvSpPr txBox="1"/>
          <p:nvPr/>
        </p:nvSpPr>
        <p:spPr>
          <a:xfrm>
            <a:off x="7509112" y="5970509"/>
            <a:ext cx="1345642" cy="249299"/>
          </a:xfrm>
          <a:prstGeom prst="rect">
            <a:avLst/>
          </a:prstGeom>
          <a:noFill/>
        </p:spPr>
        <p:txBody>
          <a:bodyPr wrap="square" lIns="45720" tIns="45720" rIns="45720" bIns="45720" rtlCol="0" anchor="ctr" anchorCtr="1">
            <a:spAutoFit/>
          </a:bodyPr>
          <a:lstStyle/>
          <a:p>
            <a:pPr algn="ctr" defTabSz="932597">
              <a:lnSpc>
                <a:spcPct val="85000"/>
              </a:lnSpc>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Hadoop</a:t>
            </a:r>
          </a:p>
        </p:txBody>
      </p:sp>
      <p:cxnSp>
        <p:nvCxnSpPr>
          <p:cNvPr id="346" name="Straight Connector 345"/>
          <p:cNvCxnSpPr>
            <a:cxnSpLocks/>
          </p:cNvCxnSpPr>
          <p:nvPr/>
        </p:nvCxnSpPr>
        <p:spPr>
          <a:xfrm>
            <a:off x="7325591" y="6408789"/>
            <a:ext cx="4478482" cy="0"/>
          </a:xfrm>
          <a:prstGeom prst="line">
            <a:avLst/>
          </a:prstGeom>
          <a:ln w="6350" cap="rnd">
            <a:solidFill>
              <a:schemeClr val="bg1">
                <a:lumMod val="50000"/>
              </a:schemeClr>
            </a:solidFill>
            <a:headEnd type="arrow" w="sm" len="sm"/>
            <a:tailEnd type="arrow" w="sm" len="sm"/>
          </a:ln>
        </p:spPr>
        <p:style>
          <a:lnRef idx="1">
            <a:schemeClr val="accent1"/>
          </a:lnRef>
          <a:fillRef idx="0">
            <a:schemeClr val="accent1"/>
          </a:fillRef>
          <a:effectRef idx="0">
            <a:schemeClr val="accent1"/>
          </a:effectRef>
          <a:fontRef idx="minor">
            <a:schemeClr val="tx1"/>
          </a:fontRef>
        </p:style>
      </p:cxnSp>
      <p:sp>
        <p:nvSpPr>
          <p:cNvPr id="347" name="TextBox 346">
            <a:extLst/>
          </p:cNvPr>
          <p:cNvSpPr txBox="1"/>
          <p:nvPr/>
        </p:nvSpPr>
        <p:spPr>
          <a:xfrm>
            <a:off x="9277805" y="6348638"/>
            <a:ext cx="574054" cy="117725"/>
          </a:xfrm>
          <a:prstGeom prst="rect">
            <a:avLst/>
          </a:prstGeom>
          <a:solidFill>
            <a:schemeClr val="bg1">
              <a:lumMod val="95000"/>
            </a:schemeClr>
          </a:solidFill>
        </p:spPr>
        <p:txBody>
          <a:bodyPr wrap="square" lIns="45720" tIns="0" rIns="54864" bIns="0" rtlCol="0">
            <a:spAutoFit/>
          </a:bodyPr>
          <a:lstStyle/>
          <a:p>
            <a:pPr algn="ctr" defTabSz="932597">
              <a:lnSpc>
                <a:spcPct val="85000"/>
              </a:lnSpc>
              <a:spcAft>
                <a:spcPts val="600"/>
              </a:spcAft>
            </a:pPr>
            <a:r>
              <a:rPr lang="en-US" sz="900" err="1">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Polybase</a:t>
            </a:r>
            <a:endParaRPr lang="en-US" sz="9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3" name="Group 2">
            <a:extLst>
              <a:ext uri="{FF2B5EF4-FFF2-40B4-BE49-F238E27FC236}">
                <a16:creationId xmlns:a16="http://schemas.microsoft.com/office/drawing/2014/main" id="{C53AD46C-218C-47C4-BADF-DF20723E15CB}"/>
              </a:ext>
            </a:extLst>
          </p:cNvPr>
          <p:cNvGrpSpPr/>
          <p:nvPr/>
        </p:nvGrpSpPr>
        <p:grpSpPr>
          <a:xfrm>
            <a:off x="957603" y="3177047"/>
            <a:ext cx="2128012" cy="1707968"/>
            <a:chOff x="288526" y="4335410"/>
            <a:chExt cx="2332948" cy="1872452"/>
          </a:xfrm>
        </p:grpSpPr>
        <p:sp>
          <p:nvSpPr>
            <p:cNvPr id="380" name="Rectangle 379"/>
            <p:cNvSpPr/>
            <p:nvPr/>
          </p:nvSpPr>
          <p:spPr bwMode="auto">
            <a:xfrm>
              <a:off x="2264858" y="4335410"/>
              <a:ext cx="356616" cy="187095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Operationalization</a:t>
              </a:r>
            </a:p>
          </p:txBody>
        </p:sp>
        <p:sp>
          <p:nvSpPr>
            <p:cNvPr id="348" name="Rectangle 347"/>
            <p:cNvSpPr/>
            <p:nvPr/>
          </p:nvSpPr>
          <p:spPr bwMode="auto">
            <a:xfrm>
              <a:off x="288527" y="4335624"/>
              <a:ext cx="1958768" cy="36088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349" name="Rectangle 348"/>
            <p:cNvSpPr/>
            <p:nvPr/>
          </p:nvSpPr>
          <p:spPr bwMode="auto">
            <a:xfrm>
              <a:off x="288527" y="4713462"/>
              <a:ext cx="1958768" cy="36088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Language</a:t>
              </a:r>
            </a:p>
          </p:txBody>
        </p:sp>
        <p:sp>
          <p:nvSpPr>
            <p:cNvPr id="350" name="Rectangle 349"/>
            <p:cNvSpPr/>
            <p:nvPr/>
          </p:nvSpPr>
          <p:spPr bwMode="auto">
            <a:xfrm>
              <a:off x="288527" y="5091299"/>
              <a:ext cx="1958768" cy="360886"/>
            </a:xfrm>
            <a:prstGeom prst="rect">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351" name="Rectangle 350"/>
            <p:cNvSpPr/>
            <p:nvPr/>
          </p:nvSpPr>
          <p:spPr bwMode="auto">
            <a:xfrm>
              <a:off x="288527" y="5468032"/>
              <a:ext cx="1958768" cy="360886"/>
            </a:xfrm>
            <a:prstGeom prst="rect">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Data Sources</a:t>
              </a:r>
            </a:p>
          </p:txBody>
        </p:sp>
        <p:sp>
          <p:nvSpPr>
            <p:cNvPr id="352" name="Rectangle 351"/>
            <p:cNvSpPr/>
            <p:nvPr/>
          </p:nvSpPr>
          <p:spPr bwMode="auto">
            <a:xfrm>
              <a:off x="288527" y="5846976"/>
              <a:ext cx="1958768" cy="36088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Platforms &amp; data</a:t>
              </a:r>
            </a:p>
          </p:txBody>
        </p:sp>
        <p:sp>
          <p:nvSpPr>
            <p:cNvPr id="354" name="Rectangle 353"/>
            <p:cNvSpPr/>
            <p:nvPr/>
          </p:nvSpPr>
          <p:spPr bwMode="auto">
            <a:xfrm>
              <a:off x="288526" y="4335624"/>
              <a:ext cx="356616" cy="36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55" name="Rectangle 354"/>
            <p:cNvSpPr/>
            <p:nvPr/>
          </p:nvSpPr>
          <p:spPr bwMode="auto">
            <a:xfrm>
              <a:off x="288526" y="5846976"/>
              <a:ext cx="356616" cy="36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56" name="Rectangle 355"/>
            <p:cNvSpPr/>
            <p:nvPr/>
          </p:nvSpPr>
          <p:spPr bwMode="auto">
            <a:xfrm>
              <a:off x="288526" y="5468032"/>
              <a:ext cx="356616" cy="36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57" name="Rectangle 356"/>
            <p:cNvSpPr/>
            <p:nvPr/>
          </p:nvSpPr>
          <p:spPr bwMode="auto">
            <a:xfrm>
              <a:off x="288526" y="5091299"/>
              <a:ext cx="356616" cy="36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58" name="Rectangle 357"/>
            <p:cNvSpPr/>
            <p:nvPr/>
          </p:nvSpPr>
          <p:spPr bwMode="auto">
            <a:xfrm>
              <a:off x="288526" y="4713462"/>
              <a:ext cx="356616" cy="36088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59" name="Rectangle 358"/>
            <p:cNvSpPr/>
            <p:nvPr/>
          </p:nvSpPr>
          <p:spPr bwMode="auto">
            <a:xfrm>
              <a:off x="2264858" y="4335624"/>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60" name="tool"/>
            <p:cNvSpPr>
              <a:spLocks noChangeAspect="1" noEditPoints="1"/>
            </p:cNvSpPr>
            <p:nvPr/>
          </p:nvSpPr>
          <p:spPr bwMode="auto">
            <a:xfrm>
              <a:off x="399591" y="4420641"/>
              <a:ext cx="134486" cy="189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361" name="network_3"/>
            <p:cNvSpPr>
              <a:spLocks noChangeAspect="1" noEditPoints="1"/>
            </p:cNvSpPr>
            <p:nvPr/>
          </p:nvSpPr>
          <p:spPr bwMode="auto">
            <a:xfrm>
              <a:off x="365938" y="5922012"/>
              <a:ext cx="201792" cy="20940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nvGrpSpPr>
            <p:cNvPr id="362" name="Group 8"/>
            <p:cNvGrpSpPr>
              <a:grpSpLocks noChangeAspect="1"/>
            </p:cNvGrpSpPr>
            <p:nvPr/>
          </p:nvGrpSpPr>
          <p:grpSpPr bwMode="auto">
            <a:xfrm>
              <a:off x="379345" y="5560279"/>
              <a:ext cx="174978" cy="174978"/>
              <a:chOff x="-272" y="3197"/>
              <a:chExt cx="266" cy="266"/>
            </a:xfrm>
          </p:grpSpPr>
          <p:sp>
            <p:nvSpPr>
              <p:cNvPr id="363"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64"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65"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66"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67"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368"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sp>
          <p:nvSpPr>
            <p:cNvPr id="369" name="math"/>
            <p:cNvSpPr>
              <a:spLocks noChangeAspect="1" noEditPoints="1"/>
            </p:cNvSpPr>
            <p:nvPr/>
          </p:nvSpPr>
          <p:spPr bwMode="auto">
            <a:xfrm>
              <a:off x="372671" y="5183493"/>
              <a:ext cx="188326" cy="177461"/>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lin ang="5400000" scaled="1"/>
                </a:gradFill>
              </a:endParaRPr>
            </a:p>
          </p:txBody>
        </p:sp>
        <p:sp>
          <p:nvSpPr>
            <p:cNvPr id="370" name="language"/>
            <p:cNvSpPr>
              <a:spLocks noChangeAspect="1" noEditPoints="1"/>
            </p:cNvSpPr>
            <p:nvPr/>
          </p:nvSpPr>
          <p:spPr bwMode="auto">
            <a:xfrm>
              <a:off x="373478" y="4812281"/>
              <a:ext cx="186712" cy="163884"/>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371" name="gear"/>
            <p:cNvSpPr>
              <a:spLocks noChangeAspect="1" noEditPoints="1"/>
            </p:cNvSpPr>
            <p:nvPr/>
          </p:nvSpPr>
          <p:spPr bwMode="auto">
            <a:xfrm>
              <a:off x="2349098" y="4421699"/>
              <a:ext cx="188137" cy="18732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grpSp>
      <p:sp>
        <p:nvSpPr>
          <p:cNvPr id="453" name="Rectangle 452"/>
          <p:cNvSpPr/>
          <p:nvPr/>
        </p:nvSpPr>
        <p:spPr>
          <a:xfrm>
            <a:off x="6813202" y="1484602"/>
            <a:ext cx="5701061" cy="1165447"/>
          </a:xfrm>
          <a:prstGeom prst="rect">
            <a:avLst/>
          </a:prstGeom>
        </p:spPr>
        <p:txBody>
          <a:bodyPr wrap="square" lIns="182880" tIns="146304" rIns="182880" bIns="146304">
            <a:spAutoFit/>
          </a:bodyPr>
          <a:lstStyle/>
          <a:p>
            <a:pPr lvl="0">
              <a:lnSpc>
                <a:spcPct val="90000"/>
              </a:lnSpc>
              <a:spcBef>
                <a:spcPts val="400"/>
              </a:spcBef>
              <a:spcAft>
                <a:spcPts val="400"/>
              </a:spcAft>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SQL Server security and administration</a:t>
            </a:r>
          </a:p>
          <a:p>
            <a:pPr lvl="0">
              <a:lnSpc>
                <a:spcPct val="90000"/>
              </a:lnSpc>
              <a:spcBef>
                <a:spcPts val="400"/>
              </a:spcBef>
              <a:spcAft>
                <a:spcPts val="400"/>
              </a:spcAft>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Rapid deployment of R models as stored procedures</a:t>
            </a:r>
          </a:p>
          <a:p>
            <a:pPr lvl="0">
              <a:lnSpc>
                <a:spcPct val="90000"/>
              </a:lnSpc>
              <a:spcBef>
                <a:spcPts val="400"/>
              </a:spcBef>
              <a:spcAft>
                <a:spcPts val="400"/>
              </a:spcAft>
            </a:pPr>
            <a:r>
              <a:rPr lang="en-US" sz="16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Python support</a:t>
            </a:r>
          </a:p>
        </p:txBody>
      </p:sp>
      <p:sp>
        <p:nvSpPr>
          <p:cNvPr id="376" name="arrow_15"/>
          <p:cNvSpPr>
            <a:spLocks noChangeAspect="1" noEditPoints="1"/>
          </p:cNvSpPr>
          <p:nvPr/>
        </p:nvSpPr>
        <p:spPr bwMode="auto">
          <a:xfrm>
            <a:off x="6553817" y="1608567"/>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7" name="arrow_15"/>
          <p:cNvSpPr>
            <a:spLocks noChangeAspect="1" noEditPoints="1"/>
          </p:cNvSpPr>
          <p:nvPr/>
        </p:nvSpPr>
        <p:spPr bwMode="auto">
          <a:xfrm>
            <a:off x="6553817" y="1938420"/>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78" name="arrow_15"/>
          <p:cNvSpPr>
            <a:spLocks noChangeAspect="1" noEditPoints="1"/>
          </p:cNvSpPr>
          <p:nvPr/>
        </p:nvSpPr>
        <p:spPr bwMode="auto">
          <a:xfrm>
            <a:off x="6553817" y="226827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5" name="Rectangle 64">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In-Database</a:t>
            </a:r>
          </a:p>
        </p:txBody>
      </p:sp>
      <p:sp>
        <p:nvSpPr>
          <p:cNvPr id="69" name="arrow_15"/>
          <p:cNvSpPr>
            <a:spLocks noChangeAspect="1" noEditPoints="1"/>
          </p:cNvSpPr>
          <p:nvPr/>
        </p:nvSpPr>
        <p:spPr bwMode="auto">
          <a:xfrm>
            <a:off x="867392" y="1608567"/>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0" name="arrow_15"/>
          <p:cNvSpPr>
            <a:spLocks noChangeAspect="1" noEditPoints="1"/>
          </p:cNvSpPr>
          <p:nvPr/>
        </p:nvSpPr>
        <p:spPr bwMode="auto">
          <a:xfrm>
            <a:off x="867392" y="1938420"/>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1" name="arrow_15"/>
          <p:cNvSpPr>
            <a:spLocks noChangeAspect="1" noEditPoints="1"/>
          </p:cNvSpPr>
          <p:nvPr/>
        </p:nvSpPr>
        <p:spPr bwMode="auto">
          <a:xfrm>
            <a:off x="867392" y="226827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2" name="arrow_15"/>
          <p:cNvSpPr>
            <a:spLocks noChangeAspect="1" noEditPoints="1"/>
          </p:cNvSpPr>
          <p:nvPr/>
        </p:nvSpPr>
        <p:spPr bwMode="auto">
          <a:xfrm>
            <a:off x="867392" y="2576249"/>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2" name="Group 11"/>
          <p:cNvGrpSpPr/>
          <p:nvPr/>
        </p:nvGrpSpPr>
        <p:grpSpPr>
          <a:xfrm>
            <a:off x="3180244" y="3174211"/>
            <a:ext cx="8799031" cy="448056"/>
            <a:chOff x="3427894" y="3378287"/>
            <a:chExt cx="8799031" cy="525845"/>
          </a:xfrm>
        </p:grpSpPr>
        <p:sp>
          <p:nvSpPr>
            <p:cNvPr id="74" name="Rectangle 73"/>
            <p:cNvSpPr/>
            <p:nvPr/>
          </p:nvSpPr>
          <p:spPr bwMode="auto">
            <a:xfrm>
              <a:off x="3427894" y="3378287"/>
              <a:ext cx="8799031" cy="525845"/>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75" name="Rectangle 74"/>
            <p:cNvSpPr/>
            <p:nvPr/>
          </p:nvSpPr>
          <p:spPr bwMode="auto">
            <a:xfrm>
              <a:off x="3427894" y="3378289"/>
              <a:ext cx="438912" cy="5253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76" name="math"/>
            <p:cNvSpPr>
              <a:spLocks noChangeAspect="1" noEditPoints="1"/>
            </p:cNvSpPr>
            <p:nvPr/>
          </p:nvSpPr>
          <p:spPr bwMode="auto">
            <a:xfrm>
              <a:off x="3503397" y="3513045"/>
              <a:ext cx="271589" cy="2559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852865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Using SQL Server 2017 ML Services with R</a:t>
            </a:r>
          </a:p>
        </p:txBody>
      </p:sp>
      <p:pic>
        <p:nvPicPr>
          <p:cNvPr id="37" name="Picture 10" descr="300px-Rlogo.png"/>
          <p:cNvPicPr>
            <a:picLocks noChangeAspect="1"/>
          </p:cNvPicPr>
          <p:nvPr/>
        </p:nvPicPr>
        <p:blipFill>
          <a:blip r:embed="rId7" cstate="email">
            <a:extLst>
              <a:ext uri="{28A0092B-C50C-407E-A947-70E740481C1C}">
                <a14:useLocalDpi xmlns:a14="http://schemas.microsoft.com/office/drawing/2010/main"/>
              </a:ext>
            </a:extLst>
          </a:blip>
          <a:srcRect/>
          <a:stretch>
            <a:fillRect/>
          </a:stretch>
        </p:blipFill>
        <p:spPr bwMode="auto">
          <a:xfrm>
            <a:off x="8149982" y="2196009"/>
            <a:ext cx="862025" cy="654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4" name="Group 13"/>
          <p:cNvGrpSpPr/>
          <p:nvPr/>
        </p:nvGrpSpPr>
        <p:grpSpPr>
          <a:xfrm>
            <a:off x="4005994" y="1180344"/>
            <a:ext cx="8430481" cy="5517912"/>
            <a:chOff x="3671962" y="1079954"/>
            <a:chExt cx="8802281" cy="5761262"/>
          </a:xfrm>
        </p:grpSpPr>
        <p:pic>
          <p:nvPicPr>
            <p:cNvPr id="12" name="Picture 11"/>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671962" y="1079954"/>
              <a:ext cx="8802281" cy="5761262"/>
            </a:xfrm>
            <a:prstGeom prst="rect">
              <a:avLst/>
            </a:prstGeom>
          </p:spPr>
        </p:pic>
        <p:pic>
          <p:nvPicPr>
            <p:cNvPr id="2" name="Picture 1"/>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942347" y="1535309"/>
              <a:ext cx="7531896" cy="4854997"/>
            </a:xfrm>
            <a:prstGeom prst="rect">
              <a:avLst/>
            </a:prstGeom>
          </p:spPr>
        </p:pic>
      </p:grpSp>
      <p:sp>
        <p:nvSpPr>
          <p:cNvPr id="6" name="Right Arrow 5"/>
          <p:cNvSpPr/>
          <p:nvPr/>
        </p:nvSpPr>
        <p:spPr bwMode="auto">
          <a:xfrm>
            <a:off x="1841500" y="1977006"/>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Identify Server</a:t>
            </a:r>
          </a:p>
        </p:txBody>
      </p:sp>
      <p:sp>
        <p:nvSpPr>
          <p:cNvPr id="16" name="Right Arrow 15"/>
          <p:cNvSpPr/>
          <p:nvPr/>
        </p:nvSpPr>
        <p:spPr bwMode="auto">
          <a:xfrm>
            <a:off x="1841500" y="2933185"/>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Set Source</a:t>
            </a:r>
          </a:p>
        </p:txBody>
      </p:sp>
      <p:sp>
        <p:nvSpPr>
          <p:cNvPr id="17" name="Right Arrow 16"/>
          <p:cNvSpPr/>
          <p:nvPr/>
        </p:nvSpPr>
        <p:spPr bwMode="auto">
          <a:xfrm>
            <a:off x="1841500" y="4642195"/>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Set Context</a:t>
            </a:r>
          </a:p>
        </p:txBody>
      </p:sp>
      <p:sp>
        <p:nvSpPr>
          <p:cNvPr id="13" name="Right Arrow 12"/>
          <p:cNvSpPr/>
          <p:nvPr/>
        </p:nvSpPr>
        <p:spPr bwMode="auto">
          <a:xfrm>
            <a:off x="1841500" y="5729841"/>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Use</a:t>
            </a:r>
          </a:p>
        </p:txBody>
      </p:sp>
      <p:pic>
        <p:nvPicPr>
          <p:cNvPr id="5" name="tmp12D4">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266149" end="186173.8"/>
                </p14:media>
              </p:ext>
            </p:extLst>
          </p:nvPr>
        </p:nvPicPr>
        <p:blipFill>
          <a:blip r:embed="rId10"/>
          <a:stretch>
            <a:fillRect/>
          </a:stretch>
        </p:blipFill>
        <p:spPr>
          <a:xfrm>
            <a:off x="12105441" y="102082"/>
            <a:ext cx="228567" cy="228567"/>
          </a:xfrm>
          <a:prstGeom prst="rect">
            <a:avLst/>
          </a:prstGeom>
        </p:spPr>
      </p:pic>
      <p:cxnSp>
        <p:nvCxnSpPr>
          <p:cNvPr id="20" name="Straight Arrow Connector 19">
            <a:extLst/>
          </p:cNvPr>
          <p:cNvCxnSpPr/>
          <p:nvPr/>
        </p:nvCxnSpPr>
        <p:spPr bwMode="auto">
          <a:xfrm>
            <a:off x="3751870" y="2239827"/>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1" name="Straight Arrow Connector 20">
            <a:extLst/>
          </p:cNvPr>
          <p:cNvCxnSpPr/>
          <p:nvPr/>
        </p:nvCxnSpPr>
        <p:spPr bwMode="auto">
          <a:xfrm>
            <a:off x="3751870" y="3211377"/>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2" name="Straight Arrow Connector 21">
            <a:extLst/>
          </p:cNvPr>
          <p:cNvCxnSpPr/>
          <p:nvPr/>
        </p:nvCxnSpPr>
        <p:spPr bwMode="auto">
          <a:xfrm>
            <a:off x="3751870" y="4916352"/>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3" name="Straight Arrow Connector 22">
            <a:extLst/>
          </p:cNvPr>
          <p:cNvCxnSpPr/>
          <p:nvPr/>
        </p:nvCxnSpPr>
        <p:spPr bwMode="auto">
          <a:xfrm>
            <a:off x="3751870" y="6002202"/>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Tree>
    <p:custDataLst>
      <p:tags r:id="rId1"/>
    </p:custDataLst>
    <p:extLst>
      <p:ext uri="{BB962C8B-B14F-4D97-AF65-F5344CB8AC3E}">
        <p14:creationId xmlns:p14="http://schemas.microsoft.com/office/powerpoint/2010/main" val="354239931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Using SQL Server 2017 ML Services with Python</a:t>
            </a:r>
          </a:p>
        </p:txBody>
      </p:sp>
      <p:pic>
        <p:nvPicPr>
          <p:cNvPr id="5" name="tmp12D4">
            <a:hlinkClick r:id="" action="ppaction://media"/>
          </p:cNvPr>
          <p:cNvPicPr>
            <a:picLocks noChangeAspect="1"/>
          </p:cNvPicPr>
          <p:nvPr>
            <a:videoFile r:link="rId2"/>
            <p:custDataLst>
              <p:tags r:id="rId3"/>
            </p:custDataLst>
            <p:extLst>
              <p:ext uri="{DAA4B4D4-6D71-4841-9C94-3DE7FCFB9230}">
                <p14:media xmlns:p14="http://schemas.microsoft.com/office/powerpoint/2010/main" r:embed="rId4">
                  <p14:trim st="266149" end="186173.8"/>
                </p14:media>
              </p:ext>
            </p:extLst>
          </p:nvPr>
        </p:nvPicPr>
        <p:blipFill>
          <a:blip r:embed="rId7"/>
          <a:stretch>
            <a:fillRect/>
          </a:stretch>
        </p:blipFill>
        <p:spPr>
          <a:xfrm>
            <a:off x="12105441" y="102082"/>
            <a:ext cx="228567" cy="228567"/>
          </a:xfrm>
          <a:prstGeom prst="rect">
            <a:avLst/>
          </a:prstGeom>
        </p:spPr>
      </p:pic>
      <p:pic>
        <p:nvPicPr>
          <p:cNvPr id="14" name="Picture 10" descr="300px-Rlogo.png"/>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49982" y="2196009"/>
            <a:ext cx="862025" cy="6546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 name="Group 14"/>
          <p:cNvGrpSpPr/>
          <p:nvPr/>
        </p:nvGrpSpPr>
        <p:grpSpPr>
          <a:xfrm>
            <a:off x="4005994" y="1180344"/>
            <a:ext cx="8430481" cy="5517912"/>
            <a:chOff x="3671962" y="1079954"/>
            <a:chExt cx="8802281" cy="5761262"/>
          </a:xfrm>
        </p:grpSpPr>
        <p:pic>
          <p:nvPicPr>
            <p:cNvPr id="18" name="Picture 17"/>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3671962" y="1079954"/>
              <a:ext cx="8802281" cy="5761262"/>
            </a:xfrm>
            <a:prstGeom prst="rect">
              <a:avLst/>
            </a:prstGeom>
          </p:spPr>
        </p:pic>
        <p:pic>
          <p:nvPicPr>
            <p:cNvPr id="19" name="Picture 18"/>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942347" y="1535309"/>
              <a:ext cx="7531896" cy="4854997"/>
            </a:xfrm>
            <a:prstGeom prst="rect">
              <a:avLst/>
            </a:prstGeom>
          </p:spPr>
        </p:pic>
      </p:grpSp>
      <p:sp>
        <p:nvSpPr>
          <p:cNvPr id="20" name="Right Arrow 5"/>
          <p:cNvSpPr/>
          <p:nvPr/>
        </p:nvSpPr>
        <p:spPr bwMode="auto">
          <a:xfrm>
            <a:off x="1841500" y="1977006"/>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Identify Server</a:t>
            </a:r>
          </a:p>
        </p:txBody>
      </p:sp>
      <p:sp>
        <p:nvSpPr>
          <p:cNvPr id="21" name="Right Arrow 15"/>
          <p:cNvSpPr/>
          <p:nvPr/>
        </p:nvSpPr>
        <p:spPr bwMode="auto">
          <a:xfrm>
            <a:off x="1841500" y="2933185"/>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Set Source</a:t>
            </a:r>
          </a:p>
        </p:txBody>
      </p:sp>
      <p:sp>
        <p:nvSpPr>
          <p:cNvPr id="22" name="Right Arrow 16"/>
          <p:cNvSpPr/>
          <p:nvPr/>
        </p:nvSpPr>
        <p:spPr bwMode="auto">
          <a:xfrm>
            <a:off x="1841500" y="4642195"/>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Set Context</a:t>
            </a:r>
          </a:p>
        </p:txBody>
      </p:sp>
      <p:sp>
        <p:nvSpPr>
          <p:cNvPr id="23" name="Right Arrow 12"/>
          <p:cNvSpPr/>
          <p:nvPr/>
        </p:nvSpPr>
        <p:spPr bwMode="auto">
          <a:xfrm>
            <a:off x="1841500" y="5729841"/>
            <a:ext cx="1910370" cy="5447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lgn="r" defTabSz="932293" fontAlgn="base">
              <a:lnSpc>
                <a:spcPct val="90000"/>
              </a:lnSpc>
              <a:spcBef>
                <a:spcPct val="0"/>
              </a:spcBef>
              <a:spcAft>
                <a:spcPct val="0"/>
              </a:spcAft>
            </a:pPr>
            <a:r>
              <a:rPr lang="en-US">
                <a:gradFill>
                  <a:gsLst>
                    <a:gs pos="0">
                      <a:schemeClr val="accent1"/>
                    </a:gs>
                    <a:gs pos="100000">
                      <a:schemeClr val="accent1"/>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Use</a:t>
            </a:r>
          </a:p>
        </p:txBody>
      </p:sp>
      <p:cxnSp>
        <p:nvCxnSpPr>
          <p:cNvPr id="24" name="Straight Arrow Connector 23">
            <a:extLst/>
          </p:cNvPr>
          <p:cNvCxnSpPr/>
          <p:nvPr/>
        </p:nvCxnSpPr>
        <p:spPr bwMode="auto">
          <a:xfrm>
            <a:off x="3751870" y="2239827"/>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5" name="Straight Arrow Connector 24">
            <a:extLst/>
          </p:cNvPr>
          <p:cNvCxnSpPr/>
          <p:nvPr/>
        </p:nvCxnSpPr>
        <p:spPr bwMode="auto">
          <a:xfrm>
            <a:off x="3751870" y="3211377"/>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6" name="Straight Arrow Connector 25">
            <a:extLst/>
          </p:cNvPr>
          <p:cNvCxnSpPr/>
          <p:nvPr/>
        </p:nvCxnSpPr>
        <p:spPr bwMode="auto">
          <a:xfrm>
            <a:off x="3751870" y="4916352"/>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27" name="Straight Arrow Connector 26">
            <a:extLst/>
          </p:cNvPr>
          <p:cNvCxnSpPr/>
          <p:nvPr/>
        </p:nvCxnSpPr>
        <p:spPr bwMode="auto">
          <a:xfrm>
            <a:off x="3751870" y="6002202"/>
            <a:ext cx="1094768" cy="0"/>
          </a:xfrm>
          <a:prstGeom prst="straightConnector1">
            <a:avLst/>
          </a:prstGeom>
          <a:noFill/>
          <a:ln w="25400" cap="flat">
            <a:solidFill>
              <a:schemeClr val="accent1"/>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sp>
        <p:nvSpPr>
          <p:cNvPr id="4" name="TextBox 3">
            <a:extLst>
              <a:ext uri="{FF2B5EF4-FFF2-40B4-BE49-F238E27FC236}">
                <a16:creationId xmlns:a16="http://schemas.microsoft.com/office/drawing/2014/main" id="{0AE7140E-2564-44C3-89DD-6017748288C4}"/>
              </a:ext>
            </a:extLst>
          </p:cNvPr>
          <p:cNvSpPr txBox="1"/>
          <p:nvPr/>
        </p:nvSpPr>
        <p:spPr>
          <a:xfrm rot="1878259">
            <a:off x="5108415" y="3537276"/>
            <a:ext cx="7655717" cy="935302"/>
          </a:xfrm>
          <a:prstGeom prst="rect">
            <a:avLst/>
          </a:prstGeom>
          <a:noFill/>
        </p:spPr>
        <p:txBody>
          <a:bodyPr wrap="none" lIns="186521" tIns="149217" rIns="186521" bIns="149217" rtlCol="0">
            <a:spAutoFit/>
          </a:bodyPr>
          <a:lstStyle/>
          <a:p>
            <a:pPr>
              <a:lnSpc>
                <a:spcPct val="90000"/>
              </a:lnSpc>
              <a:spcAft>
                <a:spcPts val="612"/>
              </a:spcAft>
            </a:pPr>
            <a:r>
              <a:rPr lang="en-US" sz="4488">
                <a:solidFill>
                  <a:srgbClr val="FF0000"/>
                </a:solidFill>
              </a:rPr>
              <a:t>Change to a Python Example</a:t>
            </a:r>
          </a:p>
        </p:txBody>
      </p:sp>
    </p:spTree>
    <p:custDataLst>
      <p:tags r:id="rId1"/>
    </p:custDataLst>
    <p:extLst>
      <p:ext uri="{BB962C8B-B14F-4D97-AF65-F5344CB8AC3E}">
        <p14:creationId xmlns:p14="http://schemas.microsoft.com/office/powerpoint/2010/main" val="2987702755"/>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DC-48A6-4710-B9B0-E2E708F5E926}"/>
              </a:ext>
            </a:extLst>
          </p:cNvPr>
          <p:cNvSpPr>
            <a:spLocks noGrp="1"/>
          </p:cNvSpPr>
          <p:nvPr>
            <p:ph type="title"/>
          </p:nvPr>
        </p:nvSpPr>
        <p:spPr>
          <a:xfrm>
            <a:off x="723900" y="295274"/>
            <a:ext cx="11440303" cy="917575"/>
          </a:xfrm>
        </p:spPr>
        <p:txBody>
          <a:bodyPr/>
          <a:lstStyle/>
          <a:p>
            <a:pPr lvl="0"/>
            <a:r>
              <a:rPr lang="en-US"/>
              <a:t>What we do for your customer</a:t>
            </a:r>
            <a:br>
              <a:rPr lang="en-US" sz="4400"/>
            </a:br>
            <a:r>
              <a:rPr lang="en-US" sz="2400" spc="0">
                <a:latin typeface="Segoe UI" panose="020B0502040204020203" pitchFamily="34" charset="0"/>
              </a:rPr>
              <a:t>Combine open source &amp; Microsoft technologies</a:t>
            </a:r>
          </a:p>
        </p:txBody>
      </p:sp>
      <p:sp>
        <p:nvSpPr>
          <p:cNvPr id="241" name="Text Placeholder 4">
            <a:extLst/>
          </p:cNvPr>
          <p:cNvSpPr txBox="1">
            <a:spLocks/>
          </p:cNvSpPr>
          <p:nvPr/>
        </p:nvSpPr>
        <p:spPr>
          <a:xfrm>
            <a:off x="1163652" y="1523460"/>
            <a:ext cx="5511786" cy="1874359"/>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a:latin typeface="Segoe UI Semibold" panose="020B0702040204020203" pitchFamily="34" charset="0"/>
                <a:cs typeface="Segoe UI Semibold" panose="020B0702040204020203" pitchFamily="34" charset="0"/>
              </a:rPr>
              <a:t>Open Source: R &amp; Python</a:t>
            </a: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R: 100% open source R</a:t>
            </a:r>
          </a:p>
          <a:p>
            <a:pPr marL="228600" lvl="2">
              <a:spcBef>
                <a:spcPts val="400"/>
              </a:spcBef>
              <a:spcAft>
                <a:spcPts val="400"/>
              </a:spcAft>
            </a:pPr>
            <a:r>
              <a:rPr lang="en-US" sz="1800">
                <a:latin typeface="Segoe UI" panose="020B0502040204020203" pitchFamily="34" charset="0"/>
                <a:cs typeface="Segoe UI" panose="020B0502040204020203" pitchFamily="34" charset="0"/>
              </a:rPr>
              <a:t>CRAN, Bioconductor compatibility</a:t>
            </a: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Python: 100% open source </a:t>
            </a:r>
            <a:r>
              <a:rPr lang="en-US" sz="1800" err="1">
                <a:latin typeface="Segoe UI" panose="020B0502040204020203" pitchFamily="34" charset="0"/>
                <a:cs typeface="Segoe UI" panose="020B0502040204020203" pitchFamily="34" charset="0"/>
              </a:rPr>
              <a:t>CPython</a:t>
            </a:r>
            <a:endParaRPr lang="en-US" sz="1800">
              <a:latin typeface="Segoe UI" panose="020B0502040204020203" pitchFamily="34" charset="0"/>
              <a:cs typeface="Segoe UI" panose="020B0502040204020203" pitchFamily="34" charset="0"/>
            </a:endParaRPr>
          </a:p>
          <a:p>
            <a:pPr marL="228600" lvl="2">
              <a:spcBef>
                <a:spcPts val="400"/>
              </a:spcBef>
              <a:spcAft>
                <a:spcPts val="400"/>
              </a:spcAft>
            </a:pPr>
            <a:r>
              <a:rPr lang="en-US" sz="1800" err="1">
                <a:latin typeface="Segoe UI" panose="020B0502040204020203" pitchFamily="34" charset="0"/>
                <a:cs typeface="Segoe UI" panose="020B0502040204020203" pitchFamily="34" charset="0"/>
              </a:rPr>
              <a:t>Pypi</a:t>
            </a:r>
            <a:r>
              <a:rPr lang="en-US" sz="1800">
                <a:latin typeface="Segoe UI" panose="020B0502040204020203" pitchFamily="34" charset="0"/>
                <a:cs typeface="Segoe UI" panose="020B0502040204020203" pitchFamily="34" charset="0"/>
              </a:rPr>
              <a:t>-compatible package loading</a:t>
            </a:r>
          </a:p>
        </p:txBody>
      </p:sp>
      <p:sp>
        <p:nvSpPr>
          <p:cNvPr id="292" name="Rectangle 291"/>
          <p:cNvSpPr/>
          <p:nvPr/>
        </p:nvSpPr>
        <p:spPr>
          <a:xfrm>
            <a:off x="6813202" y="1523460"/>
            <a:ext cx="5701061" cy="1952329"/>
          </a:xfrm>
          <a:prstGeom prst="rect">
            <a:avLst/>
          </a:prstGeom>
        </p:spPr>
        <p:txBody>
          <a:bodyPr wrap="square" lIns="182880" tIns="146304" rIns="182880" bIns="146304">
            <a:spAutoFit/>
          </a:bodyPr>
          <a:lstStyle/>
          <a:p>
            <a:pPr marL="0" lvl="2">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innovations: Microsoft R Extensions</a:t>
            </a:r>
          </a:p>
          <a:p>
            <a:pPr marL="0" lvl="1">
              <a:lnSpc>
                <a:spcPct val="90000"/>
              </a:lnSpc>
              <a:spcBef>
                <a:spcPts val="400"/>
              </a:spcBef>
              <a:spcAft>
                <a:spcPts val="400"/>
              </a:spcAft>
              <a:buSzPct val="90000"/>
            </a:pPr>
            <a:r>
              <a:rPr lang="en-US"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RevoScalePy</a:t>
            </a: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&amp; </a:t>
            </a:r>
            <a:r>
              <a:rPr lang="en-US"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RevoScaleR</a:t>
            </a: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parallel algorithms</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Microsoft Machine learning</a:t>
            </a:r>
          </a:p>
          <a:p>
            <a:pPr marL="228600" lvl="2" indent="-228600">
              <a:lnSpc>
                <a:spcPct val="90000"/>
              </a:lnSpc>
              <a:spcBef>
                <a:spcPts val="400"/>
              </a:spcBef>
              <a:spcAft>
                <a:spcPts val="400"/>
              </a:spcAft>
              <a:buSzPct val="90000"/>
              <a:buFont typeface="Arial" pitchFamily="34" charset="0"/>
              <a:buChar char="•"/>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Fast and Deep learning</a:t>
            </a:r>
          </a:p>
          <a:p>
            <a:pPr marL="228600" lvl="2" indent="-228600">
              <a:lnSpc>
                <a:spcPct val="90000"/>
              </a:lnSpc>
              <a:spcBef>
                <a:spcPts val="400"/>
              </a:spcBef>
              <a:spcAft>
                <a:spcPts val="400"/>
              </a:spcAft>
              <a:buSzPct val="90000"/>
              <a:buFont typeface="Arial" pitchFamily="34" charset="0"/>
              <a:buChar char="•"/>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Pretrained models</a:t>
            </a:r>
          </a:p>
        </p:txBody>
      </p:sp>
      <p:sp>
        <p:nvSpPr>
          <p:cNvPr id="293" name="arrow_15"/>
          <p:cNvSpPr>
            <a:spLocks noChangeAspect="1" noEditPoints="1"/>
          </p:cNvSpPr>
          <p:nvPr/>
        </p:nvSpPr>
        <p:spPr bwMode="auto">
          <a:xfrm>
            <a:off x="921367" y="1661987"/>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7" name="arrow_15"/>
          <p:cNvSpPr>
            <a:spLocks noChangeAspect="1" noEditPoints="1"/>
          </p:cNvSpPr>
          <p:nvPr/>
        </p:nvSpPr>
        <p:spPr bwMode="auto">
          <a:xfrm>
            <a:off x="6553817" y="1661987"/>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0" name="Rectangle 299">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Choice</a:t>
            </a:r>
          </a:p>
        </p:txBody>
      </p:sp>
      <p:sp>
        <p:nvSpPr>
          <p:cNvPr id="39" name="Rectangle 38"/>
          <p:cNvSpPr/>
          <p:nvPr/>
        </p:nvSpPr>
        <p:spPr bwMode="auto">
          <a:xfrm>
            <a:off x="792981" y="4500564"/>
            <a:ext cx="11368857" cy="2197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3172085" y="4637548"/>
            <a:ext cx="8807190" cy="1880728"/>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1" name="TextBox 40">
            <a:extLst/>
          </p:cNvPr>
          <p:cNvSpPr txBox="1"/>
          <p:nvPr/>
        </p:nvSpPr>
        <p:spPr>
          <a:xfrm>
            <a:off x="6201392" y="5092055"/>
            <a:ext cx="3820633" cy="1523452"/>
          </a:xfrm>
          <a:prstGeom prst="rect">
            <a:avLst/>
          </a:prstGeom>
          <a:noFill/>
        </p:spPr>
        <p:txBody>
          <a:bodyPr wrap="square" lIns="182854" tIns="146283" rIns="182854" bIns="146283" rtlCol="0">
            <a:spAutoFit/>
          </a:bodyPr>
          <a:lstStyle/>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CRAN &amp; </a:t>
            </a: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bioconductor</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RevoScaleR</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MicrosoftML</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Custom frameworks</a:t>
            </a:r>
          </a:p>
        </p:txBody>
      </p:sp>
      <p:sp>
        <p:nvSpPr>
          <p:cNvPr id="42" name="TextBox 41">
            <a:extLst/>
          </p:cNvPr>
          <p:cNvSpPr txBox="1"/>
          <p:nvPr/>
        </p:nvSpPr>
        <p:spPr>
          <a:xfrm>
            <a:off x="9157487" y="5092055"/>
            <a:ext cx="3273771" cy="1523452"/>
          </a:xfrm>
          <a:prstGeom prst="rect">
            <a:avLst/>
          </a:prstGeom>
          <a:noFill/>
        </p:spPr>
        <p:txBody>
          <a:bodyPr wrap="square" lIns="182854" tIns="146283" rIns="182854" bIns="146283" rtlCol="0">
            <a:spAutoFit/>
          </a:bodyPr>
          <a:lstStyle/>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Custom parallelization</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Deep Learning</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Pretrained Models</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Prebuilt </a:t>
            </a: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Featurizers</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43" name="TextBox 42">
            <a:extLst/>
          </p:cNvPr>
          <p:cNvSpPr txBox="1"/>
          <p:nvPr/>
        </p:nvSpPr>
        <p:spPr>
          <a:xfrm>
            <a:off x="3197189" y="5092055"/>
            <a:ext cx="3102223" cy="1197208"/>
          </a:xfrm>
          <a:prstGeom prst="rect">
            <a:avLst/>
          </a:prstGeom>
          <a:noFill/>
        </p:spPr>
        <p:txBody>
          <a:bodyPr wrap="square" lIns="182854" tIns="146283" rIns="182854" bIns="146283" rtlCol="0">
            <a:spAutoFit/>
          </a:bodyPr>
          <a:lstStyle/>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NumPy</a:t>
            </a: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 Pandas, &amp; others</a:t>
            </a: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RevoScalePy</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MicrosoftML</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grpSp>
        <p:nvGrpSpPr>
          <p:cNvPr id="44" name="Group 43">
            <a:extLst/>
          </p:cNvPr>
          <p:cNvGrpSpPr/>
          <p:nvPr/>
        </p:nvGrpSpPr>
        <p:grpSpPr>
          <a:xfrm>
            <a:off x="957603" y="4637547"/>
            <a:ext cx="2128012" cy="1706680"/>
            <a:chOff x="288526" y="4335410"/>
            <a:chExt cx="2332948" cy="1871040"/>
          </a:xfrm>
        </p:grpSpPr>
        <p:sp>
          <p:nvSpPr>
            <p:cNvPr id="45" name="Rectangle 44"/>
            <p:cNvSpPr/>
            <p:nvPr/>
          </p:nvSpPr>
          <p:spPr bwMode="auto">
            <a:xfrm>
              <a:off x="2264858" y="4335410"/>
              <a:ext cx="356616" cy="187095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Operationalization</a:t>
              </a:r>
            </a:p>
          </p:txBody>
        </p:sp>
        <p:sp>
          <p:nvSpPr>
            <p:cNvPr id="46" name="Rectangle 45"/>
            <p:cNvSpPr/>
            <p:nvPr/>
          </p:nvSpPr>
          <p:spPr bwMode="auto">
            <a:xfrm>
              <a:off x="288527" y="4335625"/>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47" name="Rectangle 46"/>
            <p:cNvSpPr/>
            <p:nvPr/>
          </p:nvSpPr>
          <p:spPr bwMode="auto">
            <a:xfrm>
              <a:off x="288527" y="4714571"/>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Language</a:t>
              </a:r>
            </a:p>
          </p:txBody>
        </p:sp>
        <p:sp>
          <p:nvSpPr>
            <p:cNvPr id="48" name="Rectangle 47"/>
            <p:cNvSpPr/>
            <p:nvPr/>
          </p:nvSpPr>
          <p:spPr bwMode="auto">
            <a:xfrm>
              <a:off x="288527" y="5093133"/>
              <a:ext cx="1958768" cy="355343"/>
            </a:xfrm>
            <a:prstGeom prst="rect">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49" name="Rectangle 48"/>
            <p:cNvSpPr/>
            <p:nvPr/>
          </p:nvSpPr>
          <p:spPr bwMode="auto">
            <a:xfrm>
              <a:off x="288527" y="5468033"/>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Data Sources</a:t>
              </a:r>
            </a:p>
          </p:txBody>
        </p:sp>
        <p:sp>
          <p:nvSpPr>
            <p:cNvPr id="50" name="Rectangle 49"/>
            <p:cNvSpPr/>
            <p:nvPr/>
          </p:nvSpPr>
          <p:spPr bwMode="auto">
            <a:xfrm>
              <a:off x="288527" y="5846979"/>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Platforms &amp; data</a:t>
              </a:r>
            </a:p>
          </p:txBody>
        </p:sp>
        <p:sp>
          <p:nvSpPr>
            <p:cNvPr id="51" name="Rectangle 50"/>
            <p:cNvSpPr/>
            <p:nvPr/>
          </p:nvSpPr>
          <p:spPr bwMode="auto">
            <a:xfrm>
              <a:off x="288526" y="4335625"/>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2" name="Rectangle 51"/>
            <p:cNvSpPr/>
            <p:nvPr/>
          </p:nvSpPr>
          <p:spPr bwMode="auto">
            <a:xfrm>
              <a:off x="288526" y="5846979"/>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3" name="Rectangle 52"/>
            <p:cNvSpPr/>
            <p:nvPr/>
          </p:nvSpPr>
          <p:spPr bwMode="auto">
            <a:xfrm>
              <a:off x="288526" y="5468033"/>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4" name="Rectangle 53"/>
            <p:cNvSpPr/>
            <p:nvPr/>
          </p:nvSpPr>
          <p:spPr bwMode="auto">
            <a:xfrm>
              <a:off x="288526" y="5093347"/>
              <a:ext cx="356616" cy="357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5" name="Rectangle 54"/>
            <p:cNvSpPr/>
            <p:nvPr/>
          </p:nvSpPr>
          <p:spPr bwMode="auto">
            <a:xfrm>
              <a:off x="288526" y="4714488"/>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6" name="Rectangle 55"/>
            <p:cNvSpPr/>
            <p:nvPr/>
          </p:nvSpPr>
          <p:spPr bwMode="auto">
            <a:xfrm>
              <a:off x="2264858" y="4335625"/>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57" name="tool"/>
            <p:cNvSpPr>
              <a:spLocks noChangeAspect="1" noEditPoints="1"/>
            </p:cNvSpPr>
            <p:nvPr/>
          </p:nvSpPr>
          <p:spPr bwMode="auto">
            <a:xfrm>
              <a:off x="399591" y="4420641"/>
              <a:ext cx="134486" cy="189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58" name="network_3"/>
            <p:cNvSpPr>
              <a:spLocks noChangeAspect="1" noEditPoints="1"/>
            </p:cNvSpPr>
            <p:nvPr/>
          </p:nvSpPr>
          <p:spPr bwMode="auto">
            <a:xfrm>
              <a:off x="365938" y="5922012"/>
              <a:ext cx="201792" cy="20940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nvGrpSpPr>
            <p:cNvPr id="59" name="Group 8"/>
            <p:cNvGrpSpPr>
              <a:grpSpLocks noChangeAspect="1"/>
            </p:cNvGrpSpPr>
            <p:nvPr/>
          </p:nvGrpSpPr>
          <p:grpSpPr bwMode="auto">
            <a:xfrm>
              <a:off x="379345" y="5560279"/>
              <a:ext cx="174978" cy="174978"/>
              <a:chOff x="-272" y="3197"/>
              <a:chExt cx="266" cy="266"/>
            </a:xfrm>
          </p:grpSpPr>
          <p:sp>
            <p:nvSpPr>
              <p:cNvPr id="63"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64"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65"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66"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67"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68"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sp>
          <p:nvSpPr>
            <p:cNvPr id="60" name="math"/>
            <p:cNvSpPr>
              <a:spLocks noChangeAspect="1" noEditPoints="1"/>
            </p:cNvSpPr>
            <p:nvPr/>
          </p:nvSpPr>
          <p:spPr bwMode="auto">
            <a:xfrm>
              <a:off x="372671" y="5183493"/>
              <a:ext cx="188326" cy="177461"/>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lin ang="5400000" scaled="1"/>
                </a:gradFill>
              </a:endParaRPr>
            </a:p>
          </p:txBody>
        </p:sp>
        <p:sp>
          <p:nvSpPr>
            <p:cNvPr id="61" name="language"/>
            <p:cNvSpPr>
              <a:spLocks noChangeAspect="1" noEditPoints="1"/>
            </p:cNvSpPr>
            <p:nvPr/>
          </p:nvSpPr>
          <p:spPr bwMode="auto">
            <a:xfrm>
              <a:off x="373478" y="4812281"/>
              <a:ext cx="186712" cy="163884"/>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62" name="gear"/>
            <p:cNvSpPr>
              <a:spLocks noChangeAspect="1" noEditPoints="1"/>
            </p:cNvSpPr>
            <p:nvPr/>
          </p:nvSpPr>
          <p:spPr bwMode="auto">
            <a:xfrm>
              <a:off x="2349098" y="4421699"/>
              <a:ext cx="188137" cy="18732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grpSp>
      <p:grpSp>
        <p:nvGrpSpPr>
          <p:cNvPr id="69" name="Group 68"/>
          <p:cNvGrpSpPr/>
          <p:nvPr/>
        </p:nvGrpSpPr>
        <p:grpSpPr>
          <a:xfrm>
            <a:off x="3172085" y="4636294"/>
            <a:ext cx="8807190" cy="446089"/>
            <a:chOff x="3419735" y="3380148"/>
            <a:chExt cx="8807190" cy="523537"/>
          </a:xfrm>
        </p:grpSpPr>
        <p:sp>
          <p:nvSpPr>
            <p:cNvPr id="70" name="Rectangle 69"/>
            <p:cNvSpPr/>
            <p:nvPr/>
          </p:nvSpPr>
          <p:spPr bwMode="auto">
            <a:xfrm>
              <a:off x="3427894" y="3384781"/>
              <a:ext cx="8799031" cy="5124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71" name="Rectangle 70"/>
            <p:cNvSpPr/>
            <p:nvPr/>
          </p:nvSpPr>
          <p:spPr bwMode="auto">
            <a:xfrm>
              <a:off x="3419735" y="3380148"/>
              <a:ext cx="438912" cy="5235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72" name="math"/>
            <p:cNvSpPr>
              <a:spLocks noChangeAspect="1" noEditPoints="1"/>
            </p:cNvSpPr>
            <p:nvPr/>
          </p:nvSpPr>
          <p:spPr bwMode="auto">
            <a:xfrm>
              <a:off x="3503397" y="3513045"/>
              <a:ext cx="271589" cy="2559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72238955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a:t>R + CRAN: 10,000 open source packages and growing</a:t>
            </a:r>
            <a:br>
              <a:rPr lang="en-US"/>
            </a:br>
            <a:r>
              <a:rPr lang="en-US" sz="2400" spc="0">
                <a:latin typeface="Segoe UI" panose="020B0502040204020203" pitchFamily="34" charset="0"/>
              </a:rPr>
              <a:t>Who could possibly ask for more</a:t>
            </a:r>
          </a:p>
        </p:txBody>
      </p:sp>
      <p:pic>
        <p:nvPicPr>
          <p:cNvPr id="7" name="Picture 6">
            <a:hlinkClick r:id="rId3"/>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0609" y="1829532"/>
            <a:ext cx="12275257" cy="5164993"/>
          </a:xfrm>
          <a:prstGeom prst="rect">
            <a:avLst/>
          </a:prstGeom>
        </p:spPr>
      </p:pic>
    </p:spTree>
    <p:extLst>
      <p:ext uri="{BB962C8B-B14F-4D97-AF65-F5344CB8AC3E}">
        <p14:creationId xmlns:p14="http://schemas.microsoft.com/office/powerpoint/2010/main" val="165248105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ext uri="{D42A27DB-BD31-4B8C-83A1-F6EECF244321}">
                <p14:modId xmlns:p14="http://schemas.microsoft.com/office/powerpoint/2010/main" val="1093134120"/>
              </p:ext>
            </p:extLst>
          </p:nvPr>
        </p:nvGraphicFramePr>
        <p:xfrm>
          <a:off x="8916391" y="1213173"/>
          <a:ext cx="3147080" cy="616275"/>
        </p:xfrm>
        <a:graphic>
          <a:graphicData uri="http://schemas.openxmlformats.org/drawingml/2006/table">
            <a:tbl>
              <a:tblPr firstRow="1">
                <a:tableStyleId>{5C22544A-7EE6-4342-B048-85BDC9FD1C3A}</a:tableStyleId>
              </a:tblPr>
              <a:tblGrid>
                <a:gridCol w="3147080">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Variable selection</a:t>
                      </a:r>
                    </a:p>
                  </a:txBody>
                  <a:tcPr marL="91427" marR="91427" marT="45713" marB="45713"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Stepwise Regression</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44" name="Table 43"/>
          <p:cNvGraphicFramePr>
            <a:graphicFrameLocks noGrp="1"/>
          </p:cNvGraphicFramePr>
          <p:nvPr>
            <p:extLst>
              <p:ext uri="{D42A27DB-BD31-4B8C-83A1-F6EECF244321}">
                <p14:modId xmlns:p14="http://schemas.microsoft.com/office/powerpoint/2010/main" val="2202929995"/>
              </p:ext>
            </p:extLst>
          </p:nvPr>
        </p:nvGraphicFramePr>
        <p:xfrm>
          <a:off x="8916390" y="1943819"/>
          <a:ext cx="3147081" cy="894222"/>
        </p:xfrm>
        <a:graphic>
          <a:graphicData uri="http://schemas.openxmlformats.org/drawingml/2006/table">
            <a:tbl>
              <a:tblPr firstRow="1">
                <a:tableStyleId>{5C22544A-7EE6-4342-B048-85BDC9FD1C3A}</a:tableStyleId>
              </a:tblPr>
              <a:tblGrid>
                <a:gridCol w="3147081">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Simulation</a:t>
                      </a:r>
                    </a:p>
                  </a:txBody>
                  <a:tcPr marL="91427" marR="91427" marT="45713" marB="45713">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Simulation (e.g. Monte Carlo)</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Parallel random number generation </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54" name="Table 53"/>
          <p:cNvGraphicFramePr>
            <a:graphicFrameLocks noGrp="1"/>
          </p:cNvGraphicFramePr>
          <p:nvPr>
            <p:extLst>
              <p:ext uri="{D42A27DB-BD31-4B8C-83A1-F6EECF244321}">
                <p14:modId xmlns:p14="http://schemas.microsoft.com/office/powerpoint/2010/main" val="1487361186"/>
              </p:ext>
            </p:extLst>
          </p:nvPr>
        </p:nvGraphicFramePr>
        <p:xfrm>
          <a:off x="8916390" y="2952412"/>
          <a:ext cx="3147081" cy="616275"/>
        </p:xfrm>
        <a:graphic>
          <a:graphicData uri="http://schemas.openxmlformats.org/drawingml/2006/table">
            <a:tbl>
              <a:tblPr firstRow="1">
                <a:tableStyleId>{5C22544A-7EE6-4342-B048-85BDC9FD1C3A}</a:tableStyleId>
              </a:tblPr>
              <a:tblGrid>
                <a:gridCol w="3147081">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Cluster analysis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K-Means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bl>
          </a:graphicData>
        </a:graphic>
      </p:graphicFrame>
      <p:graphicFrame>
        <p:nvGraphicFramePr>
          <p:cNvPr id="56" name="Table 55"/>
          <p:cNvGraphicFramePr>
            <a:graphicFrameLocks noGrp="1"/>
          </p:cNvGraphicFramePr>
          <p:nvPr>
            <p:extLst>
              <p:ext uri="{D42A27DB-BD31-4B8C-83A1-F6EECF244321}">
                <p14:modId xmlns:p14="http://schemas.microsoft.com/office/powerpoint/2010/main" val="2324085115"/>
              </p:ext>
            </p:extLst>
          </p:nvPr>
        </p:nvGraphicFramePr>
        <p:xfrm>
          <a:off x="8916390" y="3683057"/>
          <a:ext cx="3147081" cy="1450116"/>
        </p:xfrm>
        <a:graphic>
          <a:graphicData uri="http://schemas.openxmlformats.org/drawingml/2006/table">
            <a:tbl>
              <a:tblPr firstRow="1">
                <a:tableStyleId>{5C22544A-7EE6-4342-B048-85BDC9FD1C3A}</a:tableStyleId>
              </a:tblPr>
              <a:tblGrid>
                <a:gridCol w="3147081">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Classification</a:t>
                      </a:r>
                    </a:p>
                  </a:txBody>
                  <a:tcPr marL="91427" marR="91427" marT="45713" marB="45713"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Trees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Decision Forests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Gradient Boosted Decision Trees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Naïve Bayes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9214337"/>
                  </a:ext>
                </a:extLst>
              </a:tr>
            </a:tbl>
          </a:graphicData>
        </a:graphic>
      </p:graphicFrame>
      <p:graphicFrame>
        <p:nvGraphicFramePr>
          <p:cNvPr id="58" name="Table 57"/>
          <p:cNvGraphicFramePr>
            <a:graphicFrameLocks noGrp="1"/>
          </p:cNvGraphicFramePr>
          <p:nvPr>
            <p:extLst>
              <p:ext uri="{D42A27DB-BD31-4B8C-83A1-F6EECF244321}">
                <p14:modId xmlns:p14="http://schemas.microsoft.com/office/powerpoint/2010/main" val="1126088561"/>
              </p:ext>
            </p:extLst>
          </p:nvPr>
        </p:nvGraphicFramePr>
        <p:xfrm>
          <a:off x="8916390" y="5247542"/>
          <a:ext cx="3147081" cy="1467249"/>
        </p:xfrm>
        <a:graphic>
          <a:graphicData uri="http://schemas.openxmlformats.org/drawingml/2006/table">
            <a:tbl>
              <a:tblPr firstRow="1">
                <a:tableStyleId>{5C22544A-7EE6-4342-B048-85BDC9FD1C3A}</a:tableStyleId>
              </a:tblPr>
              <a:tblGrid>
                <a:gridCol w="3147081">
                  <a:extLst>
                    <a:ext uri="{9D8B030D-6E8A-4147-A177-3AD203B41FA5}">
                      <a16:colId xmlns:a16="http://schemas.microsoft.com/office/drawing/2014/main" val="1509356709"/>
                    </a:ext>
                  </a:extLst>
                </a:gridCol>
              </a:tblGrid>
              <a:tr h="34232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Custom parallel</a:t>
                      </a:r>
                    </a:p>
                  </a:txBody>
                  <a:tcPr marL="91427" marR="91427" marT="45713" marB="45713"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8123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rxDataStep</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8123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a:t>
                      </a:r>
                      <a:endPar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endParaRP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8123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rxExecBy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groupby</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/many-models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1677655"/>
                  </a:ext>
                </a:extLst>
              </a:tr>
              <a:tr h="281231">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PEMA-R API custom algorithms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5608941"/>
                  </a:ext>
                </a:extLst>
              </a:tr>
            </a:tbl>
          </a:graphicData>
        </a:graphic>
      </p:graphicFrame>
      <p:sp>
        <p:nvSpPr>
          <p:cNvPr id="2" name="Title 1"/>
          <p:cNvSpPr>
            <a:spLocks noGrp="1"/>
          </p:cNvSpPr>
          <p:nvPr>
            <p:ph type="title"/>
          </p:nvPr>
        </p:nvSpPr>
        <p:spPr/>
        <p:txBody>
          <a:bodyPr/>
          <a:lstStyle/>
          <a:p>
            <a:r>
              <a:rPr lang="en-US" sz="4400" err="1"/>
              <a:t>RevoScaleR</a:t>
            </a:r>
            <a:r>
              <a:rPr lang="en-US" sz="4400"/>
              <a:t> Library: Parallel, distributed algorithms</a:t>
            </a:r>
          </a:p>
        </p:txBody>
      </p:sp>
      <p:sp>
        <p:nvSpPr>
          <p:cNvPr id="9" name="Rectangle 8"/>
          <p:cNvSpPr/>
          <p:nvPr/>
        </p:nvSpPr>
        <p:spPr>
          <a:xfrm>
            <a:off x="208982" y="1789983"/>
            <a:ext cx="3937101" cy="1573595"/>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endParaRPr lang="en-US" sz="1224">
              <a:solidFill>
                <a:srgbClr val="505050"/>
              </a:solidFill>
            </a:endParaRPr>
          </a:p>
        </p:txBody>
      </p:sp>
      <p:sp>
        <p:nvSpPr>
          <p:cNvPr id="13" name="Rectangle 12"/>
          <p:cNvSpPr/>
          <p:nvPr/>
        </p:nvSpPr>
        <p:spPr>
          <a:xfrm>
            <a:off x="4517757" y="1789983"/>
            <a:ext cx="3649300" cy="1113788"/>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endParaRPr lang="en-US" sz="1224">
              <a:solidFill>
                <a:srgbClr val="505050"/>
              </a:solidFill>
            </a:endParaRPr>
          </a:p>
        </p:txBody>
      </p:sp>
      <p:sp>
        <p:nvSpPr>
          <p:cNvPr id="18" name="Rectangle 17"/>
          <p:cNvSpPr/>
          <p:nvPr/>
        </p:nvSpPr>
        <p:spPr>
          <a:xfrm>
            <a:off x="4517753" y="3049550"/>
            <a:ext cx="3833492" cy="708330"/>
          </a:xfrm>
          <a:prstGeom prst="rect">
            <a:avLst/>
          </a:prstGeom>
          <a:noFill/>
          <a:ln>
            <a:noFill/>
          </a:ln>
        </p:spPr>
        <p:style>
          <a:lnRef idx="2">
            <a:schemeClr val="dk1"/>
          </a:lnRef>
          <a:fillRef idx="1">
            <a:schemeClr val="lt1"/>
          </a:fillRef>
          <a:effectRef idx="0">
            <a:schemeClr val="dk1"/>
          </a:effectRef>
          <a:fontRef idx="minor">
            <a:schemeClr val="dk1"/>
          </a:fontRef>
        </p:style>
        <p:txBody>
          <a:bodyPr lIns="124313" tIns="62156" rIns="124313" bIns="62156" rtlCol="0" anchor="t"/>
          <a:lstStyle/>
          <a:p>
            <a:pPr marL="388467" indent="-388467">
              <a:buFont typeface="Wingdings" charset="2"/>
              <a:buChar char="§"/>
            </a:pPr>
            <a:endParaRPr lang="en-US" sz="1224">
              <a:solidFill>
                <a:srgbClr val="505050"/>
              </a:solidFill>
            </a:endParaRPr>
          </a:p>
        </p:txBody>
      </p:sp>
      <p:sp>
        <p:nvSpPr>
          <p:cNvPr id="43" name="Rectangle 42"/>
          <p:cNvSpPr/>
          <p:nvPr/>
        </p:nvSpPr>
        <p:spPr>
          <a:xfrm>
            <a:off x="8676366" y="2040242"/>
            <a:ext cx="4247924" cy="440341"/>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124313" tIns="62156" rIns="124313" bIns="62156" rtlCol="0" anchor="t"/>
          <a:lstStyle/>
          <a:p>
            <a:pPr marL="388467" indent="-388467">
              <a:buFont typeface="Wingdings" charset="2"/>
              <a:buChar char="§"/>
            </a:pPr>
            <a:endParaRPr lang="en-US" sz="1224">
              <a:solidFill>
                <a:srgbClr val="505050"/>
              </a:solidFill>
            </a:endParaRPr>
          </a:p>
        </p:txBody>
      </p:sp>
      <p:pic>
        <p:nvPicPr>
          <p:cNvPr id="3" name="tmp12D4">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st="135869" end="325143.8"/>
                </p14:media>
              </p:ext>
            </p:extLst>
          </p:nvPr>
        </p:nvPicPr>
        <p:blipFill>
          <a:blip r:embed="rId9"/>
          <a:stretch>
            <a:fillRect/>
          </a:stretch>
        </p:blipFill>
        <p:spPr>
          <a:xfrm>
            <a:off x="12105441" y="102082"/>
            <a:ext cx="228567" cy="228567"/>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62215586"/>
              </p:ext>
            </p:extLst>
          </p:nvPr>
        </p:nvGraphicFramePr>
        <p:xfrm>
          <a:off x="361950" y="1213173"/>
          <a:ext cx="3722560" cy="2155103"/>
        </p:xfrm>
        <a:graphic>
          <a:graphicData uri="http://schemas.openxmlformats.org/drawingml/2006/table">
            <a:tbl>
              <a:tblPr firstRow="1">
                <a:tableStyleId>{5C22544A-7EE6-4342-B048-85BDC9FD1C3A}</a:tableStyleId>
              </a:tblPr>
              <a:tblGrid>
                <a:gridCol w="3722560">
                  <a:extLst>
                    <a:ext uri="{9D8B030D-6E8A-4147-A177-3AD203B41FA5}">
                      <a16:colId xmlns:a16="http://schemas.microsoft.com/office/drawing/2014/main" val="1509356709"/>
                    </a:ext>
                  </a:extLst>
                </a:gridCol>
              </a:tblGrid>
              <a:tr h="34154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Data step</a:t>
                      </a:r>
                    </a:p>
                  </a:txBody>
                  <a:tcPr marL="91427" marR="91427" marT="45713" marB="45713"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Data import – Delimited, Fixed, SAS, SPSS, </a:t>
                      </a:r>
                      <a:r>
                        <a:rPr lang="en-US" sz="1100"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OBDC</a:t>
                      </a:r>
                      <a:endPar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Variable creation &amp; transformation</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Recode variables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Factor variables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Missing value handling</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Sort, Merge, Split</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5573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a:gradFill>
                            <a:gsLst>
                              <a:gs pos="0">
                                <a:schemeClr val="tx1"/>
                              </a:gs>
                              <a:gs pos="100000">
                                <a:schemeClr val="tx1"/>
                              </a:gs>
                            </a:gsLst>
                            <a:lin ang="5400000" scaled="1"/>
                          </a:gradFill>
                          <a:latin typeface="Segoe UI" panose="020B0502040204020203" pitchFamily="34" charset="0"/>
                          <a:cs typeface="Segoe UI" panose="020B0502040204020203" pitchFamily="34" charset="0"/>
                        </a:rPr>
                        <a:t>Aggregate by category (means, sums)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bl>
          </a:graphicData>
        </a:graphic>
      </p:graphicFrame>
      <p:graphicFrame>
        <p:nvGraphicFramePr>
          <p:cNvPr id="36" name="Table 35"/>
          <p:cNvGraphicFramePr>
            <a:graphicFrameLocks noGrp="1"/>
          </p:cNvGraphicFramePr>
          <p:nvPr>
            <p:extLst>
              <p:ext uri="{D42A27DB-BD31-4B8C-83A1-F6EECF244321}">
                <p14:modId xmlns:p14="http://schemas.microsoft.com/office/powerpoint/2010/main" val="833872454"/>
              </p:ext>
            </p:extLst>
          </p:nvPr>
        </p:nvGraphicFramePr>
        <p:xfrm>
          <a:off x="361950" y="3457575"/>
          <a:ext cx="3722560" cy="3257219"/>
        </p:xfrm>
        <a:graphic>
          <a:graphicData uri="http://schemas.openxmlformats.org/drawingml/2006/table">
            <a:tbl>
              <a:tblPr firstRow="1">
                <a:tableStyleId>{5C22544A-7EE6-4342-B048-85BDC9FD1C3A}</a:tableStyleId>
              </a:tblPr>
              <a:tblGrid>
                <a:gridCol w="3722560">
                  <a:extLst>
                    <a:ext uri="{9D8B030D-6E8A-4147-A177-3AD203B41FA5}">
                      <a16:colId xmlns:a16="http://schemas.microsoft.com/office/drawing/2014/main" val="1509356709"/>
                    </a:ext>
                  </a:extLst>
                </a:gridCol>
              </a:tblGrid>
              <a:tr h="33369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Descriptive statistics</a:t>
                      </a: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Min/max, mean, median (approx.)</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Standard deviation</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Variance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Correlation</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Pairwise cross tabs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Risk ratio &amp; odds ratio</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081019293"/>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Cross-tabulation of data (standard tables &amp; long form)</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695478309"/>
                  </a:ext>
                </a:extLst>
              </a:tr>
              <a:tr h="265775">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Marginal summaries of cross tabulations</a:t>
                      </a:r>
                    </a:p>
                  </a:txBody>
                  <a:tcPr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26341164"/>
                  </a:ext>
                </a:extLst>
              </a:tr>
            </a:tbl>
          </a:graphicData>
        </a:graphic>
      </p:graphicFrame>
      <p:graphicFrame>
        <p:nvGraphicFramePr>
          <p:cNvPr id="37" name="Table 36"/>
          <p:cNvGraphicFramePr>
            <a:graphicFrameLocks noGrp="1"/>
          </p:cNvGraphicFramePr>
          <p:nvPr>
            <p:extLst>
              <p:ext uri="{D42A27DB-BD31-4B8C-83A1-F6EECF244321}">
                <p14:modId xmlns:p14="http://schemas.microsoft.com/office/powerpoint/2010/main" val="2935947352"/>
              </p:ext>
            </p:extLst>
          </p:nvPr>
        </p:nvGraphicFramePr>
        <p:xfrm>
          <a:off x="4159349" y="1213173"/>
          <a:ext cx="4681064" cy="1450116"/>
        </p:xfrm>
        <a:graphic>
          <a:graphicData uri="http://schemas.openxmlformats.org/drawingml/2006/table">
            <a:tbl>
              <a:tblPr firstRow="1">
                <a:tableStyleId>{5C22544A-7EE6-4342-B048-85BDC9FD1C3A}</a:tableStyleId>
              </a:tblPr>
              <a:tblGrid>
                <a:gridCol w="4681064">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Statistical tests</a:t>
                      </a:r>
                    </a:p>
                  </a:txBody>
                  <a:tcPr marL="91427" marR="91427" marT="45713" marB="45713">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Chi Square test</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Kendall Rank Correlation</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Fisher’s Exact test</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85359496"/>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Student’s t-test</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77179453"/>
                  </a:ext>
                </a:extLst>
              </a:tr>
            </a:tbl>
          </a:graphicData>
        </a:graphic>
      </p:graphicFrame>
      <p:graphicFrame>
        <p:nvGraphicFramePr>
          <p:cNvPr id="39" name="Table 38"/>
          <p:cNvGraphicFramePr>
            <a:graphicFrameLocks noGrp="1"/>
          </p:cNvGraphicFramePr>
          <p:nvPr>
            <p:extLst>
              <p:ext uri="{D42A27DB-BD31-4B8C-83A1-F6EECF244321}">
                <p14:modId xmlns:p14="http://schemas.microsoft.com/office/powerpoint/2010/main" val="3456295260"/>
              </p:ext>
            </p:extLst>
          </p:nvPr>
        </p:nvGraphicFramePr>
        <p:xfrm>
          <a:off x="4159349" y="2754071"/>
          <a:ext cx="4681064" cy="894222"/>
        </p:xfrm>
        <a:graphic>
          <a:graphicData uri="http://schemas.openxmlformats.org/drawingml/2006/table">
            <a:tbl>
              <a:tblPr firstRow="1">
                <a:tableStyleId>{5C22544A-7EE6-4342-B048-85BDC9FD1C3A}</a:tableStyleId>
              </a:tblPr>
              <a:tblGrid>
                <a:gridCol w="4681064">
                  <a:extLst>
                    <a:ext uri="{9D8B030D-6E8A-4147-A177-3AD203B41FA5}">
                      <a16:colId xmlns:a16="http://schemas.microsoft.com/office/drawing/2014/main" val="1509356709"/>
                    </a:ext>
                  </a:extLst>
                </a:gridCol>
              </a:tblGrid>
              <a:tr h="33832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Sampling</a:t>
                      </a:r>
                    </a:p>
                  </a:txBody>
                  <a:tcPr marL="91427" marR="91427" marT="45713" marB="45713">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96646584"/>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Subsample (observations and variables)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58530010"/>
                  </a:ext>
                </a:extLst>
              </a:tr>
              <a:tr h="277947">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Random Sampling</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31366528"/>
                  </a:ext>
                </a:extLst>
              </a:tr>
            </a:tbl>
          </a:graphicData>
        </a:graphic>
      </p:graphicFrame>
      <p:graphicFrame>
        <p:nvGraphicFramePr>
          <p:cNvPr id="40" name="Table 39"/>
          <p:cNvGraphicFramePr>
            <a:graphicFrameLocks noGrp="1"/>
          </p:cNvGraphicFramePr>
          <p:nvPr>
            <p:extLst>
              <p:ext uri="{D42A27DB-BD31-4B8C-83A1-F6EECF244321}">
                <p14:modId xmlns:p14="http://schemas.microsoft.com/office/powerpoint/2010/main" val="1456931305"/>
              </p:ext>
            </p:extLst>
          </p:nvPr>
        </p:nvGraphicFramePr>
        <p:xfrm>
          <a:off x="4159349" y="3739074"/>
          <a:ext cx="4682201" cy="2975718"/>
        </p:xfrm>
        <a:graphic>
          <a:graphicData uri="http://schemas.openxmlformats.org/drawingml/2006/table">
            <a:tbl>
              <a:tblPr firstRow="1">
                <a:tableStyleId>{5C22544A-7EE6-4342-B048-85BDC9FD1C3A}</a:tableStyleId>
              </a:tblPr>
              <a:tblGrid>
                <a:gridCol w="4682201">
                  <a:extLst>
                    <a:ext uri="{9D8B030D-6E8A-4147-A177-3AD203B41FA5}">
                      <a16:colId xmlns:a16="http://schemas.microsoft.com/office/drawing/2014/main" val="1509356709"/>
                    </a:ext>
                  </a:extLst>
                </a:gridCol>
              </a:tblGrid>
              <a:tr h="343284">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400" b="0" kern="1200">
                          <a:gradFill>
                            <a:gsLst>
                              <a:gs pos="0">
                                <a:schemeClr val="bg1"/>
                              </a:gs>
                              <a:gs pos="100000">
                                <a:schemeClr val="bg1"/>
                              </a:gs>
                            </a:gsLst>
                            <a:lin ang="5400000" scaled="1"/>
                          </a:gradFill>
                          <a:latin typeface="Segoe UI Semibold" panose="020B0702040204020203" pitchFamily="34" charset="0"/>
                          <a:ea typeface="+mn-ea"/>
                          <a:cs typeface="Segoe UI Semibold" panose="020B0702040204020203" pitchFamily="34" charset="0"/>
                        </a:rPr>
                        <a:t>Predictive models</a:t>
                      </a:r>
                    </a:p>
                  </a:txBody>
                  <a:tcPr marL="91427" marR="91427" marT="45713" marB="45713" anchor="ctr">
                    <a:lnB w="9525"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696646584"/>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Sum of Squares (cross product matrix for set variables)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58530010"/>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Quantiles (approx.)</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31366528"/>
                  </a:ext>
                </a:extLst>
              </a:tr>
              <a:tr h="774508">
                <a:tc>
                  <a:txBody>
                    <a:bodyPr/>
                    <a:lstStyle/>
                    <a:p>
                      <a:pPr marL="0" marR="0" indent="0" algn="l" defTabSz="932742" rtl="0" eaLnBrk="1" fontAlgn="auto" latinLnBrk="0" hangingPunct="1">
                        <a:lnSpc>
                          <a:spcPct val="9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Generalized Linear Models (GLM) exponential family distributions: binomial, Gaussian, inverse Gaussian, Poisson, Tweedie. Standard link functions: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cauchit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identity, log, logit, </a:t>
                      </a:r>
                      <a:r>
                        <a:rPr lang="en-US" sz="1100" kern="1200" err="1">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probit</a:t>
                      </a: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 User defined distributions </a:t>
                      </a:r>
                      <a:b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b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&amp; link functions.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85359496"/>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Covariance and correlation matrices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4277179453"/>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Logistic regression</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424494607"/>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Linear regression</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429639858"/>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Predictions/scoring for models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99190524"/>
                  </a:ext>
                </a:extLst>
              </a:tr>
              <a:tr h="265418">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100" kern="1200">
                          <a:gradFill>
                            <a:gsLst>
                              <a:gs pos="0">
                                <a:schemeClr val="tx1"/>
                              </a:gs>
                              <a:gs pos="100000">
                                <a:schemeClr val="tx1"/>
                              </a:gs>
                            </a:gsLst>
                            <a:lin ang="5400000" scaled="1"/>
                          </a:gradFill>
                          <a:latin typeface="Segoe UI" panose="020B0502040204020203" pitchFamily="34" charset="0"/>
                          <a:ea typeface="+mn-ea"/>
                          <a:cs typeface="Segoe UI" panose="020B0502040204020203" pitchFamily="34" charset="0"/>
                        </a:rPr>
                        <a:t>Residuals for all models</a:t>
                      </a:r>
                    </a:p>
                  </a:txBody>
                  <a:tcPr marL="91427" marR="91427" marT="45713" marB="45713" anchor="ctr">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118046795"/>
                  </a:ext>
                </a:extLst>
              </a:tr>
            </a:tbl>
          </a:graphicData>
        </a:graphic>
      </p:graphicFrame>
      <p:sp>
        <p:nvSpPr>
          <p:cNvPr id="8" name="Oval 7"/>
          <p:cNvSpPr/>
          <p:nvPr/>
        </p:nvSpPr>
        <p:spPr bwMode="auto">
          <a:xfrm>
            <a:off x="11118429" y="5146017"/>
            <a:ext cx="729652" cy="522935"/>
          </a:xfrm>
          <a:prstGeom prst="ellipse">
            <a:avLst/>
          </a:prstGeom>
          <a:solidFill>
            <a:schemeClr val="bg1"/>
          </a:solid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4" name="Picture 23"/>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241222" y="5218897"/>
            <a:ext cx="436443" cy="382615"/>
          </a:xfrm>
          <a:prstGeom prst="rect">
            <a:avLst/>
          </a:prstGeom>
        </p:spPr>
      </p:pic>
    </p:spTree>
    <p:custDataLst>
      <p:custData r:id="rId1"/>
      <p:tags r:id="rId2"/>
    </p:custDataLst>
    <p:extLst>
      <p:ext uri="{BB962C8B-B14F-4D97-AF65-F5344CB8AC3E}">
        <p14:creationId xmlns:p14="http://schemas.microsoft.com/office/powerpoint/2010/main" val="1000865030"/>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287947" y="4528457"/>
            <a:ext cx="11873892" cy="216899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400" err="1"/>
              <a:t>RevoScalePy</a:t>
            </a:r>
            <a:r>
              <a:rPr lang="en-US" sz="4400"/>
              <a:t> Library: Parallel, distributed algorithms</a:t>
            </a:r>
          </a:p>
        </p:txBody>
      </p:sp>
      <p:sp>
        <p:nvSpPr>
          <p:cNvPr id="5" name="Rectangle 4">
            <a:extLst>
              <a:ext uri="{FF2B5EF4-FFF2-40B4-BE49-F238E27FC236}">
                <a16:creationId xmlns:a16="http://schemas.microsoft.com/office/drawing/2014/main" id="{C4EFBB2B-F4E0-40DD-B7AF-539CA3444622}"/>
              </a:ext>
            </a:extLst>
          </p:cNvPr>
          <p:cNvSpPr/>
          <p:nvPr/>
        </p:nvSpPr>
        <p:spPr bwMode="auto">
          <a:xfrm>
            <a:off x="276684" y="1221338"/>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Data step</a:t>
            </a:r>
          </a:p>
        </p:txBody>
      </p:sp>
      <p:sp>
        <p:nvSpPr>
          <p:cNvPr id="23" name="Rectangle 22">
            <a:extLst>
              <a:ext uri="{FF2B5EF4-FFF2-40B4-BE49-F238E27FC236}">
                <a16:creationId xmlns:a16="http://schemas.microsoft.com/office/drawing/2014/main" id="{81A818DE-74AA-4125-BC01-1CE024F45CC0}"/>
              </a:ext>
            </a:extLst>
          </p:cNvPr>
          <p:cNvSpPr/>
          <p:nvPr/>
        </p:nvSpPr>
        <p:spPr bwMode="auto">
          <a:xfrm>
            <a:off x="276684" y="1863634"/>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Descriptive statistics</a:t>
            </a:r>
          </a:p>
        </p:txBody>
      </p:sp>
      <p:sp>
        <p:nvSpPr>
          <p:cNvPr id="25" name="Rectangle 24">
            <a:extLst>
              <a:ext uri="{FF2B5EF4-FFF2-40B4-BE49-F238E27FC236}">
                <a16:creationId xmlns:a16="http://schemas.microsoft.com/office/drawing/2014/main" id="{2A1409A3-E853-4CA6-8EF2-0D7523A5370A}"/>
              </a:ext>
            </a:extLst>
          </p:cNvPr>
          <p:cNvSpPr/>
          <p:nvPr/>
        </p:nvSpPr>
        <p:spPr bwMode="auto">
          <a:xfrm>
            <a:off x="276684" y="2505928"/>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Statistical tests</a:t>
            </a:r>
          </a:p>
        </p:txBody>
      </p:sp>
      <p:sp>
        <p:nvSpPr>
          <p:cNvPr id="26" name="Rectangle 25">
            <a:extLst>
              <a:ext uri="{FF2B5EF4-FFF2-40B4-BE49-F238E27FC236}">
                <a16:creationId xmlns:a16="http://schemas.microsoft.com/office/drawing/2014/main" id="{794072C6-AED8-49C1-8F5C-C8A9F2AE89E1}"/>
              </a:ext>
            </a:extLst>
          </p:cNvPr>
          <p:cNvSpPr/>
          <p:nvPr/>
        </p:nvSpPr>
        <p:spPr bwMode="auto">
          <a:xfrm>
            <a:off x="276684" y="3148224"/>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Sampling</a:t>
            </a:r>
          </a:p>
        </p:txBody>
      </p:sp>
      <p:sp>
        <p:nvSpPr>
          <p:cNvPr id="27" name="Rectangle 26">
            <a:extLst>
              <a:ext uri="{FF2B5EF4-FFF2-40B4-BE49-F238E27FC236}">
                <a16:creationId xmlns:a16="http://schemas.microsoft.com/office/drawing/2014/main" id="{F568E201-E489-4594-A53A-CCBF4BDF5F58}"/>
              </a:ext>
            </a:extLst>
          </p:cNvPr>
          <p:cNvSpPr/>
          <p:nvPr/>
        </p:nvSpPr>
        <p:spPr bwMode="auto">
          <a:xfrm>
            <a:off x="276684" y="3790520"/>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Predictive models</a:t>
            </a:r>
          </a:p>
        </p:txBody>
      </p:sp>
      <p:sp>
        <p:nvSpPr>
          <p:cNvPr id="28" name="Rectangle 27">
            <a:extLst>
              <a:ext uri="{FF2B5EF4-FFF2-40B4-BE49-F238E27FC236}">
                <a16:creationId xmlns:a16="http://schemas.microsoft.com/office/drawing/2014/main" id="{0FDA1442-7D2D-4E34-89DE-3B8CE32A2BA4}"/>
              </a:ext>
            </a:extLst>
          </p:cNvPr>
          <p:cNvSpPr/>
          <p:nvPr/>
        </p:nvSpPr>
        <p:spPr bwMode="auto">
          <a:xfrm>
            <a:off x="6286326" y="1221338"/>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Variable selection</a:t>
            </a:r>
          </a:p>
        </p:txBody>
      </p:sp>
      <p:sp>
        <p:nvSpPr>
          <p:cNvPr id="29" name="Rectangle 28">
            <a:extLst>
              <a:ext uri="{FF2B5EF4-FFF2-40B4-BE49-F238E27FC236}">
                <a16:creationId xmlns:a16="http://schemas.microsoft.com/office/drawing/2014/main" id="{CFF8063F-7F68-4CCB-B7A3-C1F0D0356C4B}"/>
              </a:ext>
            </a:extLst>
          </p:cNvPr>
          <p:cNvSpPr/>
          <p:nvPr/>
        </p:nvSpPr>
        <p:spPr bwMode="auto">
          <a:xfrm>
            <a:off x="6286326" y="1863633"/>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Simulation</a:t>
            </a:r>
          </a:p>
        </p:txBody>
      </p:sp>
      <p:sp>
        <p:nvSpPr>
          <p:cNvPr id="30" name="Rectangle 29">
            <a:extLst>
              <a:ext uri="{FF2B5EF4-FFF2-40B4-BE49-F238E27FC236}">
                <a16:creationId xmlns:a16="http://schemas.microsoft.com/office/drawing/2014/main" id="{F4765C2E-AD9E-43E5-8C40-5BB53334C401}"/>
              </a:ext>
            </a:extLst>
          </p:cNvPr>
          <p:cNvSpPr/>
          <p:nvPr/>
        </p:nvSpPr>
        <p:spPr bwMode="auto">
          <a:xfrm>
            <a:off x="6286326" y="2505928"/>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Cluster analysis</a:t>
            </a:r>
          </a:p>
        </p:txBody>
      </p:sp>
      <p:sp>
        <p:nvSpPr>
          <p:cNvPr id="31" name="Rectangle 30">
            <a:extLst>
              <a:ext uri="{FF2B5EF4-FFF2-40B4-BE49-F238E27FC236}">
                <a16:creationId xmlns:a16="http://schemas.microsoft.com/office/drawing/2014/main" id="{B3449AD7-6F81-4D92-AFE6-CA0B7B4C7EB6}"/>
              </a:ext>
            </a:extLst>
          </p:cNvPr>
          <p:cNvSpPr/>
          <p:nvPr/>
        </p:nvSpPr>
        <p:spPr bwMode="auto">
          <a:xfrm>
            <a:off x="6286326" y="3148224"/>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Classification</a:t>
            </a:r>
          </a:p>
        </p:txBody>
      </p:sp>
      <p:sp>
        <p:nvSpPr>
          <p:cNvPr id="32" name="Rectangle 31">
            <a:extLst>
              <a:ext uri="{FF2B5EF4-FFF2-40B4-BE49-F238E27FC236}">
                <a16:creationId xmlns:a16="http://schemas.microsoft.com/office/drawing/2014/main" id="{8FAF0E95-E62C-4675-AADF-251337767734}"/>
              </a:ext>
            </a:extLst>
          </p:cNvPr>
          <p:cNvSpPr/>
          <p:nvPr/>
        </p:nvSpPr>
        <p:spPr bwMode="auto">
          <a:xfrm>
            <a:off x="6286326" y="3790520"/>
            <a:ext cx="5875512" cy="54494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2000">
                <a:gradFill>
                  <a:gsLst>
                    <a:gs pos="0">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Custom parallelization</a:t>
            </a:r>
          </a:p>
        </p:txBody>
      </p:sp>
      <p:sp>
        <p:nvSpPr>
          <p:cNvPr id="6" name="TextBox 5">
            <a:extLst>
              <a:ext uri="{FF2B5EF4-FFF2-40B4-BE49-F238E27FC236}">
                <a16:creationId xmlns:a16="http://schemas.microsoft.com/office/drawing/2014/main" id="{C227FD00-890D-4306-B1C0-FCCC2793CB43}"/>
              </a:ext>
            </a:extLst>
          </p:cNvPr>
          <p:cNvSpPr txBox="1"/>
          <p:nvPr/>
        </p:nvSpPr>
        <p:spPr>
          <a:xfrm>
            <a:off x="287946" y="4792662"/>
            <a:ext cx="12026291" cy="1550601"/>
          </a:xfrm>
          <a:prstGeom prst="rect">
            <a:avLst/>
          </a:prstGeom>
          <a:noFill/>
        </p:spPr>
        <p:txBody>
          <a:bodyPr wrap="square" lIns="186521" tIns="149217" rIns="186521" bIns="149217" rtlCol="0">
            <a:spAutoFit/>
          </a:bodyPr>
          <a:lstStyle/>
          <a:p>
            <a:pPr>
              <a:lnSpc>
                <a:spcPct val="90000"/>
              </a:lnSpc>
              <a:spcAft>
                <a:spcPts val="612"/>
              </a:spcAft>
            </a:pPr>
            <a:r>
              <a:rPr lang="en-US" sz="3264">
                <a:gradFill>
                  <a:gsLst>
                    <a:gs pos="2917">
                      <a:schemeClr val="accent1"/>
                    </a:gs>
                    <a:gs pos="90000">
                      <a:schemeClr val="accent1"/>
                    </a:gs>
                  </a:gsLst>
                  <a:lin ang="5400000" scaled="0"/>
                </a:gradFill>
                <a:latin typeface="Segoe UI Semibold" panose="020B0702040204020203" pitchFamily="34" charset="0"/>
                <a:cs typeface="Segoe UI Semibold" panose="020B0702040204020203" pitchFamily="34" charset="0"/>
              </a:rPr>
              <a:t>Coming soon:</a:t>
            </a:r>
            <a:endParaRPr lang="en-US" sz="2448">
              <a:gradFill>
                <a:gsLst>
                  <a:gs pos="2917">
                    <a:schemeClr val="accent1"/>
                  </a:gs>
                  <a:gs pos="90000">
                    <a:schemeClr val="accent1"/>
                  </a:gs>
                </a:gsLst>
                <a:lin ang="5400000" scaled="0"/>
              </a:gradFill>
              <a:latin typeface="Segoe UI Semibold" panose="020B0702040204020203" pitchFamily="34" charset="0"/>
              <a:cs typeface="Segoe UI Semibold" panose="020B0702040204020203" pitchFamily="34" charset="0"/>
            </a:endParaRPr>
          </a:p>
          <a:p>
            <a:pPr>
              <a:lnSpc>
                <a:spcPct val="90000"/>
              </a:lnSpc>
              <a:spcAft>
                <a:spcPts val="612"/>
              </a:spcAft>
            </a:pPr>
            <a:r>
              <a:rPr lang="en-US" sz="2600">
                <a:gradFill>
                  <a:gsLst>
                    <a:gs pos="2917">
                      <a:schemeClr val="tx1"/>
                    </a:gs>
                    <a:gs pos="30000">
                      <a:schemeClr val="tx1"/>
                    </a:gs>
                  </a:gsLst>
                  <a:lin ang="5400000" scaled="0"/>
                </a:gradFill>
              </a:rPr>
              <a:t>As we continue development of SQL Server 2017 Machine Learning Services, </a:t>
            </a:r>
            <a:br>
              <a:rPr lang="en-US" sz="2600">
                <a:gradFill>
                  <a:gsLst>
                    <a:gs pos="2917">
                      <a:schemeClr val="tx1"/>
                    </a:gs>
                    <a:gs pos="30000">
                      <a:schemeClr val="tx1"/>
                    </a:gs>
                  </a:gsLst>
                  <a:lin ang="5400000" scaled="0"/>
                </a:gradFill>
              </a:rPr>
            </a:br>
            <a:r>
              <a:rPr lang="en-US" sz="2600">
                <a:gradFill>
                  <a:gsLst>
                    <a:gs pos="2917">
                      <a:schemeClr val="tx1"/>
                    </a:gs>
                    <a:gs pos="30000">
                      <a:schemeClr val="tx1"/>
                    </a:gs>
                  </a:gsLst>
                  <a:lin ang="5400000" scaled="0"/>
                </a:gradFill>
              </a:rPr>
              <a:t>we’ll add a wide array of tests, transforms, and algorithms</a:t>
            </a:r>
          </a:p>
        </p:txBody>
      </p:sp>
    </p:spTree>
    <p:custDataLst>
      <p:custData r:id="rId1"/>
      <p:tags r:id="rId2"/>
    </p:custDataLst>
    <p:extLst>
      <p:ext uri="{BB962C8B-B14F-4D97-AF65-F5344CB8AC3E}">
        <p14:creationId xmlns:p14="http://schemas.microsoft.com/office/powerpoint/2010/main" val="32075884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222648038"/>
              </p:ext>
            </p:extLst>
          </p:nvPr>
        </p:nvGraphicFramePr>
        <p:xfrm>
          <a:off x="3018621" y="1212849"/>
          <a:ext cx="9160099" cy="3516941"/>
        </p:xfrm>
        <a:graphic>
          <a:graphicData uri="http://schemas.openxmlformats.org/drawingml/2006/table">
            <a:tbl>
              <a:tblPr/>
              <a:tblGrid>
                <a:gridCol w="1766931">
                  <a:extLst>
                    <a:ext uri="{9D8B030D-6E8A-4147-A177-3AD203B41FA5}">
                      <a16:colId xmlns:a16="http://schemas.microsoft.com/office/drawing/2014/main" val="3784977694"/>
                    </a:ext>
                  </a:extLst>
                </a:gridCol>
                <a:gridCol w="2940932">
                  <a:extLst>
                    <a:ext uri="{9D8B030D-6E8A-4147-A177-3AD203B41FA5}">
                      <a16:colId xmlns:a16="http://schemas.microsoft.com/office/drawing/2014/main" val="2250791905"/>
                    </a:ext>
                  </a:extLst>
                </a:gridCol>
                <a:gridCol w="2276850">
                  <a:extLst>
                    <a:ext uri="{9D8B030D-6E8A-4147-A177-3AD203B41FA5}">
                      <a16:colId xmlns:a16="http://schemas.microsoft.com/office/drawing/2014/main" val="341513206"/>
                    </a:ext>
                  </a:extLst>
                </a:gridCol>
                <a:gridCol w="2175386">
                  <a:extLst>
                    <a:ext uri="{9D8B030D-6E8A-4147-A177-3AD203B41FA5}">
                      <a16:colId xmlns:a16="http://schemas.microsoft.com/office/drawing/2014/main" val="106054113"/>
                    </a:ext>
                  </a:extLst>
                </a:gridCol>
              </a:tblGrid>
              <a:tr h="257155">
                <a:tc>
                  <a:txBody>
                    <a:bodyPr/>
                    <a:lstStyle/>
                    <a:p>
                      <a:pPr marL="0" marR="0" algn="l" fontAlgn="t">
                        <a:spcBef>
                          <a:spcPts val="0"/>
                        </a:spcBef>
                        <a:spcAft>
                          <a:spcPts val="0"/>
                        </a:spcAft>
                      </a:pPr>
                      <a:r>
                        <a:rPr lang="en-US" sz="1300" b="1">
                          <a:gradFill>
                            <a:gsLst>
                              <a:gs pos="0">
                                <a:schemeClr val="bg1"/>
                              </a:gs>
                              <a:gs pos="100000">
                                <a:schemeClr val="bg1"/>
                              </a:gs>
                            </a:gsLst>
                            <a:lin ang="5400000" scaled="0"/>
                          </a:gradFill>
                          <a:effectLst/>
                          <a:latin typeface="Calibri" panose="020F0502020204030204" pitchFamily="34" charset="0"/>
                        </a:rPr>
                        <a:t>Learner</a:t>
                      </a:r>
                      <a:endParaRPr lang="en-US" sz="1300">
                        <a:gradFill>
                          <a:gsLst>
                            <a:gs pos="0">
                              <a:schemeClr val="bg1"/>
                            </a:gs>
                            <a:gs pos="100000">
                              <a:schemeClr val="bg1"/>
                            </a:gs>
                          </a:gsLst>
                          <a:lin ang="5400000" scaled="0"/>
                        </a:gradFill>
                        <a:effectLst/>
                        <a:latin typeface="Calibri" panose="020F0502020204030204" pitchFamily="34" charset="0"/>
                      </a:endParaRPr>
                    </a:p>
                  </a:txBody>
                  <a:tcPr marR="146304" anchor="ctr">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fontAlgn="t">
                        <a:spcBef>
                          <a:spcPts val="0"/>
                        </a:spcBef>
                        <a:spcAft>
                          <a:spcPts val="0"/>
                        </a:spcAft>
                      </a:pPr>
                      <a:r>
                        <a:rPr lang="en-US" sz="1300" b="1">
                          <a:gradFill>
                            <a:gsLst>
                              <a:gs pos="0">
                                <a:schemeClr val="bg1"/>
                              </a:gs>
                              <a:gs pos="100000">
                                <a:schemeClr val="bg1"/>
                              </a:gs>
                            </a:gsLst>
                            <a:lin ang="5400000" scaled="0"/>
                          </a:gradFill>
                          <a:effectLst/>
                          <a:latin typeface="Calibri" panose="020F0502020204030204" pitchFamily="34" charset="0"/>
                        </a:rPr>
                        <a:t>Strength</a:t>
                      </a:r>
                      <a:endParaRPr lang="en-US" sz="1300">
                        <a:gradFill>
                          <a:gsLst>
                            <a:gs pos="0">
                              <a:schemeClr val="bg1"/>
                            </a:gs>
                            <a:gs pos="100000">
                              <a:schemeClr val="bg1"/>
                            </a:gs>
                          </a:gsLst>
                          <a:lin ang="5400000" scaled="0"/>
                        </a:gradFill>
                        <a:effectLst/>
                        <a:latin typeface="Calibri" panose="020F0502020204030204" pitchFamily="34" charset="0"/>
                      </a:endParaRPr>
                    </a:p>
                  </a:txBody>
                  <a:tcPr marR="14630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fontAlgn="t">
                        <a:spcBef>
                          <a:spcPts val="0"/>
                        </a:spcBef>
                        <a:spcAft>
                          <a:spcPts val="0"/>
                        </a:spcAft>
                      </a:pPr>
                      <a:r>
                        <a:rPr lang="en-US" sz="1300" b="1">
                          <a:gradFill>
                            <a:gsLst>
                              <a:gs pos="0">
                                <a:schemeClr val="bg1"/>
                              </a:gs>
                              <a:gs pos="100000">
                                <a:schemeClr val="bg1"/>
                              </a:gs>
                            </a:gsLst>
                            <a:lin ang="5400000" scaled="0"/>
                          </a:gradFill>
                          <a:effectLst/>
                          <a:latin typeface="Calibri" panose="020F0502020204030204" pitchFamily="34" charset="0"/>
                        </a:rPr>
                        <a:t>Learning tasks supported</a:t>
                      </a:r>
                      <a:endParaRPr lang="en-US" sz="1300">
                        <a:gradFill>
                          <a:gsLst>
                            <a:gs pos="0">
                              <a:schemeClr val="bg1"/>
                            </a:gs>
                            <a:gs pos="100000">
                              <a:schemeClr val="bg1"/>
                            </a:gs>
                          </a:gsLst>
                          <a:lin ang="5400000" scaled="0"/>
                        </a:gradFill>
                        <a:effectLst/>
                        <a:latin typeface="Calibri" panose="020F0502020204030204" pitchFamily="34" charset="0"/>
                      </a:endParaRPr>
                    </a:p>
                  </a:txBody>
                  <a:tcPr marR="146304"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fontAlgn="t">
                        <a:spcBef>
                          <a:spcPts val="0"/>
                        </a:spcBef>
                        <a:spcAft>
                          <a:spcPts val="0"/>
                        </a:spcAft>
                      </a:pPr>
                      <a:r>
                        <a:rPr lang="en-US" sz="1300" b="1">
                          <a:gradFill>
                            <a:gsLst>
                              <a:gs pos="0">
                                <a:schemeClr val="bg1"/>
                              </a:gs>
                              <a:gs pos="100000">
                                <a:schemeClr val="bg1"/>
                              </a:gs>
                            </a:gsLst>
                            <a:lin ang="5400000" scaled="0"/>
                          </a:gradFill>
                          <a:effectLst/>
                          <a:latin typeface="Calibri" panose="020F0502020204030204" pitchFamily="34" charset="0"/>
                        </a:rPr>
                        <a:t>Sample Applications</a:t>
                      </a:r>
                      <a:endParaRPr lang="en-US" sz="1300">
                        <a:gradFill>
                          <a:gsLst>
                            <a:gs pos="0">
                              <a:schemeClr val="bg1"/>
                            </a:gs>
                            <a:gs pos="100000">
                              <a:schemeClr val="bg1"/>
                            </a:gs>
                          </a:gsLst>
                          <a:lin ang="5400000" scaled="0"/>
                        </a:gradFill>
                        <a:effectLst/>
                        <a:latin typeface="Calibri" panose="020F0502020204030204" pitchFamily="34" charset="0"/>
                      </a:endParaRPr>
                    </a:p>
                  </a:txBody>
                  <a:tcPr marR="146304"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61760919"/>
                  </a:ext>
                </a:extLst>
              </a:tr>
              <a:tr h="630485">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Deep Neural Network</a:t>
                      </a:r>
                    </a:p>
                  </a:txBody>
                  <a:tcPr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Supports custom, multi-layer network topology with filtered, convolutional, </a:t>
                      </a:r>
                      <a:br>
                        <a:rPr lang="en-US" sz="1200">
                          <a:solidFill>
                            <a:srgbClr val="000000"/>
                          </a:solidFill>
                          <a:effectLst/>
                          <a:latin typeface="Segoe UI" panose="020B0502040204020203" pitchFamily="34" charset="0"/>
                          <a:cs typeface="Segoe UI" panose="020B0502040204020203" pitchFamily="34" charset="0"/>
                        </a:rPr>
                      </a:br>
                      <a:r>
                        <a:rPr lang="en-US" sz="1200">
                          <a:solidFill>
                            <a:srgbClr val="000000"/>
                          </a:solidFill>
                          <a:effectLst/>
                          <a:latin typeface="Segoe UI" panose="020B0502040204020203" pitchFamily="34" charset="0"/>
                          <a:cs typeface="Segoe UI" panose="020B0502040204020203" pitchFamily="34" charset="0"/>
                        </a:rPr>
                        <a:t>and pooling bundles</a:t>
                      </a:r>
                    </a:p>
                  </a:txBody>
                  <a:tcPr marR="0">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Binary classification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Multi-class classification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Regression</a:t>
                      </a:r>
                    </a:p>
                  </a:txBody>
                  <a:tcPr marR="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Bing Ads Click Prediction </a:t>
                      </a:r>
                      <a:r>
                        <a:rPr lang="en-US" sz="1200" u="sng">
                          <a:solidFill>
                            <a:srgbClr val="000000"/>
                          </a:solidFill>
                          <a:effectLst/>
                          <a:latin typeface="Segoe UI" panose="020B0502040204020203" pitchFamily="34" charset="0"/>
                          <a:cs typeface="Segoe UI" panose="020B0502040204020203" pitchFamily="34" charset="0"/>
                        </a:rPr>
                        <a:t>($50M per year revenue gain);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Image Classification</a:t>
                      </a:r>
                    </a:p>
                  </a:txBody>
                  <a:tcPr marR="0">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554145"/>
                  </a:ext>
                </a:extLst>
              </a:tr>
              <a:tr h="406035">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Logistic regression</a:t>
                      </a:r>
                    </a:p>
                  </a:txBody>
                  <a:tcPr marR="14630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L1, L2 regularization</a:t>
                      </a:r>
                    </a:p>
                  </a:txBody>
                  <a:tcPr marR="146304">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Binary classification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Multi-class classification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Classifying user feedback</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70660"/>
                  </a:ext>
                </a:extLst>
              </a:tr>
              <a:tr h="406035">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One-class SVM</a:t>
                      </a:r>
                    </a:p>
                  </a:txBody>
                  <a:tcPr marR="14630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Easy to train learner for anomaly detection</a:t>
                      </a:r>
                    </a:p>
                  </a:txBody>
                  <a:tcPr marR="146304">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Anomaly Detection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Fraud detection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53107"/>
                  </a:ext>
                </a:extLst>
              </a:tr>
              <a:tr h="568448">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Fast Tree</a:t>
                      </a:r>
                    </a:p>
                  </a:txBody>
                  <a:tcPr marR="14630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Boosted decision tree. Similar to </a:t>
                      </a:r>
                      <a:r>
                        <a:rPr lang="en-US" sz="1200" err="1">
                          <a:solidFill>
                            <a:srgbClr val="000000"/>
                          </a:solidFill>
                          <a:effectLst/>
                          <a:latin typeface="Segoe UI" panose="020B0502040204020203" pitchFamily="34" charset="0"/>
                          <a:cs typeface="Segoe UI" panose="020B0502040204020203" pitchFamily="34" charset="0"/>
                        </a:rPr>
                        <a:t>XGBoost</a:t>
                      </a:r>
                      <a:r>
                        <a:rPr lang="en-US" sz="1200">
                          <a:solidFill>
                            <a:srgbClr val="000000"/>
                          </a:solidFill>
                          <a:effectLst/>
                          <a:latin typeface="Segoe UI" panose="020B0502040204020203" pitchFamily="34" charset="0"/>
                          <a:cs typeface="Segoe UI" panose="020B0502040204020203" pitchFamily="34" charset="0"/>
                        </a:rPr>
                        <a:t>. Supports up to </a:t>
                      </a:r>
                      <a:br>
                        <a:rPr lang="en-US" sz="1200">
                          <a:solidFill>
                            <a:srgbClr val="000000"/>
                          </a:solidFill>
                          <a:effectLst/>
                          <a:latin typeface="Segoe UI" panose="020B0502040204020203" pitchFamily="34" charset="0"/>
                          <a:cs typeface="Segoe UI" panose="020B0502040204020203" pitchFamily="34" charset="0"/>
                        </a:rPr>
                      </a:br>
                      <a:r>
                        <a:rPr lang="en-US" sz="1200">
                          <a:solidFill>
                            <a:srgbClr val="000000"/>
                          </a:solidFill>
                          <a:effectLst/>
                          <a:latin typeface="Segoe UI" panose="020B0502040204020203" pitchFamily="34" charset="0"/>
                          <a:cs typeface="Segoe UI" panose="020B0502040204020203" pitchFamily="34" charset="0"/>
                        </a:rPr>
                        <a:t>~100K features</a:t>
                      </a:r>
                    </a:p>
                  </a:txBody>
                  <a:tcPr marR="146304">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Binary classification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Regression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One of the most popular and best performing learners inside Microsoft</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3359994"/>
                  </a:ext>
                </a:extLst>
              </a:tr>
              <a:tr h="568448">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Fast Forest</a:t>
                      </a:r>
                    </a:p>
                  </a:txBody>
                  <a:tcPr marR="14630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state-of-the-art tree ensembles (Random Forest) Supports up to </a:t>
                      </a:r>
                      <a:br>
                        <a:rPr lang="en-US" sz="1200">
                          <a:solidFill>
                            <a:srgbClr val="000000"/>
                          </a:solidFill>
                          <a:effectLst/>
                          <a:latin typeface="Segoe UI" panose="020B0502040204020203" pitchFamily="34" charset="0"/>
                          <a:cs typeface="Segoe UI" panose="020B0502040204020203" pitchFamily="34" charset="0"/>
                        </a:rPr>
                      </a:br>
                      <a:r>
                        <a:rPr lang="en-US" sz="1200">
                          <a:solidFill>
                            <a:srgbClr val="000000"/>
                          </a:solidFill>
                          <a:effectLst/>
                          <a:latin typeface="Segoe UI" panose="020B0502040204020203" pitchFamily="34" charset="0"/>
                          <a:cs typeface="Segoe UI" panose="020B0502040204020203" pitchFamily="34" charset="0"/>
                        </a:rPr>
                        <a:t>~100K features.</a:t>
                      </a:r>
                    </a:p>
                  </a:txBody>
                  <a:tcPr marR="146304">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Binary classification</a:t>
                      </a:r>
                    </a:p>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Regression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Churn Prediction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46384674"/>
                  </a:ext>
                </a:extLst>
              </a:tr>
              <a:tr h="568448">
                <a:tc>
                  <a:txBody>
                    <a:bodyPr/>
                    <a:lstStyle/>
                    <a:p>
                      <a:pPr marL="0" marR="0" fontAlgn="t">
                        <a:spcBef>
                          <a:spcPts val="0"/>
                        </a:spcBef>
                        <a:spcAft>
                          <a:spcPts val="0"/>
                        </a:spcAft>
                      </a:pPr>
                      <a:r>
                        <a:rPr lang="en-US" sz="1200">
                          <a:gradFill>
                            <a:gsLst>
                              <a:gs pos="0">
                                <a:schemeClr val="bg1"/>
                              </a:gs>
                              <a:gs pos="100000">
                                <a:schemeClr val="bg1"/>
                              </a:gs>
                            </a:gsLst>
                          </a:gradFill>
                          <a:effectLst/>
                          <a:latin typeface="Segoe UI Semibold" panose="020B0702040204020203" pitchFamily="34" charset="0"/>
                          <a:cs typeface="Segoe UI Semibold" panose="020B0702040204020203" pitchFamily="34" charset="0"/>
                        </a:rPr>
                        <a:t>Fast Linear (SDCA)</a:t>
                      </a:r>
                    </a:p>
                  </a:txBody>
                  <a:tcPr marR="146304">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Speed, scalability and supports </a:t>
                      </a:r>
                      <a:br>
                        <a:rPr lang="en-US" sz="1200">
                          <a:solidFill>
                            <a:srgbClr val="000000"/>
                          </a:solidFill>
                          <a:effectLst/>
                          <a:latin typeface="Segoe UI" panose="020B0502040204020203" pitchFamily="34" charset="0"/>
                          <a:cs typeface="Segoe UI" panose="020B0502040204020203" pitchFamily="34" charset="0"/>
                        </a:rPr>
                      </a:br>
                      <a:r>
                        <a:rPr lang="en-US" sz="1200">
                          <a:solidFill>
                            <a:srgbClr val="000000"/>
                          </a:solidFill>
                          <a:effectLst/>
                          <a:latin typeface="Segoe UI" panose="020B0502040204020203" pitchFamily="34" charset="0"/>
                          <a:cs typeface="Segoe UI" panose="020B0502040204020203" pitchFamily="34" charset="0"/>
                        </a:rPr>
                        <a:t>L1,L2 regularization. </a:t>
                      </a:r>
                      <a:br>
                        <a:rPr lang="en-US" sz="1200">
                          <a:solidFill>
                            <a:srgbClr val="000000"/>
                          </a:solidFill>
                          <a:effectLst/>
                          <a:latin typeface="Segoe UI" panose="020B0502040204020203" pitchFamily="34" charset="0"/>
                          <a:cs typeface="Segoe UI" panose="020B0502040204020203" pitchFamily="34" charset="0"/>
                        </a:rPr>
                      </a:br>
                      <a:r>
                        <a:rPr lang="en-US" sz="1200">
                          <a:solidFill>
                            <a:srgbClr val="000000"/>
                          </a:solidFill>
                          <a:effectLst/>
                          <a:latin typeface="Segoe UI" panose="020B0502040204020203" pitchFamily="34" charset="0"/>
                          <a:cs typeface="Segoe UI" panose="020B0502040204020203" pitchFamily="34" charset="0"/>
                        </a:rPr>
                        <a:t>Supports up to 1B features!</a:t>
                      </a:r>
                    </a:p>
                  </a:txBody>
                  <a:tcPr marR="146304">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Binary classification, Regression</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fontAlgn="t">
                        <a:lnSpc>
                          <a:spcPct val="90000"/>
                        </a:lnSpc>
                        <a:spcBef>
                          <a:spcPts val="0"/>
                        </a:spcBef>
                        <a:spcAft>
                          <a:spcPts val="0"/>
                        </a:spcAft>
                      </a:pPr>
                      <a:r>
                        <a:rPr lang="en-US" sz="1200">
                          <a:solidFill>
                            <a:srgbClr val="000000"/>
                          </a:solidFill>
                          <a:effectLst/>
                          <a:latin typeface="Segoe UI" panose="020B0502040204020203" pitchFamily="34" charset="0"/>
                          <a:cs typeface="Segoe UI" panose="020B0502040204020203" pitchFamily="34" charset="0"/>
                        </a:rPr>
                        <a:t>Outlook used for email spam filtering</a:t>
                      </a:r>
                    </a:p>
                  </a:txBody>
                  <a:tcPr marR="146304">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6661056"/>
                  </a:ext>
                </a:extLst>
              </a:tr>
            </a:tbl>
          </a:graphicData>
        </a:graphic>
      </p:graphicFrame>
      <p:graphicFrame>
        <p:nvGraphicFramePr>
          <p:cNvPr id="8" name="Table 7">
            <a:extLst>
              <a:ext uri="{FF2B5EF4-FFF2-40B4-BE49-F238E27FC236}">
                <a16:creationId xmlns:a16="http://schemas.microsoft.com/office/drawing/2014/main" id="{15FA2F8B-F88E-4F7A-8A17-1E49B34EF981}"/>
              </a:ext>
            </a:extLst>
          </p:cNvPr>
          <p:cNvGraphicFramePr>
            <a:graphicFrameLocks noGrp="1"/>
          </p:cNvGraphicFramePr>
          <p:nvPr>
            <p:extLst>
              <p:ext uri="{D42A27DB-BD31-4B8C-83A1-F6EECF244321}">
                <p14:modId xmlns:p14="http://schemas.microsoft.com/office/powerpoint/2010/main" val="2726932938"/>
              </p:ext>
            </p:extLst>
          </p:nvPr>
        </p:nvGraphicFramePr>
        <p:xfrm>
          <a:off x="3018621" y="4821237"/>
          <a:ext cx="9160099" cy="1880277"/>
        </p:xfrm>
        <a:graphic>
          <a:graphicData uri="http://schemas.openxmlformats.org/drawingml/2006/table">
            <a:tbl>
              <a:tblPr/>
              <a:tblGrid>
                <a:gridCol w="1766931">
                  <a:extLst>
                    <a:ext uri="{9D8B030D-6E8A-4147-A177-3AD203B41FA5}">
                      <a16:colId xmlns:a16="http://schemas.microsoft.com/office/drawing/2014/main" val="3784977694"/>
                    </a:ext>
                  </a:extLst>
                </a:gridCol>
                <a:gridCol w="2940932">
                  <a:extLst>
                    <a:ext uri="{9D8B030D-6E8A-4147-A177-3AD203B41FA5}">
                      <a16:colId xmlns:a16="http://schemas.microsoft.com/office/drawing/2014/main" val="2250791905"/>
                    </a:ext>
                  </a:extLst>
                </a:gridCol>
                <a:gridCol w="2276850">
                  <a:extLst>
                    <a:ext uri="{9D8B030D-6E8A-4147-A177-3AD203B41FA5}">
                      <a16:colId xmlns:a16="http://schemas.microsoft.com/office/drawing/2014/main" val="341513206"/>
                    </a:ext>
                  </a:extLst>
                </a:gridCol>
                <a:gridCol w="2175386">
                  <a:extLst>
                    <a:ext uri="{9D8B030D-6E8A-4147-A177-3AD203B41FA5}">
                      <a16:colId xmlns:a16="http://schemas.microsoft.com/office/drawing/2014/main" val="106054113"/>
                    </a:ext>
                  </a:extLst>
                </a:gridCol>
              </a:tblGrid>
              <a:tr h="292608">
                <a:tc>
                  <a:txBody>
                    <a:body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Transform</a:t>
                      </a:r>
                    </a:p>
                  </a:txBody>
                  <a:tcPr marR="37101">
                    <a:lnL w="12700" cap="flat" cmpd="sng" algn="ctr">
                      <a:no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Strength</a:t>
                      </a:r>
                    </a:p>
                  </a:txBody>
                  <a:tcPr marR="371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Description</a:t>
                      </a:r>
                    </a:p>
                  </a:txBody>
                  <a:tcPr marR="37101">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Applications</a:t>
                      </a:r>
                    </a:p>
                  </a:txBody>
                  <a:tcPr marR="37101">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161760919"/>
                  </a:ext>
                </a:extLst>
              </a:tr>
              <a:tr h="653191">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Text</a:t>
                      </a:r>
                    </a:p>
                  </a:txBody>
                  <a:tcPr marR="51797">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US" altLang="en-US" sz="1200" kern="1200">
                          <a:solidFill>
                            <a:srgbClr val="000000"/>
                          </a:solidFill>
                          <a:effectLst/>
                          <a:latin typeface="Segoe UI" panose="020B0502040204020203" pitchFamily="34" charset="0"/>
                          <a:ea typeface="+mn-ea"/>
                          <a:cs typeface="Segoe UI" panose="020B0502040204020203" pitchFamily="34" charset="0"/>
                        </a:rPr>
                        <a:t>Battle tested, large language support, performant (Bing, Office)</a:t>
                      </a:r>
                    </a:p>
                  </a:txBody>
                  <a:tcPr marR="51797">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US" altLang="en-US" sz="1200" kern="1200">
                          <a:solidFill>
                            <a:srgbClr val="000000"/>
                          </a:solidFill>
                          <a:effectLst/>
                          <a:latin typeface="Segoe UI" panose="020B0502040204020203" pitchFamily="34" charset="0"/>
                          <a:ea typeface="+mn-ea"/>
                          <a:cs typeface="Segoe UI" panose="020B0502040204020203" pitchFamily="34" charset="0"/>
                        </a:rPr>
                        <a:t>Performs natural language processing of free text into numerical representation</a:t>
                      </a: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90000"/>
                        </a:lnSpc>
                        <a:spcBef>
                          <a:spcPts val="0"/>
                        </a:spcBef>
                        <a:spcAft>
                          <a:spcPts val="0"/>
                        </a:spcAft>
                        <a:buClrTx/>
                        <a:buSzTx/>
                        <a:buFontTx/>
                        <a:buNone/>
                        <a:tabLst/>
                        <a:defRPr/>
                      </a:pPr>
                      <a:r>
                        <a:rPr lang="en-US" altLang="en-US" sz="1200" kern="1200">
                          <a:solidFill>
                            <a:srgbClr val="000000"/>
                          </a:solidFill>
                          <a:effectLst/>
                          <a:latin typeface="Segoe UI" panose="020B0502040204020203" pitchFamily="34" charset="0"/>
                          <a:ea typeface="+mn-ea"/>
                          <a:cs typeface="Segoe UI" panose="020B0502040204020203" pitchFamily="34" charset="0"/>
                        </a:rPr>
                        <a:t>Support ticket classification,</a:t>
                      </a:r>
                    </a:p>
                    <a:p>
                      <a:pPr marL="0" marR="0" lvl="0" indent="0" algn="l" defTabSz="914400" rtl="0" eaLnBrk="1" fontAlgn="t" latinLnBrk="0" hangingPunct="1">
                        <a:lnSpc>
                          <a:spcPct val="90000"/>
                        </a:lnSpc>
                        <a:spcBef>
                          <a:spcPts val="0"/>
                        </a:spcBef>
                        <a:spcAft>
                          <a:spcPts val="0"/>
                        </a:spcAft>
                        <a:buClrTx/>
                        <a:buSzTx/>
                        <a:buFontTx/>
                        <a:buNone/>
                        <a:tabLst/>
                        <a:defRPr/>
                      </a:pPr>
                      <a:r>
                        <a:rPr lang="en-US" altLang="en-US" sz="1200" kern="1200">
                          <a:solidFill>
                            <a:srgbClr val="000000"/>
                          </a:solidFill>
                          <a:effectLst/>
                          <a:latin typeface="Segoe UI" panose="020B0502040204020203" pitchFamily="34" charset="0"/>
                          <a:ea typeface="+mn-ea"/>
                          <a:cs typeface="Segoe UI" panose="020B0502040204020203" pitchFamily="34" charset="0"/>
                        </a:rPr>
                        <a:t>Sentiment analysis</a:t>
                      </a: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554145"/>
                  </a:ext>
                </a:extLst>
              </a:tr>
              <a:tr h="467239">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Categorical/ </a:t>
                      </a:r>
                    </a:p>
                    <a:p>
                      <a:pPr marL="0" marR="0" algn="l" defTabSz="932742" rtl="0" eaLnBrk="1" fontAlgn="t" latinLnBrk="0" hangingPunct="1">
                        <a:lnSpc>
                          <a:spcPct val="90000"/>
                        </a:lnSpc>
                        <a:spcBef>
                          <a:spcPts val="0"/>
                        </a:spcBef>
                        <a:spcAft>
                          <a:spcPts val="0"/>
                        </a:spcAft>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Categorical hash</a:t>
                      </a:r>
                    </a:p>
                  </a:txBody>
                  <a:tcPr marR="51797">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sz="1200" kern="1200">
                          <a:solidFill>
                            <a:srgbClr val="000000"/>
                          </a:solidFill>
                          <a:effectLst/>
                          <a:latin typeface="Segoe UI" panose="020B0502040204020203" pitchFamily="34" charset="0"/>
                          <a:ea typeface="+mn-ea"/>
                          <a:cs typeface="Segoe UI" panose="020B0502040204020203" pitchFamily="34" charset="0"/>
                        </a:rPr>
                        <a:t>Ease of use; 1 line of code to set</a:t>
                      </a:r>
                    </a:p>
                  </a:txBody>
                  <a:tcPr marR="51797">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altLang="en-US" sz="1200" kern="1200">
                          <a:solidFill>
                            <a:srgbClr val="000000"/>
                          </a:solidFill>
                          <a:effectLst/>
                          <a:latin typeface="Segoe UI" panose="020B0502040204020203" pitchFamily="34" charset="0"/>
                          <a:ea typeface="+mn-ea"/>
                          <a:cs typeface="Segoe UI" panose="020B0502040204020203" pitchFamily="34" charset="0"/>
                        </a:rPr>
                        <a:t>Converts categories into numerical data</a:t>
                      </a:r>
                      <a:endParaRPr lang="en-US" sz="1200" kern="1200">
                        <a:solidFill>
                          <a:srgbClr val="000000"/>
                        </a:solidFill>
                        <a:effectLst/>
                        <a:latin typeface="Segoe UI" panose="020B0502040204020203" pitchFamily="34" charset="0"/>
                        <a:ea typeface="+mn-ea"/>
                        <a:cs typeface="Segoe UI" panose="020B0502040204020203" pitchFamily="34" charset="0"/>
                      </a:endParaRP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sz="1200" kern="1200">
                          <a:solidFill>
                            <a:srgbClr val="000000"/>
                          </a:solidFill>
                          <a:effectLst/>
                          <a:latin typeface="Segoe UI" panose="020B0502040204020203" pitchFamily="34" charset="0"/>
                          <a:ea typeface="+mn-ea"/>
                          <a:cs typeface="Segoe UI" panose="020B0502040204020203" pitchFamily="34" charset="0"/>
                        </a:rPr>
                        <a:t>Ad Click Prediction</a:t>
                      </a: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76870660"/>
                  </a:ext>
                </a:extLst>
              </a:tr>
              <a:tr h="467239">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indent="0" algn="l" defTabSz="932742" rtl="0" eaLnBrk="1" fontAlgn="t" latinLnBrk="0" hangingPunct="1">
                        <a:lnSpc>
                          <a:spcPct val="90000"/>
                        </a:lnSpc>
                        <a:spcBef>
                          <a:spcPts val="0"/>
                        </a:spcBef>
                        <a:spcAft>
                          <a:spcPts val="0"/>
                        </a:spcAft>
                        <a:buClrTx/>
                        <a:buSzTx/>
                        <a:buFontTx/>
                        <a:buNone/>
                        <a:tabLst/>
                        <a:defRPr/>
                      </a:pPr>
                      <a:r>
                        <a:rPr lang="en-US" sz="1200" kern="1200">
                          <a:gradFill>
                            <a:gsLst>
                              <a:gs pos="0">
                                <a:schemeClr val="bg1"/>
                              </a:gs>
                              <a:gs pos="100000">
                                <a:schemeClr val="bg1"/>
                              </a:gs>
                            </a:gsLst>
                          </a:gradFill>
                          <a:effectLst/>
                          <a:latin typeface="Segoe UI Semibold" panose="020B0702040204020203" pitchFamily="34" charset="0"/>
                          <a:ea typeface="+mn-ea"/>
                          <a:cs typeface="Segoe UI Semibold" panose="020B0702040204020203" pitchFamily="34" charset="0"/>
                        </a:rPr>
                        <a:t>Feature Selection</a:t>
                      </a:r>
                    </a:p>
                  </a:txBody>
                  <a:tcPr marR="51797">
                    <a:lnL w="12700" cap="flat" cmpd="sng" algn="ctr">
                      <a:noFill/>
                      <a:prstDash val="solid"/>
                      <a:round/>
                      <a:headEnd type="none" w="med" len="med"/>
                      <a:tailEnd type="none" w="med" len="med"/>
                    </a:lnL>
                    <a:lnR w="12700" cap="flat" cmpd="sng" algn="ctr">
                      <a:noFill/>
                      <a:prstDash val="solid"/>
                      <a:round/>
                      <a:headEnd type="none" w="med" len="med"/>
                      <a:tailEnd type="none" w="med" len="med"/>
                    </a:lnR>
                    <a:lnT w="9525"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altLang="en-US" sz="1200" kern="1200">
                          <a:solidFill>
                            <a:srgbClr val="000000"/>
                          </a:solidFill>
                          <a:effectLst/>
                          <a:latin typeface="Segoe UI" panose="020B0502040204020203" pitchFamily="34" charset="0"/>
                          <a:ea typeface="+mn-ea"/>
                          <a:cs typeface="Segoe UI" panose="020B0502040204020203" pitchFamily="34" charset="0"/>
                        </a:rPr>
                        <a:t>Ease of use</a:t>
                      </a:r>
                    </a:p>
                  </a:txBody>
                  <a:tcPr marR="51797">
                    <a:lnL w="12700" cap="flat" cmpd="sng" algn="ctr">
                      <a:no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altLang="en-US" sz="1200" kern="1200">
                          <a:solidFill>
                            <a:srgbClr val="000000"/>
                          </a:solidFill>
                          <a:effectLst/>
                          <a:latin typeface="Segoe UI" panose="020B0502040204020203" pitchFamily="34" charset="0"/>
                          <a:ea typeface="+mn-ea"/>
                          <a:cs typeface="Segoe UI" panose="020B0502040204020203" pitchFamily="34" charset="0"/>
                        </a:rPr>
                        <a:t>Selects a subset of features </a:t>
                      </a:r>
                      <a:br>
                        <a:rPr lang="en-US" altLang="en-US" sz="1200" kern="1200">
                          <a:solidFill>
                            <a:srgbClr val="000000"/>
                          </a:solidFill>
                          <a:effectLst/>
                          <a:latin typeface="Segoe UI" panose="020B0502040204020203" pitchFamily="34" charset="0"/>
                          <a:ea typeface="+mn-ea"/>
                          <a:cs typeface="Segoe UI" panose="020B0502040204020203" pitchFamily="34" charset="0"/>
                        </a:rPr>
                      </a:br>
                      <a:r>
                        <a:rPr lang="en-US" altLang="en-US" sz="1200" kern="1200">
                          <a:solidFill>
                            <a:srgbClr val="000000"/>
                          </a:solidFill>
                          <a:effectLst/>
                          <a:latin typeface="Segoe UI" panose="020B0502040204020203" pitchFamily="34" charset="0"/>
                          <a:ea typeface="+mn-ea"/>
                          <a:cs typeface="Segoe UI" panose="020B0502040204020203" pitchFamily="34" charset="0"/>
                        </a:rPr>
                        <a:t>to speed up training time</a:t>
                      </a: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fontAlgn="t">
                        <a:lnSpc>
                          <a:spcPct val="90000"/>
                        </a:lnSpc>
                        <a:spcBef>
                          <a:spcPts val="0"/>
                        </a:spcBef>
                        <a:spcAft>
                          <a:spcPts val="0"/>
                        </a:spcAft>
                      </a:pPr>
                      <a:r>
                        <a:rPr lang="en-US" altLang="en-US" sz="1200" kern="1200">
                          <a:solidFill>
                            <a:srgbClr val="000000"/>
                          </a:solidFill>
                          <a:effectLst/>
                          <a:latin typeface="Segoe UI" panose="020B0502040204020203" pitchFamily="34" charset="0"/>
                          <a:ea typeface="+mn-ea"/>
                          <a:cs typeface="Segoe UI" panose="020B0502040204020203" pitchFamily="34" charset="0"/>
                        </a:rPr>
                        <a:t>Sentiment analysis,</a:t>
                      </a:r>
                    </a:p>
                    <a:p>
                      <a:pPr marL="0" marR="0" fontAlgn="t">
                        <a:lnSpc>
                          <a:spcPct val="90000"/>
                        </a:lnSpc>
                        <a:spcBef>
                          <a:spcPts val="0"/>
                        </a:spcBef>
                        <a:spcAft>
                          <a:spcPts val="0"/>
                        </a:spcAft>
                      </a:pPr>
                      <a:r>
                        <a:rPr lang="en-US" altLang="en-US" sz="1200" kern="1200">
                          <a:solidFill>
                            <a:srgbClr val="000000"/>
                          </a:solidFill>
                          <a:effectLst/>
                          <a:latin typeface="Segoe UI" panose="020B0502040204020203" pitchFamily="34" charset="0"/>
                          <a:ea typeface="+mn-ea"/>
                          <a:cs typeface="Segoe UI" panose="020B0502040204020203" pitchFamily="34" charset="0"/>
                        </a:rPr>
                        <a:t>Ad Click Prediction</a:t>
                      </a:r>
                    </a:p>
                  </a:txBody>
                  <a:tcPr marR="51797">
                    <a:lnL w="9525" cap="flat" cmpd="sng" algn="ctr">
                      <a:solidFill>
                        <a:schemeClr val="bg1">
                          <a:lumMod val="85000"/>
                        </a:schemeClr>
                      </a:solidFill>
                      <a:prstDash val="solid"/>
                      <a:round/>
                      <a:headEnd type="none" w="med" len="med"/>
                      <a:tailEnd type="none" w="med" len="med"/>
                    </a:lnL>
                    <a:lnR w="9525" cap="flat" cmpd="sng" algn="ctr">
                      <a:solidFill>
                        <a:schemeClr val="bg1">
                          <a:lumMod val="85000"/>
                        </a:schemeClr>
                      </a:solidFill>
                      <a:prstDash val="solid"/>
                      <a:round/>
                      <a:headEnd type="none" w="med" len="med"/>
                      <a:tailEnd type="none" w="med" len="med"/>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853107"/>
                  </a:ext>
                </a:extLst>
              </a:tr>
            </a:tbl>
          </a:graphicData>
        </a:graphic>
      </p:graphicFrame>
      <p:sp>
        <p:nvSpPr>
          <p:cNvPr id="5" name="Title 4">
            <a:extLst>
              <a:ext uri="{FF2B5EF4-FFF2-40B4-BE49-F238E27FC236}">
                <a16:creationId xmlns:a16="http://schemas.microsoft.com/office/drawing/2014/main" id="{3EDBB408-EA56-442B-B0C2-8822E25FD0C4}"/>
              </a:ext>
            </a:extLst>
          </p:cNvPr>
          <p:cNvSpPr>
            <a:spLocks noGrp="1"/>
          </p:cNvSpPr>
          <p:nvPr>
            <p:ph type="title"/>
          </p:nvPr>
        </p:nvSpPr>
        <p:spPr/>
        <p:txBody>
          <a:bodyPr/>
          <a:lstStyle/>
          <a:p>
            <a:r>
              <a:rPr lang="en-US" sz="4400"/>
              <a:t>Microsoft Machine Learning Library for R &amp; Python</a:t>
            </a:r>
          </a:p>
        </p:txBody>
      </p:sp>
      <p:sp>
        <p:nvSpPr>
          <p:cNvPr id="9" name="Rectangle 8">
            <a:extLst/>
          </p:cNvPr>
          <p:cNvSpPr/>
          <p:nvPr/>
        </p:nvSpPr>
        <p:spPr bwMode="auto">
          <a:xfrm>
            <a:off x="277810" y="1428347"/>
            <a:ext cx="2740811" cy="2403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Microsoft Machine Learning Library:</a:t>
            </a:r>
          </a:p>
          <a:p>
            <a:pPr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Innovations built and proven in Microsoft Bing and others</a:t>
            </a:r>
          </a:p>
          <a:p>
            <a:pPr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Parallelized for scale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and speed</a:t>
            </a:r>
          </a:p>
        </p:txBody>
      </p:sp>
      <p:sp>
        <p:nvSpPr>
          <p:cNvPr id="12" name="Rectangle 11">
            <a:extLst/>
          </p:cNvPr>
          <p:cNvSpPr/>
          <p:nvPr/>
        </p:nvSpPr>
        <p:spPr bwMode="auto">
          <a:xfrm>
            <a:off x="277810" y="4186061"/>
            <a:ext cx="2740811" cy="203128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Provides a family of:</a:t>
            </a:r>
          </a:p>
          <a:p>
            <a:pPr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Linear, Logistic, and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Tree Learners</a:t>
            </a:r>
          </a:p>
          <a:p>
            <a:pPr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Pretrained Models </a:t>
            </a:r>
          </a:p>
          <a:p>
            <a:pPr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Deep Learning toolkit</a:t>
            </a:r>
          </a:p>
        </p:txBody>
      </p:sp>
    </p:spTree>
    <p:extLst>
      <p:ext uri="{BB962C8B-B14F-4D97-AF65-F5344CB8AC3E}">
        <p14:creationId xmlns:p14="http://schemas.microsoft.com/office/powerpoint/2010/main" val="416170607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219119" y="-15732"/>
            <a:ext cx="6217356" cy="7010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18" name="Rectangle 17">
            <a:extLst/>
          </p:cNvPr>
          <p:cNvSpPr/>
          <p:nvPr/>
        </p:nvSpPr>
        <p:spPr>
          <a:xfrm>
            <a:off x="396559" y="2786298"/>
            <a:ext cx="5212078" cy="1421928"/>
          </a:xfrm>
          <a:prstGeom prst="rect">
            <a:avLst/>
          </a:prstGeom>
        </p:spPr>
        <p:txBody>
          <a:bodyPr wrap="square">
            <a:spAutoFit/>
          </a:bodyPr>
          <a:lstStyle/>
          <a:p>
            <a:pPr>
              <a:lnSpc>
                <a:spcPct val="90000"/>
              </a:lnSpc>
              <a:defRPr/>
            </a:pPr>
            <a:r>
              <a:rPr lang="en-US" sz="3200" ker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 achieving new levels of innovation while managing to lower risks</a:t>
            </a:r>
          </a:p>
        </p:txBody>
      </p:sp>
      <p:grpSp>
        <p:nvGrpSpPr>
          <p:cNvPr id="2" name="Group 1"/>
          <p:cNvGrpSpPr/>
          <p:nvPr/>
        </p:nvGrpSpPr>
        <p:grpSpPr>
          <a:xfrm>
            <a:off x="6858317" y="1381950"/>
            <a:ext cx="5105400" cy="4678753"/>
            <a:chOff x="7132637" y="1381950"/>
            <a:chExt cx="5105400" cy="4678753"/>
          </a:xfrm>
        </p:grpSpPr>
        <p:sp>
          <p:nvSpPr>
            <p:cNvPr id="19" name="arrow_15"/>
            <p:cNvSpPr>
              <a:spLocks noChangeAspect="1" noEditPoints="1"/>
            </p:cNvSpPr>
            <p:nvPr/>
          </p:nvSpPr>
          <p:spPr bwMode="auto">
            <a:xfrm>
              <a:off x="7132637" y="145369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0" name="arrow_15"/>
            <p:cNvSpPr>
              <a:spLocks noChangeAspect="1" noEditPoints="1"/>
            </p:cNvSpPr>
            <p:nvPr/>
          </p:nvSpPr>
          <p:spPr bwMode="auto">
            <a:xfrm>
              <a:off x="7132637" y="2724784"/>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1" name="arrow_15"/>
            <p:cNvSpPr>
              <a:spLocks noChangeAspect="1" noEditPoints="1"/>
            </p:cNvSpPr>
            <p:nvPr/>
          </p:nvSpPr>
          <p:spPr bwMode="auto">
            <a:xfrm>
              <a:off x="7132637" y="399587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2" name="arrow_15"/>
            <p:cNvSpPr>
              <a:spLocks noChangeAspect="1" noEditPoints="1"/>
            </p:cNvSpPr>
            <p:nvPr/>
          </p:nvSpPr>
          <p:spPr bwMode="auto">
            <a:xfrm>
              <a:off x="7132637" y="526696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3" name="Rectangle 22"/>
            <p:cNvSpPr/>
            <p:nvPr/>
          </p:nvSpPr>
          <p:spPr>
            <a:xfrm>
              <a:off x="7564933" y="1381950"/>
              <a:ext cx="4216539" cy="523733"/>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Build intelligent apps quickly</a:t>
              </a:r>
            </a:p>
          </p:txBody>
        </p:sp>
        <p:sp>
          <p:nvSpPr>
            <p:cNvPr id="24" name="Rectangle 23"/>
            <p:cNvSpPr/>
            <p:nvPr/>
          </p:nvSpPr>
          <p:spPr>
            <a:xfrm>
              <a:off x="7564933" y="2650401"/>
              <a:ext cx="4673104"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Adapt to change by </a:t>
              </a:r>
              <a:b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b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embracing agility</a:t>
              </a:r>
            </a:p>
          </p:txBody>
        </p:sp>
        <p:sp>
          <p:nvSpPr>
            <p:cNvPr id="25" name="Rectangle 24"/>
            <p:cNvSpPr/>
            <p:nvPr/>
          </p:nvSpPr>
          <p:spPr>
            <a:xfrm>
              <a:off x="7564933" y="5197903"/>
              <a:ext cx="4216539"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Build for resilience to avoid future disruptions</a:t>
              </a:r>
            </a:p>
          </p:txBody>
        </p:sp>
        <p:sp>
          <p:nvSpPr>
            <p:cNvPr id="26" name="Rectangle 25"/>
            <p:cNvSpPr/>
            <p:nvPr/>
          </p:nvSpPr>
          <p:spPr>
            <a:xfrm>
              <a:off x="7564933" y="3942440"/>
              <a:ext cx="4216539"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Tap both existing &amp; accessible new talent bases</a:t>
              </a:r>
            </a:p>
          </p:txBody>
        </p:sp>
      </p:grpSp>
    </p:spTree>
    <p:extLst>
      <p:ext uri="{BB962C8B-B14F-4D97-AF65-F5344CB8AC3E}">
        <p14:creationId xmlns:p14="http://schemas.microsoft.com/office/powerpoint/2010/main" val="237870365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sz="2400" spc="0">
                <a:latin typeface="Segoe UI" panose="020B0502040204020203" pitchFamily="34" charset="0"/>
              </a:rPr>
              <a:t>Solve tough big data problems easily</a:t>
            </a:r>
            <a:br>
              <a:rPr lang="en-US" sz="2400" spc="0">
                <a:latin typeface="Segoe UI" panose="020B0502040204020203" pitchFamily="34" charset="0"/>
              </a:rPr>
            </a:br>
            <a:r>
              <a:rPr lang="en-US"/>
              <a:t>Pretrained text, image, and sentiment models</a:t>
            </a:r>
          </a:p>
        </p:txBody>
      </p:sp>
      <p:sp>
        <p:nvSpPr>
          <p:cNvPr id="85" name="Rectangle 84">
            <a:extLst/>
          </p:cNvPr>
          <p:cNvSpPr/>
          <p:nvPr/>
        </p:nvSpPr>
        <p:spPr bwMode="auto">
          <a:xfrm>
            <a:off x="9088507" y="1682796"/>
            <a:ext cx="3347968" cy="16465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buClr>
                <a:schemeClr val="tx2">
                  <a:lumMod val="40000"/>
                  <a:lumOff val="60000"/>
                </a:schemeClr>
              </a:buClr>
            </a:pP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FeaturizeImage</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a:t>
            </a:r>
          </a:p>
          <a:p>
            <a:pPr marL="0" lvl="1" defTabSz="932293" fontAlgn="base">
              <a:lnSpc>
                <a:spcPct val="90000"/>
              </a:lnSpc>
              <a:spcBef>
                <a:spcPts val="600"/>
              </a:spcBef>
              <a:spcAft>
                <a:spcPct val="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Classify image content for subsequent ML regression, classification, clustering,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and anomaly detection</a:t>
            </a:r>
          </a:p>
        </p:txBody>
      </p:sp>
      <p:sp>
        <p:nvSpPr>
          <p:cNvPr id="86" name="arrow_15"/>
          <p:cNvSpPr>
            <a:spLocks noChangeAspect="1" noEditPoints="1"/>
          </p:cNvSpPr>
          <p:nvPr/>
        </p:nvSpPr>
        <p:spPr bwMode="auto">
          <a:xfrm>
            <a:off x="8716353" y="178003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7" name="Rectangle 86">
            <a:extLst/>
          </p:cNvPr>
          <p:cNvSpPr/>
          <p:nvPr/>
        </p:nvSpPr>
        <p:spPr bwMode="auto">
          <a:xfrm>
            <a:off x="9088507" y="3359059"/>
            <a:ext cx="3347968" cy="14280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buClr>
                <a:schemeClr val="tx2">
                  <a:lumMod val="40000"/>
                  <a:lumOff val="60000"/>
                </a:schemeClr>
              </a:buClr>
            </a:pP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FeaturizeText</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a:t>
            </a:r>
          </a:p>
          <a:p>
            <a:pPr marL="0" lvl="1" defTabSz="932293" fontAlgn="base">
              <a:lnSpc>
                <a:spcPct val="90000"/>
              </a:lnSpc>
              <a:spcBef>
                <a:spcPts val="600"/>
              </a:spcBef>
              <a:spcAft>
                <a:spcPct val="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Returns </a:t>
            </a:r>
            <a:r>
              <a:rPr lang="en-US"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Ngram</a:t>
            </a: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digest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and counts from many partitions of text data</a:t>
            </a:r>
          </a:p>
        </p:txBody>
      </p:sp>
      <p:sp>
        <p:nvSpPr>
          <p:cNvPr id="88" name="arrow_15"/>
          <p:cNvSpPr>
            <a:spLocks noChangeAspect="1" noEditPoints="1"/>
          </p:cNvSpPr>
          <p:nvPr/>
        </p:nvSpPr>
        <p:spPr bwMode="auto">
          <a:xfrm>
            <a:off x="8716353" y="345630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9" name="Rectangle 88">
            <a:extLst/>
          </p:cNvPr>
          <p:cNvSpPr/>
          <p:nvPr/>
        </p:nvSpPr>
        <p:spPr bwMode="auto">
          <a:xfrm>
            <a:off x="9088507" y="5132342"/>
            <a:ext cx="3347968" cy="15049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buClr>
                <a:schemeClr val="tx2">
                  <a:lumMod val="40000"/>
                  <a:lumOff val="60000"/>
                </a:schemeClr>
              </a:buClr>
            </a:pP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GetSentiment</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a:t>
            </a:r>
          </a:p>
          <a:p>
            <a:pPr marL="0" lvl="1" defTabSz="932293" fontAlgn="base">
              <a:lnSpc>
                <a:spcPct val="90000"/>
              </a:lnSpc>
              <a:spcBef>
                <a:spcPts val="600"/>
              </a:spcBef>
              <a:spcAft>
                <a:spcPct val="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Pretrained to return sentiment score (0-1)</a:t>
            </a:r>
          </a:p>
          <a:p>
            <a:pPr marL="0" lvl="1" defTabSz="932293" fontAlgn="base">
              <a:lnSpc>
                <a:spcPct val="90000"/>
              </a:lnSpc>
              <a:spcBef>
                <a:spcPts val="600"/>
              </a:spcBef>
              <a:spcAft>
                <a:spcPct val="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English only for now</a:t>
            </a:r>
          </a:p>
        </p:txBody>
      </p:sp>
      <p:sp>
        <p:nvSpPr>
          <p:cNvPr id="90" name="arrow_15"/>
          <p:cNvSpPr>
            <a:spLocks noChangeAspect="1" noEditPoints="1"/>
          </p:cNvSpPr>
          <p:nvPr/>
        </p:nvSpPr>
        <p:spPr bwMode="auto">
          <a:xfrm>
            <a:off x="8716353" y="52295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1" name="Rectangle 90"/>
          <p:cNvSpPr/>
          <p:nvPr/>
        </p:nvSpPr>
        <p:spPr bwMode="auto">
          <a:xfrm>
            <a:off x="8377087" y="-3074749"/>
            <a:ext cx="3856963" cy="344861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1" name="Group 30"/>
          <p:cNvGrpSpPr/>
          <p:nvPr/>
        </p:nvGrpSpPr>
        <p:grpSpPr>
          <a:xfrm>
            <a:off x="275482" y="1584521"/>
            <a:ext cx="8242309" cy="1500599"/>
            <a:chOff x="275482" y="1482921"/>
            <a:chExt cx="8242309" cy="1500599"/>
          </a:xfrm>
        </p:grpSpPr>
        <p:sp>
          <p:nvSpPr>
            <p:cNvPr id="4" name="Rectangle 3">
              <a:extLst>
                <a:ext uri="{FF2B5EF4-FFF2-40B4-BE49-F238E27FC236}">
                  <a16:creationId xmlns:a16="http://schemas.microsoft.com/office/drawing/2014/main" id="{C1768AA7-F586-433F-9863-BF31AA41F45B}"/>
                </a:ext>
              </a:extLst>
            </p:cNvPr>
            <p:cNvSpPr/>
            <p:nvPr/>
          </p:nvSpPr>
          <p:spPr bwMode="auto">
            <a:xfrm>
              <a:off x="275482" y="1482921"/>
              <a:ext cx="8242309" cy="15005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Image</a:t>
              </a:r>
              <a:br>
                <a:rPr lang="en-US">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br>
              <a:r>
                <a:rPr lang="en-US">
                  <a:gradFill>
                    <a:gsLst>
                      <a:gs pos="0">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Featurization</a:t>
              </a:r>
            </a:p>
          </p:txBody>
        </p:sp>
        <p:sp>
          <p:nvSpPr>
            <p:cNvPr id="106" name="Content Placeholder 7">
              <a:extLst>
                <a:ext uri="{FF2B5EF4-FFF2-40B4-BE49-F238E27FC236}">
                  <a16:creationId xmlns:a16="http://schemas.microsoft.com/office/drawing/2014/main" id="{CF9C8D5F-3182-4514-BFD6-01A988638B7D}"/>
                </a:ext>
              </a:extLst>
            </p:cNvPr>
            <p:cNvSpPr txBox="1">
              <a:spLocks/>
            </p:cNvSpPr>
            <p:nvPr/>
          </p:nvSpPr>
          <p:spPr bwMode="auto">
            <a:xfrm>
              <a:off x="2118690" y="1934076"/>
              <a:ext cx="736256" cy="7105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lnSpc>
                  <a:spcPct val="90000"/>
                </a:lnSpc>
                <a:buClr>
                  <a:schemeClr val="tx2">
                    <a:lumMod val="40000"/>
                    <a:lumOff val="60000"/>
                  </a:schemeClr>
                </a:buClr>
                <a:buNone/>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image</a:t>
              </a:r>
            </a:p>
            <a:p>
              <a:pPr marL="0" indent="0" algn="r" eaLnBrk="1" hangingPunct="1">
                <a:lnSpc>
                  <a:spcPct val="90000"/>
                </a:lnSpc>
                <a:buClr>
                  <a:schemeClr val="tx2">
                    <a:lumMod val="40000"/>
                    <a:lumOff val="60000"/>
                  </a:schemeClr>
                </a:buClr>
                <a:buNone/>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data</a:t>
              </a:r>
              <a:b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sets</a:t>
              </a:r>
            </a:p>
          </p:txBody>
        </p:sp>
        <p:cxnSp>
          <p:nvCxnSpPr>
            <p:cNvPr id="80" name="Straight Connector 79">
              <a:extLst>
                <a:ext uri="{FF2B5EF4-FFF2-40B4-BE49-F238E27FC236}">
                  <a16:creationId xmlns:a16="http://schemas.microsoft.com/office/drawing/2014/main" id="{9F18B202-35AF-4A62-AC73-BADA5FA20D40}"/>
                </a:ext>
              </a:extLst>
            </p:cNvPr>
            <p:cNvCxnSpPr>
              <a:cxnSpLocks/>
              <a:stCxn id="78" idx="3"/>
              <a:endCxn id="72" idx="1"/>
            </p:cNvCxnSpPr>
            <p:nvPr/>
          </p:nvCxnSpPr>
          <p:spPr>
            <a:xfrm flipV="1">
              <a:off x="5296459" y="2275461"/>
              <a:ext cx="202833" cy="282296"/>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5" name="Straight Connector 74">
              <a:extLst>
                <a:ext uri="{FF2B5EF4-FFF2-40B4-BE49-F238E27FC236}">
                  <a16:creationId xmlns:a16="http://schemas.microsoft.com/office/drawing/2014/main" id="{CE9FE56E-A78A-49A1-811B-1DB7D0CF27DB}"/>
                </a:ext>
              </a:extLst>
            </p:cNvPr>
            <p:cNvCxnSpPr>
              <a:cxnSpLocks/>
              <a:stCxn id="67" idx="3"/>
              <a:endCxn id="72" idx="1"/>
            </p:cNvCxnSpPr>
            <p:nvPr/>
          </p:nvCxnSpPr>
          <p:spPr>
            <a:xfrm>
              <a:off x="5298060" y="1998875"/>
              <a:ext cx="201232" cy="276586"/>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7" name="Straight Connector 76">
              <a:extLst>
                <a:ext uri="{FF2B5EF4-FFF2-40B4-BE49-F238E27FC236}">
                  <a16:creationId xmlns:a16="http://schemas.microsoft.com/office/drawing/2014/main" id="{F92A1AD5-9808-44E5-8619-01E9FB172DC1}"/>
                </a:ext>
              </a:extLst>
            </p:cNvPr>
            <p:cNvCxnSpPr>
              <a:cxnSpLocks/>
              <a:stCxn id="71" idx="3"/>
              <a:endCxn id="72" idx="1"/>
            </p:cNvCxnSpPr>
            <p:nvPr/>
          </p:nvCxnSpPr>
          <p:spPr>
            <a:xfrm flipV="1">
              <a:off x="5296459" y="2275461"/>
              <a:ext cx="202833" cy="2855"/>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4" name="Group 143">
              <a:extLst>
                <a:ext uri="{FF2B5EF4-FFF2-40B4-BE49-F238E27FC236}">
                  <a16:creationId xmlns:a16="http://schemas.microsoft.com/office/drawing/2014/main" id="{F12AC4CC-9197-43D2-9A82-1A6FA4D6C966}"/>
                </a:ext>
              </a:extLst>
            </p:cNvPr>
            <p:cNvGrpSpPr/>
            <p:nvPr/>
          </p:nvGrpSpPr>
          <p:grpSpPr>
            <a:xfrm>
              <a:off x="6956392" y="1955140"/>
              <a:ext cx="1335532" cy="643495"/>
              <a:chOff x="7057760" y="2323642"/>
              <a:chExt cx="1335721" cy="643586"/>
            </a:xfrm>
          </p:grpSpPr>
          <p:sp>
            <p:nvSpPr>
              <p:cNvPr id="183" name="Rectangle 182">
                <a:extLst>
                  <a:ext uri="{FF2B5EF4-FFF2-40B4-BE49-F238E27FC236}">
                    <a16:creationId xmlns:a16="http://schemas.microsoft.com/office/drawing/2014/main" id="{65D0CA34-E82F-420F-BEF5-5CD39FD4133B}"/>
                  </a:ext>
                </a:extLst>
              </p:cNvPr>
              <p:cNvSpPr/>
              <p:nvPr/>
            </p:nvSpPr>
            <p:spPr bwMode="auto">
              <a:xfrm>
                <a:off x="7228451" y="2379600"/>
                <a:ext cx="989471" cy="514436"/>
              </a:xfrm>
              <a:prstGeom prst="rect">
                <a:avLst/>
              </a:prstGeom>
              <a:solidFill>
                <a:schemeClr val="accent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lnSpc>
                    <a:spcPct val="90000"/>
                  </a:lnSpc>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Image </a:t>
                </a:r>
                <a:b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000" err="1">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classific</a:t>
                </a: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a:t>
                </a:r>
              </a:p>
            </p:txBody>
          </p:sp>
          <p:grpSp>
            <p:nvGrpSpPr>
              <p:cNvPr id="142" name="Group 141">
                <a:extLst>
                  <a:ext uri="{FF2B5EF4-FFF2-40B4-BE49-F238E27FC236}">
                    <a16:creationId xmlns:a16="http://schemas.microsoft.com/office/drawing/2014/main" id="{1F3905F8-C0CC-4408-99D9-D9B055B19DCF}"/>
                  </a:ext>
                </a:extLst>
              </p:cNvPr>
              <p:cNvGrpSpPr/>
              <p:nvPr/>
            </p:nvGrpSpPr>
            <p:grpSpPr>
              <a:xfrm>
                <a:off x="7057760" y="2323642"/>
                <a:ext cx="1335721" cy="643586"/>
                <a:chOff x="7057760" y="2323641"/>
                <a:chExt cx="1335721" cy="794513"/>
              </a:xfrm>
            </p:grpSpPr>
            <p:sp>
              <p:nvSpPr>
                <p:cNvPr id="184" name="Left Brace 183">
                  <a:extLst>
                    <a:ext uri="{FF2B5EF4-FFF2-40B4-BE49-F238E27FC236}">
                      <a16:creationId xmlns:a16="http://schemas.microsoft.com/office/drawing/2014/main" id="{D1B9B1AD-63FF-49A6-AEDE-5A37E93D320F}"/>
                    </a:ext>
                  </a:extLst>
                </p:cNvPr>
                <p:cNvSpPr/>
                <p:nvPr/>
              </p:nvSpPr>
              <p:spPr>
                <a:xfrm>
                  <a:off x="7057760" y="2334990"/>
                  <a:ext cx="175559" cy="783164"/>
                </a:xfrm>
                <a:prstGeom prst="leftBrac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5" name="Left Brace 184">
                  <a:extLst>
                    <a:ext uri="{FF2B5EF4-FFF2-40B4-BE49-F238E27FC236}">
                      <a16:creationId xmlns:a16="http://schemas.microsoft.com/office/drawing/2014/main" id="{4AD9D189-70E9-45E1-8ECA-4E8317E507FD}"/>
                    </a:ext>
                  </a:extLst>
                </p:cNvPr>
                <p:cNvSpPr/>
                <p:nvPr/>
              </p:nvSpPr>
              <p:spPr>
                <a:xfrm flipH="1">
                  <a:off x="8217922" y="2323641"/>
                  <a:ext cx="175559" cy="783164"/>
                </a:xfrm>
                <a:prstGeom prst="leftBrac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7" name="Rectangle 66">
              <a:extLst>
                <a:ext uri="{FF2B5EF4-FFF2-40B4-BE49-F238E27FC236}">
                  <a16:creationId xmlns:a16="http://schemas.microsoft.com/office/drawing/2014/main" id="{2DB67EB3-1367-4B3C-871A-A160A0BB740F}"/>
                </a:ext>
              </a:extLst>
            </p:cNvPr>
            <p:cNvSpPr/>
            <p:nvPr/>
          </p:nvSpPr>
          <p:spPr bwMode="auto">
            <a:xfrm>
              <a:off x="4259131" y="1872714"/>
              <a:ext cx="1038929" cy="2523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71" name="Rectangle 70">
              <a:extLst>
                <a:ext uri="{FF2B5EF4-FFF2-40B4-BE49-F238E27FC236}">
                  <a16:creationId xmlns:a16="http://schemas.microsoft.com/office/drawing/2014/main" id="{19490770-04AD-43E0-8D75-D863B8C83ED3}"/>
                </a:ext>
              </a:extLst>
            </p:cNvPr>
            <p:cNvSpPr/>
            <p:nvPr/>
          </p:nvSpPr>
          <p:spPr bwMode="auto">
            <a:xfrm>
              <a:off x="4259131" y="2152155"/>
              <a:ext cx="1037328" cy="2523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72" name="Rectangle 71">
              <a:extLst>
                <a:ext uri="{FF2B5EF4-FFF2-40B4-BE49-F238E27FC236}">
                  <a16:creationId xmlns:a16="http://schemas.microsoft.com/office/drawing/2014/main" id="{C1951A9A-ECE3-473C-9C13-8B0C4F7DDC1B}"/>
                </a:ext>
              </a:extLst>
            </p:cNvPr>
            <p:cNvSpPr/>
            <p:nvPr/>
          </p:nvSpPr>
          <p:spPr bwMode="auto">
            <a:xfrm>
              <a:off x="5499292" y="1952878"/>
              <a:ext cx="1347308" cy="6451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Combine features</a:t>
              </a:r>
            </a:p>
          </p:txBody>
        </p:sp>
        <p:sp>
          <p:nvSpPr>
            <p:cNvPr id="78" name="Rectangle 77">
              <a:extLst>
                <a:ext uri="{FF2B5EF4-FFF2-40B4-BE49-F238E27FC236}">
                  <a16:creationId xmlns:a16="http://schemas.microsoft.com/office/drawing/2014/main" id="{E612C1C3-762D-45BE-B12D-036239BB3568}"/>
                </a:ext>
              </a:extLst>
            </p:cNvPr>
            <p:cNvSpPr/>
            <p:nvPr/>
          </p:nvSpPr>
          <p:spPr bwMode="auto">
            <a:xfrm>
              <a:off x="4259131" y="2431596"/>
              <a:ext cx="1037328" cy="2523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cxnSp>
          <p:nvCxnSpPr>
            <p:cNvPr id="74" name="Straight Connector 73">
              <a:extLst>
                <a:ext uri="{FF2B5EF4-FFF2-40B4-BE49-F238E27FC236}">
                  <a16:creationId xmlns:a16="http://schemas.microsoft.com/office/drawing/2014/main" id="{AECF1A8F-DB29-416F-AE01-DC3528D78DAE}"/>
                </a:ext>
              </a:extLst>
            </p:cNvPr>
            <p:cNvCxnSpPr>
              <a:cxnSpLocks/>
            </p:cNvCxnSpPr>
            <p:nvPr/>
          </p:nvCxnSpPr>
          <p:spPr>
            <a:xfrm>
              <a:off x="3839410" y="2275876"/>
              <a:ext cx="420522" cy="0"/>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9" name="Straight Connector 78">
              <a:extLst>
                <a:ext uri="{FF2B5EF4-FFF2-40B4-BE49-F238E27FC236}">
                  <a16:creationId xmlns:a16="http://schemas.microsoft.com/office/drawing/2014/main" id="{0E945B07-0ABD-45B4-AEB3-4200B708ACCA}"/>
                </a:ext>
              </a:extLst>
            </p:cNvPr>
            <p:cNvCxnSpPr>
              <a:cxnSpLocks/>
            </p:cNvCxnSpPr>
            <p:nvPr/>
          </p:nvCxnSpPr>
          <p:spPr>
            <a:xfrm flipV="1">
              <a:off x="3839410" y="2557758"/>
              <a:ext cx="420522" cy="1"/>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a:extLst>
                <a:ext uri="{FF2B5EF4-FFF2-40B4-BE49-F238E27FC236}">
                  <a16:creationId xmlns:a16="http://schemas.microsoft.com/office/drawing/2014/main" id="{D67F3928-C758-4C1A-97BA-7B0CFC3427B2}"/>
                </a:ext>
              </a:extLst>
            </p:cNvPr>
            <p:cNvCxnSpPr>
              <a:cxnSpLocks/>
            </p:cNvCxnSpPr>
            <p:nvPr/>
          </p:nvCxnSpPr>
          <p:spPr>
            <a:xfrm>
              <a:off x="3839410" y="1993994"/>
              <a:ext cx="420522" cy="0"/>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96" name="Group 95"/>
            <p:cNvGrpSpPr/>
            <p:nvPr/>
          </p:nvGrpSpPr>
          <p:grpSpPr>
            <a:xfrm>
              <a:off x="2856582" y="1656270"/>
              <a:ext cx="982829" cy="1173647"/>
              <a:chOff x="7715623" y="4142244"/>
              <a:chExt cx="556011" cy="663962"/>
            </a:xfrm>
          </p:grpSpPr>
          <p:grpSp>
            <p:nvGrpSpPr>
              <p:cNvPr id="97" name="Group 96"/>
              <p:cNvGrpSpPr/>
              <p:nvPr/>
            </p:nvGrpSpPr>
            <p:grpSpPr>
              <a:xfrm>
                <a:off x="7715623" y="4142244"/>
                <a:ext cx="556011" cy="663962"/>
                <a:chOff x="2339589" y="172322"/>
                <a:chExt cx="409233" cy="663962"/>
              </a:xfrm>
            </p:grpSpPr>
            <p:sp>
              <p:nvSpPr>
                <p:cNvPr id="99"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t> </a:t>
                  </a:r>
                </a:p>
              </p:txBody>
            </p:sp>
            <p:sp>
              <p:nvSpPr>
                <p:cNvPr id="100"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lumMod val="95000"/>
                  </a:schemeClr>
                </a:solidFill>
                <a:ln w="158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01"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lumMod val="95000"/>
                  </a:schemeClr>
                </a:solidFill>
                <a:ln w="158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98" name="Oval 97"/>
              <p:cNvSpPr/>
              <p:nvPr/>
            </p:nvSpPr>
            <p:spPr bwMode="auto">
              <a:xfrm>
                <a:off x="7743825" y="4164805"/>
                <a:ext cx="502443" cy="161926"/>
              </a:xfrm>
              <a:prstGeom prst="ellipse">
                <a:avLst/>
              </a:pr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8849" name="Group 78848"/>
          <p:cNvGrpSpPr/>
          <p:nvPr/>
        </p:nvGrpSpPr>
        <p:grpSpPr>
          <a:xfrm>
            <a:off x="275482" y="3207443"/>
            <a:ext cx="8242309" cy="1690376"/>
            <a:chOff x="275482" y="3211315"/>
            <a:chExt cx="8242309" cy="1690376"/>
          </a:xfrm>
        </p:grpSpPr>
        <p:sp>
          <p:nvSpPr>
            <p:cNvPr id="121" name="Rectangle 120">
              <a:extLst>
                <a:ext uri="{FF2B5EF4-FFF2-40B4-BE49-F238E27FC236}">
                  <a16:creationId xmlns:a16="http://schemas.microsoft.com/office/drawing/2014/main" id="{3D23EDF9-7E3D-4375-93A1-B634AEDA282F}"/>
                </a:ext>
              </a:extLst>
            </p:cNvPr>
            <p:cNvSpPr/>
            <p:nvPr/>
          </p:nvSpPr>
          <p:spPr bwMode="auto">
            <a:xfrm>
              <a:off x="275482" y="3211315"/>
              <a:ext cx="8242309" cy="1690376"/>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lvl="1" defTabSz="932293" fontAlgn="base">
                <a:lnSpc>
                  <a:spcPct val="90000"/>
                </a:lnSpc>
                <a:spcBef>
                  <a:spcPct val="0"/>
                </a:spcBef>
                <a:spcAft>
                  <a:spcPct val="0"/>
                </a:spcAft>
                <a:buClr>
                  <a:schemeClr val="tx2">
                    <a:lumMod val="40000"/>
                    <a:lumOff val="60000"/>
                  </a:schemeClr>
                </a:buClr>
              </a:pPr>
              <a: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Text</a:t>
              </a:r>
              <a:b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br>
              <a: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Featurization</a:t>
              </a:r>
            </a:p>
          </p:txBody>
        </p:sp>
        <p:sp>
          <p:nvSpPr>
            <p:cNvPr id="108" name="Content Placeholder 7">
              <a:extLst/>
            </p:cNvPr>
            <p:cNvSpPr txBox="1">
              <a:spLocks/>
            </p:cNvSpPr>
            <p:nvPr/>
          </p:nvSpPr>
          <p:spPr bwMode="auto">
            <a:xfrm>
              <a:off x="2118690" y="3698868"/>
              <a:ext cx="736256" cy="7105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text</a:t>
              </a:r>
            </a:p>
            <a:p>
              <a:pPr marL="0" indent="0" algn="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data</a:t>
              </a:r>
              <a:b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sets</a:t>
              </a:r>
            </a:p>
          </p:txBody>
        </p:sp>
        <p:cxnSp>
          <p:nvCxnSpPr>
            <p:cNvPr id="109" name="Straight Connector 108">
              <a:extLst/>
            </p:cNvPr>
            <p:cNvCxnSpPr>
              <a:cxnSpLocks/>
              <a:stCxn id="128" idx="3"/>
              <a:endCxn id="120" idx="1"/>
            </p:cNvCxnSpPr>
            <p:nvPr/>
          </p:nvCxnSpPr>
          <p:spPr>
            <a:xfrm flipV="1">
              <a:off x="5296459" y="4040253"/>
              <a:ext cx="202833" cy="282296"/>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0" name="Straight Connector 109">
              <a:extLst/>
            </p:cNvPr>
            <p:cNvCxnSpPr>
              <a:cxnSpLocks/>
              <a:stCxn id="117" idx="3"/>
              <a:endCxn id="120" idx="1"/>
            </p:cNvCxnSpPr>
            <p:nvPr/>
          </p:nvCxnSpPr>
          <p:spPr>
            <a:xfrm>
              <a:off x="5298060" y="3763667"/>
              <a:ext cx="201232" cy="276586"/>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11" name="Straight Connector 110">
              <a:extLst/>
            </p:cNvPr>
            <p:cNvCxnSpPr>
              <a:cxnSpLocks/>
              <a:stCxn id="118" idx="3"/>
              <a:endCxn id="120" idx="1"/>
            </p:cNvCxnSpPr>
            <p:nvPr/>
          </p:nvCxnSpPr>
          <p:spPr>
            <a:xfrm flipV="1">
              <a:off x="5296459" y="4040253"/>
              <a:ext cx="202833" cy="2855"/>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12" name="Group 111">
              <a:extLst/>
            </p:cNvPr>
            <p:cNvGrpSpPr/>
            <p:nvPr/>
          </p:nvGrpSpPr>
          <p:grpSpPr>
            <a:xfrm>
              <a:off x="6956392" y="3719932"/>
              <a:ext cx="1335532" cy="643495"/>
              <a:chOff x="7057760" y="2323642"/>
              <a:chExt cx="1335721" cy="643586"/>
            </a:xfrm>
          </p:grpSpPr>
          <p:sp>
            <p:nvSpPr>
              <p:cNvPr id="113" name="Rectangle 112">
                <a:extLst/>
              </p:cNvPr>
              <p:cNvSpPr/>
              <p:nvPr/>
            </p:nvSpPr>
            <p:spPr bwMode="auto">
              <a:xfrm>
                <a:off x="7228451" y="2379600"/>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err="1">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ngram</a:t>
                </a:r>
                <a:endPar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grpSp>
            <p:nvGrpSpPr>
              <p:cNvPr id="114" name="Group 113">
                <a:extLst/>
              </p:cNvPr>
              <p:cNvGrpSpPr/>
              <p:nvPr/>
            </p:nvGrpSpPr>
            <p:grpSpPr>
              <a:xfrm>
                <a:off x="7057760" y="2323642"/>
                <a:ext cx="1335721" cy="643586"/>
                <a:chOff x="7057760" y="2323641"/>
                <a:chExt cx="1335721" cy="794513"/>
              </a:xfrm>
            </p:grpSpPr>
            <p:sp>
              <p:nvSpPr>
                <p:cNvPr id="115" name="Left Brace 114">
                  <a:extLst/>
                </p:cNvPr>
                <p:cNvSpPr/>
                <p:nvPr/>
              </p:nvSpPr>
              <p:spPr>
                <a:xfrm>
                  <a:off x="7057760" y="2334990"/>
                  <a:ext cx="175559" cy="783164"/>
                </a:xfrm>
                <a:prstGeom prst="leftBrace">
                  <a:avLst/>
                </a:prstGeom>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Left Brace 115">
                  <a:extLst/>
                </p:cNvPr>
                <p:cNvSpPr/>
                <p:nvPr/>
              </p:nvSpPr>
              <p:spPr>
                <a:xfrm flipH="1">
                  <a:off x="8217922" y="2323641"/>
                  <a:ext cx="175559" cy="783164"/>
                </a:xfrm>
                <a:prstGeom prst="leftBrace">
                  <a:avLst/>
                </a:prstGeom>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71" name="Rectangle 170">
                <a:extLst/>
              </p:cNvPr>
              <p:cNvSpPr/>
              <p:nvPr/>
            </p:nvSpPr>
            <p:spPr bwMode="auto">
              <a:xfrm>
                <a:off x="7228451" y="2571318"/>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err="1">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ngram</a:t>
                </a:r>
                <a:endPar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72" name="Rectangle 171">
                <a:extLst/>
              </p:cNvPr>
              <p:cNvSpPr/>
              <p:nvPr/>
            </p:nvSpPr>
            <p:spPr bwMode="auto">
              <a:xfrm>
                <a:off x="7228451" y="2763036"/>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err="1">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ngram</a:t>
                </a:r>
                <a:endPar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117" name="Rectangle 116">
              <a:extLst/>
            </p:cNvPr>
            <p:cNvSpPr/>
            <p:nvPr/>
          </p:nvSpPr>
          <p:spPr bwMode="auto">
            <a:xfrm>
              <a:off x="4259131" y="3637506"/>
              <a:ext cx="1038929"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endParaRPr>
            </a:p>
          </p:txBody>
        </p:sp>
        <p:sp>
          <p:nvSpPr>
            <p:cNvPr id="118" name="Rectangle 117">
              <a:extLst/>
            </p:cNvPr>
            <p:cNvSpPr/>
            <p:nvPr/>
          </p:nvSpPr>
          <p:spPr bwMode="auto">
            <a:xfrm>
              <a:off x="4259131" y="3916947"/>
              <a:ext cx="1037328"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endParaRPr>
            </a:p>
          </p:txBody>
        </p:sp>
        <p:sp>
          <p:nvSpPr>
            <p:cNvPr id="120" name="Rectangle 119">
              <a:extLst/>
            </p:cNvPr>
            <p:cNvSpPr/>
            <p:nvPr/>
          </p:nvSpPr>
          <p:spPr bwMode="auto">
            <a:xfrm>
              <a:off x="5499292" y="3717670"/>
              <a:ext cx="1347308" cy="645165"/>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Counts of </a:t>
              </a:r>
              <a:r>
                <a:rPr lang="en-US" sz="1000" err="1">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Ngrams</a:t>
              </a: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 (phrases)</a:t>
              </a:r>
            </a:p>
          </p:txBody>
        </p:sp>
        <p:sp>
          <p:nvSpPr>
            <p:cNvPr id="128" name="Rectangle 127">
              <a:extLst/>
            </p:cNvPr>
            <p:cNvSpPr/>
            <p:nvPr/>
          </p:nvSpPr>
          <p:spPr bwMode="auto">
            <a:xfrm>
              <a:off x="4259131" y="4196388"/>
              <a:ext cx="1037328"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endParaRPr>
            </a:p>
          </p:txBody>
        </p:sp>
        <p:cxnSp>
          <p:nvCxnSpPr>
            <p:cNvPr id="129" name="Straight Connector 128">
              <a:extLst/>
            </p:cNvPr>
            <p:cNvCxnSpPr>
              <a:cxnSpLocks/>
            </p:cNvCxnSpPr>
            <p:nvPr/>
          </p:nvCxnSpPr>
          <p:spPr>
            <a:xfrm>
              <a:off x="3839410" y="4040668"/>
              <a:ext cx="420522" cy="0"/>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1" name="Straight Connector 130">
              <a:extLst/>
            </p:cNvPr>
            <p:cNvCxnSpPr>
              <a:cxnSpLocks/>
            </p:cNvCxnSpPr>
            <p:nvPr/>
          </p:nvCxnSpPr>
          <p:spPr>
            <a:xfrm flipV="1">
              <a:off x="3839410" y="4322550"/>
              <a:ext cx="420522" cy="1"/>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2" name="Straight Connector 131">
              <a:extLst/>
            </p:cNvPr>
            <p:cNvCxnSpPr>
              <a:cxnSpLocks/>
            </p:cNvCxnSpPr>
            <p:nvPr/>
          </p:nvCxnSpPr>
          <p:spPr>
            <a:xfrm>
              <a:off x="3839410" y="3758786"/>
              <a:ext cx="420522" cy="0"/>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33" name="Group 132"/>
            <p:cNvGrpSpPr/>
            <p:nvPr/>
          </p:nvGrpSpPr>
          <p:grpSpPr>
            <a:xfrm>
              <a:off x="2856581" y="3421069"/>
              <a:ext cx="982831" cy="1173646"/>
              <a:chOff x="7715621" y="4142245"/>
              <a:chExt cx="556012" cy="663961"/>
            </a:xfrm>
            <a:solidFill>
              <a:srgbClr val="ECECEC"/>
            </a:solidFill>
          </p:grpSpPr>
          <p:grpSp>
            <p:nvGrpSpPr>
              <p:cNvPr id="134" name="Group 133"/>
              <p:cNvGrpSpPr/>
              <p:nvPr/>
            </p:nvGrpSpPr>
            <p:grpSpPr>
              <a:xfrm>
                <a:off x="7715621" y="4142245"/>
                <a:ext cx="556012" cy="663961"/>
                <a:chOff x="2339589" y="172323"/>
                <a:chExt cx="409234" cy="663961"/>
              </a:xfrm>
              <a:grpFill/>
            </p:grpSpPr>
            <p:sp>
              <p:nvSpPr>
                <p:cNvPr id="140"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41"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45" name="data_2"/>
                <p:cNvSpPr>
                  <a:spLocks noChangeAspect="1" noEditPoints="1"/>
                </p:cNvSpPr>
                <p:nvPr/>
              </p:nvSpPr>
              <p:spPr bwMode="auto">
                <a:xfrm>
                  <a:off x="2339590" y="172323"/>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39" name="Oval 138"/>
              <p:cNvSpPr/>
              <p:nvPr/>
            </p:nvSpPr>
            <p:spPr bwMode="auto">
              <a:xfrm>
                <a:off x="7722735" y="4154854"/>
                <a:ext cx="543036" cy="169699"/>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8850" name="Group 78849"/>
          <p:cNvGrpSpPr/>
          <p:nvPr/>
        </p:nvGrpSpPr>
        <p:grpSpPr>
          <a:xfrm>
            <a:off x="275482" y="5020143"/>
            <a:ext cx="8242309" cy="1690376"/>
            <a:chOff x="275482" y="5020143"/>
            <a:chExt cx="8242309" cy="1690376"/>
          </a:xfrm>
        </p:grpSpPr>
        <p:sp>
          <p:nvSpPr>
            <p:cNvPr id="51" name="Rectangle 50">
              <a:extLst>
                <a:ext uri="{FF2B5EF4-FFF2-40B4-BE49-F238E27FC236}">
                  <a16:creationId xmlns:a16="http://schemas.microsoft.com/office/drawing/2014/main" id="{5CC832C9-DAEA-4AA6-A50F-AB3C53FF4C0C}"/>
                </a:ext>
              </a:extLst>
            </p:cNvPr>
            <p:cNvSpPr/>
            <p:nvPr/>
          </p:nvSpPr>
          <p:spPr bwMode="auto">
            <a:xfrm>
              <a:off x="275482" y="5020143"/>
              <a:ext cx="8242309" cy="1690376"/>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lvl="1" defTabSz="932293" fontAlgn="base">
                <a:lnSpc>
                  <a:spcPct val="90000"/>
                </a:lnSpc>
                <a:spcBef>
                  <a:spcPct val="0"/>
                </a:spcBef>
                <a:spcAft>
                  <a:spcPct val="0"/>
                </a:spcAft>
                <a:buClr>
                  <a:schemeClr val="tx2">
                    <a:lumMod val="40000"/>
                    <a:lumOff val="60000"/>
                  </a:schemeClr>
                </a:buClr>
              </a:pPr>
              <a:r>
                <a:rPr lang="en-US">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Sentiment</a:t>
              </a:r>
              <a:br>
                <a:rPr lang="en-US">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Analysis</a:t>
              </a:r>
            </a:p>
          </p:txBody>
        </p:sp>
        <p:sp>
          <p:nvSpPr>
            <p:cNvPr id="147" name="Content Placeholder 7">
              <a:extLst/>
            </p:cNvPr>
            <p:cNvSpPr txBox="1">
              <a:spLocks/>
            </p:cNvSpPr>
            <p:nvPr/>
          </p:nvSpPr>
          <p:spPr bwMode="auto">
            <a:xfrm>
              <a:off x="2118690" y="5591168"/>
              <a:ext cx="736256" cy="7105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lnSpc>
                  <a:spcPct val="90000"/>
                </a:lnSpc>
                <a:buClr>
                  <a:schemeClr val="tx2">
                    <a:lumMod val="40000"/>
                    <a:lumOff val="60000"/>
                  </a:schemeClr>
                </a:buClr>
                <a:buNone/>
              </a:pPr>
              <a:r>
                <a:rPr lang="en-US" sz="12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text</a:t>
              </a:r>
            </a:p>
            <a:p>
              <a:pPr marL="0" indent="0" algn="r" eaLnBrk="1" hangingPunct="1">
                <a:lnSpc>
                  <a:spcPct val="90000"/>
                </a:lnSpc>
                <a:buClr>
                  <a:schemeClr val="tx2">
                    <a:lumMod val="40000"/>
                    <a:lumOff val="60000"/>
                  </a:schemeClr>
                </a:buClr>
                <a:buNone/>
              </a:pPr>
              <a:r>
                <a:rPr lang="en-US" sz="12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data</a:t>
              </a:r>
              <a:br>
                <a:rPr lang="en-US" sz="12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sets</a:t>
              </a:r>
            </a:p>
          </p:txBody>
        </p:sp>
        <p:cxnSp>
          <p:nvCxnSpPr>
            <p:cNvPr id="148" name="Straight Connector 147">
              <a:extLst/>
            </p:cNvPr>
            <p:cNvCxnSpPr>
              <a:cxnSpLocks/>
              <a:stCxn id="160" idx="3"/>
              <a:endCxn id="159" idx="1"/>
            </p:cNvCxnSpPr>
            <p:nvPr/>
          </p:nvCxnSpPr>
          <p:spPr>
            <a:xfrm flipV="1">
              <a:off x="5296459" y="5932553"/>
              <a:ext cx="202833" cy="282296"/>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9" name="Straight Connector 148">
              <a:extLst/>
            </p:cNvPr>
            <p:cNvCxnSpPr>
              <a:cxnSpLocks/>
              <a:stCxn id="157" idx="3"/>
              <a:endCxn id="159" idx="1"/>
            </p:cNvCxnSpPr>
            <p:nvPr/>
          </p:nvCxnSpPr>
          <p:spPr>
            <a:xfrm>
              <a:off x="5298060" y="5655967"/>
              <a:ext cx="201232" cy="276586"/>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0" name="Straight Connector 149">
              <a:extLst/>
            </p:cNvPr>
            <p:cNvCxnSpPr>
              <a:cxnSpLocks/>
              <a:stCxn id="158" idx="3"/>
              <a:endCxn id="159" idx="1"/>
            </p:cNvCxnSpPr>
            <p:nvPr/>
          </p:nvCxnSpPr>
          <p:spPr>
            <a:xfrm flipV="1">
              <a:off x="5296459" y="5932553"/>
              <a:ext cx="202833" cy="2855"/>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1" name="Group 150">
              <a:extLst/>
            </p:cNvPr>
            <p:cNvGrpSpPr/>
            <p:nvPr/>
          </p:nvGrpSpPr>
          <p:grpSpPr>
            <a:xfrm>
              <a:off x="6956392" y="5612232"/>
              <a:ext cx="1335532" cy="643495"/>
              <a:chOff x="7057760" y="2323642"/>
              <a:chExt cx="1335721" cy="643586"/>
            </a:xfrm>
          </p:grpSpPr>
          <p:sp>
            <p:nvSpPr>
              <p:cNvPr id="153" name="Rectangle 152">
                <a:extLst/>
              </p:cNvPr>
              <p:cNvSpPr/>
              <p:nvPr/>
            </p:nvSpPr>
            <p:spPr bwMode="auto">
              <a:xfrm>
                <a:off x="7228451" y="2379600"/>
                <a:ext cx="989471" cy="514436"/>
              </a:xfrm>
              <a:prstGeom prst="rect">
                <a:avLst/>
              </a:prstGeom>
              <a:solidFill>
                <a:schemeClr val="tx2"/>
              </a:solidFill>
              <a:ln>
                <a:solidFill>
                  <a:schemeClr val="tx2"/>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Sentiment </a:t>
                </a:r>
                <a:b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score</a:t>
                </a:r>
              </a:p>
            </p:txBody>
          </p:sp>
          <p:grpSp>
            <p:nvGrpSpPr>
              <p:cNvPr id="154" name="Group 153">
                <a:extLst/>
              </p:cNvPr>
              <p:cNvGrpSpPr/>
              <p:nvPr/>
            </p:nvGrpSpPr>
            <p:grpSpPr>
              <a:xfrm>
                <a:off x="7057760" y="2323642"/>
                <a:ext cx="1335721" cy="643586"/>
                <a:chOff x="7057760" y="2323641"/>
                <a:chExt cx="1335721" cy="794513"/>
              </a:xfrm>
            </p:grpSpPr>
            <p:sp>
              <p:nvSpPr>
                <p:cNvPr id="155" name="Left Brace 154">
                  <a:extLst/>
                </p:cNvPr>
                <p:cNvSpPr/>
                <p:nvPr/>
              </p:nvSpPr>
              <p:spPr>
                <a:xfrm>
                  <a:off x="7057760" y="2334990"/>
                  <a:ext cx="175559" cy="783164"/>
                </a:xfrm>
                <a:prstGeom prst="leftBrac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6" name="Left Brace 155">
                  <a:extLst/>
                </p:cNvPr>
                <p:cNvSpPr/>
                <p:nvPr/>
              </p:nvSpPr>
              <p:spPr>
                <a:xfrm flipH="1">
                  <a:off x="8217922" y="2323641"/>
                  <a:ext cx="175559" cy="783164"/>
                </a:xfrm>
                <a:prstGeom prst="leftBrace">
                  <a:avLst/>
                </a:prstGeom>
                <a:ln w="9525">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57" name="Rectangle 156">
              <a:extLst/>
            </p:cNvPr>
            <p:cNvSpPr/>
            <p:nvPr/>
          </p:nvSpPr>
          <p:spPr bwMode="auto">
            <a:xfrm>
              <a:off x="4259131" y="5529806"/>
              <a:ext cx="1038929" cy="25232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endParaRPr>
            </a:p>
          </p:txBody>
        </p:sp>
        <p:sp>
          <p:nvSpPr>
            <p:cNvPr id="158" name="Rectangle 157">
              <a:extLst/>
            </p:cNvPr>
            <p:cNvSpPr/>
            <p:nvPr/>
          </p:nvSpPr>
          <p:spPr bwMode="auto">
            <a:xfrm>
              <a:off x="4259131" y="5809247"/>
              <a:ext cx="1037328" cy="25232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endParaRPr>
            </a:p>
          </p:txBody>
        </p:sp>
        <p:sp>
          <p:nvSpPr>
            <p:cNvPr id="159" name="Rectangle 158">
              <a:extLst/>
            </p:cNvPr>
            <p:cNvSpPr/>
            <p:nvPr/>
          </p:nvSpPr>
          <p:spPr bwMode="auto">
            <a:xfrm>
              <a:off x="5499292" y="5609970"/>
              <a:ext cx="1347308" cy="645165"/>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err="1">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getSentiment</a:t>
              </a:r>
              <a:r>
                <a:rPr lang="en-US" sz="10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a:t>
              </a:r>
            </a:p>
          </p:txBody>
        </p:sp>
        <p:sp>
          <p:nvSpPr>
            <p:cNvPr id="160" name="Rectangle 159">
              <a:extLst/>
            </p:cNvPr>
            <p:cNvSpPr/>
            <p:nvPr/>
          </p:nvSpPr>
          <p:spPr bwMode="auto">
            <a:xfrm>
              <a:off x="4259131" y="6088688"/>
              <a:ext cx="1037328" cy="252322"/>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tx2"/>
                    </a:gs>
                    <a:gs pos="100000">
                      <a:schemeClr val="tx2"/>
                    </a:gs>
                  </a:gsLst>
                  <a:lin ang="5400000" scaled="0"/>
                </a:gradFill>
                <a:latin typeface="Segoe UI Semibold" panose="020B0702040204020203" pitchFamily="34" charset="0"/>
                <a:cs typeface="Segoe UI Semibold" panose="020B0702040204020203" pitchFamily="34" charset="0"/>
              </a:endParaRPr>
            </a:p>
          </p:txBody>
        </p:sp>
        <p:cxnSp>
          <p:nvCxnSpPr>
            <p:cNvPr id="161" name="Straight Connector 160">
              <a:extLst/>
            </p:cNvPr>
            <p:cNvCxnSpPr>
              <a:cxnSpLocks/>
            </p:cNvCxnSpPr>
            <p:nvPr/>
          </p:nvCxnSpPr>
          <p:spPr>
            <a:xfrm>
              <a:off x="3839410" y="5932968"/>
              <a:ext cx="420522" cy="0"/>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2" name="Straight Connector 161">
              <a:extLst/>
            </p:cNvPr>
            <p:cNvCxnSpPr>
              <a:cxnSpLocks/>
            </p:cNvCxnSpPr>
            <p:nvPr/>
          </p:nvCxnSpPr>
          <p:spPr>
            <a:xfrm flipV="1">
              <a:off x="3839410" y="6214850"/>
              <a:ext cx="420522" cy="1"/>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63" name="Straight Connector 162">
              <a:extLst/>
            </p:cNvPr>
            <p:cNvCxnSpPr>
              <a:cxnSpLocks/>
            </p:cNvCxnSpPr>
            <p:nvPr/>
          </p:nvCxnSpPr>
          <p:spPr>
            <a:xfrm>
              <a:off x="3839410" y="5651086"/>
              <a:ext cx="420522" cy="0"/>
            </a:xfrm>
            <a:prstGeom prst="lin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64" name="Group 163"/>
            <p:cNvGrpSpPr/>
            <p:nvPr/>
          </p:nvGrpSpPr>
          <p:grpSpPr>
            <a:xfrm>
              <a:off x="2856581" y="5313369"/>
              <a:ext cx="982831" cy="1173646"/>
              <a:chOff x="7715621" y="4142245"/>
              <a:chExt cx="556012" cy="663961"/>
            </a:xfrm>
            <a:solidFill>
              <a:srgbClr val="DFDFDF"/>
            </a:solidFill>
          </p:grpSpPr>
          <p:grpSp>
            <p:nvGrpSpPr>
              <p:cNvPr id="166" name="Group 165"/>
              <p:cNvGrpSpPr/>
              <p:nvPr/>
            </p:nvGrpSpPr>
            <p:grpSpPr>
              <a:xfrm>
                <a:off x="7715621" y="4142245"/>
                <a:ext cx="556012" cy="663961"/>
                <a:chOff x="2339589" y="172323"/>
                <a:chExt cx="409234" cy="663961"/>
              </a:xfrm>
              <a:grpFill/>
            </p:grpSpPr>
            <p:sp>
              <p:nvSpPr>
                <p:cNvPr id="168"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69"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70" name="data_2"/>
                <p:cNvSpPr>
                  <a:spLocks noChangeAspect="1" noEditPoints="1"/>
                </p:cNvSpPr>
                <p:nvPr/>
              </p:nvSpPr>
              <p:spPr bwMode="auto">
                <a:xfrm>
                  <a:off x="2339590" y="172323"/>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67" name="Oval 166"/>
              <p:cNvSpPr/>
              <p:nvPr/>
            </p:nvSpPr>
            <p:spPr bwMode="auto">
              <a:xfrm>
                <a:off x="7722735" y="4154854"/>
                <a:ext cx="543036" cy="169699"/>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5446477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A11F-CA42-482C-B0D5-D73F95ECA888}"/>
              </a:ext>
            </a:extLst>
          </p:cNvPr>
          <p:cNvSpPr>
            <a:spLocks noGrp="1"/>
          </p:cNvSpPr>
          <p:nvPr>
            <p:ph type="title"/>
          </p:nvPr>
        </p:nvSpPr>
        <p:spPr>
          <a:xfrm>
            <a:off x="733425" y="295274"/>
            <a:ext cx="11430778" cy="917575"/>
          </a:xfrm>
        </p:spPr>
        <p:txBody>
          <a:bodyPr/>
          <a:lstStyle/>
          <a:p>
            <a:pPr lvl="0"/>
            <a:r>
              <a:rPr lang="en-US" sz="3900"/>
              <a:t>What we do for your customers</a:t>
            </a:r>
            <a:br>
              <a:rPr lang="en-US" sz="3900"/>
            </a:br>
            <a:r>
              <a:rPr lang="en-US" sz="2400" spc="0">
                <a:latin typeface="Segoe UI" panose="020B0502040204020203" pitchFamily="34" charset="0"/>
              </a:rPr>
              <a:t>Simplify complex modeling with </a:t>
            </a:r>
            <a:r>
              <a:rPr lang="en-US" sz="2400" spc="0" err="1">
                <a:latin typeface="Segoe UI" panose="020B0502040204020203" pitchFamily="34" charset="0"/>
              </a:rPr>
              <a:t>groupby</a:t>
            </a:r>
            <a:r>
              <a:rPr lang="en-US" sz="2400" spc="0">
                <a:latin typeface="Segoe UI" panose="020B0502040204020203" pitchFamily="34" charset="0"/>
              </a:rPr>
              <a:t> capability for R</a:t>
            </a:r>
            <a:br>
              <a:rPr lang="en-US" sz="2400" spc="0">
                <a:latin typeface="Segoe UI" panose="020B0502040204020203" pitchFamily="34" charset="0"/>
              </a:rPr>
            </a:br>
            <a:r>
              <a:rPr lang="en-US" sz="2400" spc="0" err="1">
                <a:latin typeface="Consolas" panose="020B0609020204030204" pitchFamily="49" charset="0"/>
              </a:rPr>
              <a:t>rxExecBy</a:t>
            </a:r>
            <a:endParaRPr lang="en-US" sz="2000" spc="0">
              <a:latin typeface="Consolas" panose="020B0609020204030204" pitchFamily="49" charset="0"/>
            </a:endParaRPr>
          </a:p>
        </p:txBody>
      </p:sp>
      <p:sp>
        <p:nvSpPr>
          <p:cNvPr id="6" name="Rectangle 5">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Distributed Modeling</a:t>
            </a:r>
          </a:p>
        </p:txBody>
      </p:sp>
      <p:sp>
        <p:nvSpPr>
          <p:cNvPr id="7" name="Rectangle 6"/>
          <p:cNvSpPr/>
          <p:nvPr/>
        </p:nvSpPr>
        <p:spPr bwMode="auto">
          <a:xfrm>
            <a:off x="1216798" y="3121520"/>
            <a:ext cx="6144439" cy="1378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Uses: “many models” on partitioned data sets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Partition then train per partition</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Add ensembles per partition</a:t>
            </a:r>
          </a:p>
        </p:txBody>
      </p:sp>
      <p:sp>
        <p:nvSpPr>
          <p:cNvPr id="9" name="Rectangle 8"/>
          <p:cNvSpPr/>
          <p:nvPr/>
        </p:nvSpPr>
        <p:spPr bwMode="auto">
          <a:xfrm>
            <a:off x="1216797" y="4515336"/>
            <a:ext cx="7592240" cy="21851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Uses new </a:t>
            </a:r>
            <a:r>
              <a:rPr lang="en-US" sz="2000" err="1">
                <a:gradFill>
                  <a:gsLst>
                    <a:gs pos="93000">
                      <a:schemeClr val="accent1"/>
                    </a:gs>
                    <a:gs pos="18000">
                      <a:schemeClr val="accent1"/>
                    </a:gs>
                  </a:gsLst>
                  <a:lin ang="5400000" scaled="0"/>
                </a:gradFill>
                <a:latin typeface="Consolas" panose="020B0609020204030204" pitchFamily="49" charset="0"/>
                <a:cs typeface="Segoe UI Semibold" panose="020B0702040204020203" pitchFamily="34" charset="0"/>
              </a:rPr>
              <a:t>rxExecBy</a:t>
            </a:r>
            <a:endParaRPr lang="en-US" sz="2000">
              <a:gradFill>
                <a:gsLst>
                  <a:gs pos="93000">
                    <a:schemeClr val="accent1"/>
                  </a:gs>
                  <a:gs pos="18000">
                    <a:schemeClr val="accent1"/>
                  </a:gs>
                </a:gsLst>
                <a:lin ang="5400000" scaled="0"/>
              </a:gradFill>
              <a:latin typeface="Consolas" panose="020B0609020204030204" pitchFamily="49" charset="0"/>
              <a:cs typeface="Segoe UI Semibold" panose="020B0702040204020203" pitchFamily="34" charset="0"/>
            </a:endParaRP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Runs a user-supplied function across a partitioned data set</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Improves upon </a:t>
            </a:r>
            <a:r>
              <a:rPr lang="en-US" err="1">
                <a:gradFill>
                  <a:gsLst>
                    <a:gs pos="9735">
                      <a:schemeClr val="tx1"/>
                    </a:gs>
                    <a:gs pos="37000">
                      <a:schemeClr val="tx1"/>
                    </a:gs>
                  </a:gsLst>
                  <a:lin ang="5400000" scaled="0"/>
                </a:gradFill>
                <a:latin typeface="Consolas" panose="020B0609020204030204" pitchFamily="49" charset="0"/>
                <a:cs typeface="Segoe UI" panose="020B0502040204020203" pitchFamily="34" charset="0"/>
              </a:rPr>
              <a:t>rxExec</a:t>
            </a: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adding:</a:t>
            </a:r>
          </a:p>
          <a:p>
            <a:pPr marL="285750" lvl="2" indent="-285750" defTabSz="932293" fontAlgn="base">
              <a:lnSpc>
                <a:spcPct val="90000"/>
              </a:lnSpc>
              <a:spcBef>
                <a:spcPts val="600"/>
              </a:spcBef>
              <a:spcAft>
                <a:spcPts val="600"/>
              </a:spcAft>
              <a:buFont typeface="Arial" panose="020B0604020202020204" pitchFamily="34" charset="0"/>
              <a:buChar cha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Reads directly from data sources</a:t>
            </a:r>
          </a:p>
          <a:p>
            <a:pPr marL="285750" lvl="2" indent="-285750" defTabSz="932293" fontAlgn="base">
              <a:lnSpc>
                <a:spcPct val="90000"/>
              </a:lnSpc>
              <a:spcBef>
                <a:spcPts val="600"/>
              </a:spcBef>
              <a:spcAft>
                <a:spcPts val="600"/>
              </a:spcAft>
              <a:buFont typeface="Arial" panose="020B0604020202020204" pitchFamily="34" charset="0"/>
              <a:buChar cha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Applies multilevel </a:t>
            </a:r>
            <a:r>
              <a:rPr lang="en-US"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groupby</a:t>
            </a:r>
            <a:endPar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endParaRPr>
          </a:p>
        </p:txBody>
      </p:sp>
      <p:sp>
        <p:nvSpPr>
          <p:cNvPr id="10" name="Rectangle 9">
            <a:extLst/>
          </p:cNvPr>
          <p:cNvSpPr/>
          <p:nvPr/>
        </p:nvSpPr>
        <p:spPr bwMode="auto">
          <a:xfrm>
            <a:off x="1223053" y="1747661"/>
            <a:ext cx="5553593" cy="13787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Easily parallelize tasks on partitions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Multi-level partitioning</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Scale-out via task parallelism</a:t>
            </a:r>
          </a:p>
        </p:txBody>
      </p:sp>
      <p:sp>
        <p:nvSpPr>
          <p:cNvPr id="11" name="arrow_15"/>
          <p:cNvSpPr>
            <a:spLocks noChangeAspect="1" noEditPoints="1"/>
          </p:cNvSpPr>
          <p:nvPr/>
        </p:nvSpPr>
        <p:spPr bwMode="auto">
          <a:xfrm>
            <a:off x="850900" y="184490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_15"/>
          <p:cNvSpPr>
            <a:spLocks noChangeAspect="1" noEditPoints="1"/>
          </p:cNvSpPr>
          <p:nvPr/>
        </p:nvSpPr>
        <p:spPr bwMode="auto">
          <a:xfrm>
            <a:off x="850900" y="3232649"/>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arrow_15"/>
          <p:cNvSpPr>
            <a:spLocks noChangeAspect="1" noEditPoints="1"/>
          </p:cNvSpPr>
          <p:nvPr/>
        </p:nvSpPr>
        <p:spPr bwMode="auto">
          <a:xfrm>
            <a:off x="850900" y="460796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24546946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sz="2400" spc="0">
                <a:latin typeface="Segoe UI" panose="020B0502040204020203" pitchFamily="34" charset="0"/>
              </a:rPr>
              <a:t>Using </a:t>
            </a:r>
            <a:r>
              <a:rPr lang="en-US" sz="2400" spc="0" err="1">
                <a:latin typeface="Consolas" panose="020B0609020204030204" pitchFamily="49" charset="0"/>
              </a:rPr>
              <a:t>rxExecBy</a:t>
            </a:r>
            <a:r>
              <a:rPr lang="en-US" sz="2400" spc="0">
                <a:latin typeface="Segoe UI" panose="020B0502040204020203" pitchFamily="34" charset="0"/>
              </a:rPr>
              <a:t>:</a:t>
            </a:r>
            <a:br>
              <a:rPr lang="en-US"/>
            </a:br>
            <a:r>
              <a:rPr lang="en-US"/>
              <a:t>Ensembles &amp; “Many Small Models”</a:t>
            </a:r>
          </a:p>
        </p:txBody>
      </p:sp>
      <p:sp>
        <p:nvSpPr>
          <p:cNvPr id="61" name="Freeform 96">
            <a:extLst>
              <a:ext uri="{FF2B5EF4-FFF2-40B4-BE49-F238E27FC236}">
                <a16:creationId xmlns:a16="http://schemas.microsoft.com/office/drawing/2014/main" id="{85D3C1B3-2E74-40E0-800A-B5BF4450C18F}"/>
              </a:ext>
            </a:extLst>
          </p:cNvPr>
          <p:cNvSpPr/>
          <p:nvPr/>
        </p:nvSpPr>
        <p:spPr bwMode="auto">
          <a:xfrm>
            <a:off x="6502758" y="2287605"/>
            <a:ext cx="172680" cy="195247"/>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accent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117" name="Rectangle 116">
            <a:extLst/>
          </p:cNvPr>
          <p:cNvSpPr/>
          <p:nvPr/>
        </p:nvSpPr>
        <p:spPr bwMode="auto">
          <a:xfrm>
            <a:off x="9088507" y="1682796"/>
            <a:ext cx="3347968" cy="18004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ct val="0"/>
              </a:spcBef>
              <a:spcAft>
                <a:spcPct val="0"/>
              </a:spcAft>
              <a:buClr>
                <a:schemeClr val="tx2">
                  <a:lumMod val="40000"/>
                  <a:lumOff val="60000"/>
                </a:schemeClr>
              </a:buClr>
            </a:pP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rxEnsemble</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 </a:t>
            </a:r>
          </a:p>
          <a:p>
            <a:pPr marL="0" lvl="1" defTabSz="932293" fontAlgn="base">
              <a:lnSpc>
                <a:spcPct val="90000"/>
              </a:lnSpc>
              <a:spcBef>
                <a:spcPts val="600"/>
              </a:spcBef>
              <a:spcAft>
                <a:spcPts val="60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Returns ensembled model combining multiple types</a:t>
            </a:r>
          </a:p>
          <a:p>
            <a:pPr marL="0" lvl="1" defTabSz="932293" fontAlgn="base">
              <a:lnSpc>
                <a:spcPct val="90000"/>
              </a:lnSpc>
              <a:spcBef>
                <a:spcPts val="600"/>
              </a:spcBef>
              <a:spcAft>
                <a:spcPts val="600"/>
              </a:spcAft>
              <a:buClr>
                <a:schemeClr val="tx2">
                  <a:lumMod val="40000"/>
                  <a:lumOff val="60000"/>
                </a:schemeClr>
              </a:buClr>
            </a:pPr>
            <a:r>
              <a:rPr lang="en-US"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Ensembling</a:t>
            </a: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settings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balance speed &amp; accuracy</a:t>
            </a:r>
          </a:p>
        </p:txBody>
      </p:sp>
      <p:sp>
        <p:nvSpPr>
          <p:cNvPr id="118" name="arrow_15"/>
          <p:cNvSpPr>
            <a:spLocks noChangeAspect="1" noEditPoints="1"/>
          </p:cNvSpPr>
          <p:nvPr/>
        </p:nvSpPr>
        <p:spPr bwMode="auto">
          <a:xfrm>
            <a:off x="8716353" y="178003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8" name="Rectangle 127">
            <a:extLst/>
          </p:cNvPr>
          <p:cNvSpPr/>
          <p:nvPr/>
        </p:nvSpPr>
        <p:spPr bwMode="auto">
          <a:xfrm>
            <a:off x="9088507" y="3359059"/>
            <a:ext cx="3347968" cy="24837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buClr>
                <a:schemeClr val="tx2">
                  <a:lumMod val="40000"/>
                  <a:lumOff val="60000"/>
                </a:schemeClr>
              </a:buClr>
            </a:pP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ManyModels</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 </a:t>
            </a:r>
          </a:p>
          <a:p>
            <a:pPr marL="0" lvl="1" defTabSz="932293" fontAlgn="base">
              <a:lnSpc>
                <a:spcPct val="90000"/>
              </a:lnSpc>
              <a:spcBef>
                <a:spcPts val="600"/>
              </a:spcBef>
              <a:spcAft>
                <a:spcPts val="60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Used to run model on each of many partitions</a:t>
            </a:r>
          </a:p>
          <a:p>
            <a:pPr marL="0" lvl="1" defTabSz="932293" fontAlgn="base">
              <a:lnSpc>
                <a:spcPct val="90000"/>
              </a:lnSpc>
              <a:spcBef>
                <a:spcPts val="600"/>
              </a:spcBef>
              <a:spcAft>
                <a:spcPts val="60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Returns one model trained </a:t>
            </a:r>
            <a:b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to per group or cohort</a:t>
            </a:r>
          </a:p>
          <a:p>
            <a:pPr marL="0" lvl="1" defTabSz="932293" fontAlgn="base">
              <a:lnSpc>
                <a:spcPct val="90000"/>
              </a:lnSpc>
              <a:spcBef>
                <a:spcPts val="600"/>
              </a:spcBef>
              <a:spcAft>
                <a:spcPts val="600"/>
              </a:spcAft>
              <a:buClr>
                <a:schemeClr val="tx2">
                  <a:lumMod val="40000"/>
                  <a:lumOff val="60000"/>
                </a:schemeClr>
              </a:buClr>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Can run user-defined function</a:t>
            </a:r>
          </a:p>
        </p:txBody>
      </p:sp>
      <p:sp>
        <p:nvSpPr>
          <p:cNvPr id="129" name="arrow_15"/>
          <p:cNvSpPr>
            <a:spLocks noChangeAspect="1" noEditPoints="1"/>
          </p:cNvSpPr>
          <p:nvPr/>
        </p:nvSpPr>
        <p:spPr bwMode="auto">
          <a:xfrm>
            <a:off x="8716353" y="345630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2" name="Rectangle 131">
            <a:extLst/>
          </p:cNvPr>
          <p:cNvSpPr/>
          <p:nvPr/>
        </p:nvSpPr>
        <p:spPr bwMode="auto">
          <a:xfrm>
            <a:off x="275482" y="1584521"/>
            <a:ext cx="8242309" cy="1500599"/>
          </a:xfrm>
          <a:prstGeom prst="rect">
            <a:avLst/>
          </a:prstGeom>
          <a:solidFill>
            <a:schemeClr val="bg1">
              <a:lumMod val="9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Ensemble</a:t>
            </a:r>
            <a:b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b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Learning</a:t>
            </a:r>
          </a:p>
        </p:txBody>
      </p:sp>
      <p:sp>
        <p:nvSpPr>
          <p:cNvPr id="133" name="Content Placeholder 7">
            <a:extLst/>
          </p:cNvPr>
          <p:cNvSpPr txBox="1">
            <a:spLocks/>
          </p:cNvSpPr>
          <p:nvPr/>
        </p:nvSpPr>
        <p:spPr bwMode="auto">
          <a:xfrm>
            <a:off x="1825889" y="2035676"/>
            <a:ext cx="1029057" cy="7105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lnSpc>
                <a:spcPct val="90000"/>
              </a:lnSpc>
              <a:buClr>
                <a:schemeClr val="tx2">
                  <a:lumMod val="40000"/>
                  <a:lumOff val="60000"/>
                </a:schemeClr>
              </a:buClr>
              <a:buNone/>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Single or distributed </a:t>
            </a:r>
          </a:p>
          <a:p>
            <a:pPr marL="0" indent="0" algn="r" eaLnBrk="1" hangingPunct="1">
              <a:lnSpc>
                <a:spcPct val="90000"/>
              </a:lnSpc>
              <a:buClr>
                <a:schemeClr val="tx2">
                  <a:lumMod val="40000"/>
                  <a:lumOff val="60000"/>
                </a:schemeClr>
              </a:buClr>
              <a:buNone/>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Data sets</a:t>
            </a:r>
          </a:p>
        </p:txBody>
      </p:sp>
      <p:cxnSp>
        <p:nvCxnSpPr>
          <p:cNvPr id="139" name="Straight Connector 138">
            <a:extLst/>
          </p:cNvPr>
          <p:cNvCxnSpPr>
            <a:cxnSpLocks/>
            <a:stCxn id="145" idx="3"/>
            <a:endCxn id="148" idx="1"/>
          </p:cNvCxnSpPr>
          <p:nvPr/>
        </p:nvCxnSpPr>
        <p:spPr>
          <a:xfrm>
            <a:off x="5298060" y="2221757"/>
            <a:ext cx="201232" cy="155304"/>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0" name="Straight Connector 139">
            <a:extLst/>
          </p:cNvPr>
          <p:cNvCxnSpPr>
            <a:cxnSpLocks/>
            <a:stCxn id="147" idx="3"/>
            <a:endCxn id="148" idx="1"/>
          </p:cNvCxnSpPr>
          <p:nvPr/>
        </p:nvCxnSpPr>
        <p:spPr>
          <a:xfrm flipV="1">
            <a:off x="5296459" y="2377061"/>
            <a:ext cx="202833" cy="124137"/>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1" name="Group 140">
            <a:extLst/>
          </p:cNvPr>
          <p:cNvGrpSpPr/>
          <p:nvPr/>
        </p:nvGrpSpPr>
        <p:grpSpPr>
          <a:xfrm>
            <a:off x="6956392" y="2056740"/>
            <a:ext cx="1335532" cy="643495"/>
            <a:chOff x="7057760" y="2323642"/>
            <a:chExt cx="1335721" cy="643586"/>
          </a:xfrm>
        </p:grpSpPr>
        <p:sp>
          <p:nvSpPr>
            <p:cNvPr id="162" name="Rectangle 161">
              <a:extLst/>
            </p:cNvPr>
            <p:cNvSpPr/>
            <p:nvPr/>
          </p:nvSpPr>
          <p:spPr bwMode="auto">
            <a:xfrm>
              <a:off x="7228451" y="2379600"/>
              <a:ext cx="989471" cy="514436"/>
            </a:xfrm>
            <a:prstGeom prst="rect">
              <a:avLst/>
            </a:prstGeom>
            <a:solidFill>
              <a:schemeClr val="accent1"/>
            </a:solidFill>
            <a:ln>
              <a:solidFill>
                <a:schemeClr val="accent1"/>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a:lnSpc>
                  <a:spcPct val="90000"/>
                </a:lnSpc>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Ensemble </a:t>
              </a:r>
              <a:b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b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model</a:t>
              </a:r>
            </a:p>
          </p:txBody>
        </p:sp>
        <p:grpSp>
          <p:nvGrpSpPr>
            <p:cNvPr id="163" name="Group 162">
              <a:extLst/>
            </p:cNvPr>
            <p:cNvGrpSpPr/>
            <p:nvPr/>
          </p:nvGrpSpPr>
          <p:grpSpPr>
            <a:xfrm>
              <a:off x="7057760" y="2323642"/>
              <a:ext cx="1335721" cy="643586"/>
              <a:chOff x="7057760" y="2323641"/>
              <a:chExt cx="1335721" cy="794513"/>
            </a:xfrm>
          </p:grpSpPr>
          <p:sp>
            <p:nvSpPr>
              <p:cNvPr id="164" name="Left Brace 163">
                <a:extLst/>
              </p:cNvPr>
              <p:cNvSpPr/>
              <p:nvPr/>
            </p:nvSpPr>
            <p:spPr>
              <a:xfrm>
                <a:off x="7057760" y="2334990"/>
                <a:ext cx="175559" cy="783164"/>
              </a:xfrm>
              <a:prstGeom prst="leftBrac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Left Brace 165">
                <a:extLst/>
              </p:cNvPr>
              <p:cNvSpPr/>
              <p:nvPr/>
            </p:nvSpPr>
            <p:spPr>
              <a:xfrm flipH="1">
                <a:off x="8217922" y="2323641"/>
                <a:ext cx="175559" cy="783164"/>
              </a:xfrm>
              <a:prstGeom prst="leftBrace">
                <a:avLst/>
              </a:prstGeom>
              <a:ln w="952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145" name="Rectangle 144">
            <a:extLst/>
          </p:cNvPr>
          <p:cNvSpPr/>
          <p:nvPr/>
        </p:nvSpPr>
        <p:spPr bwMode="auto">
          <a:xfrm>
            <a:off x="4259131" y="2095596"/>
            <a:ext cx="1038929" cy="2523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147" name="Rectangle 146">
            <a:extLst/>
          </p:cNvPr>
          <p:cNvSpPr/>
          <p:nvPr/>
        </p:nvSpPr>
        <p:spPr bwMode="auto">
          <a:xfrm>
            <a:off x="4259131" y="2375037"/>
            <a:ext cx="1037328" cy="2523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Featurizer</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148" name="Rectangle 147">
            <a:extLst/>
          </p:cNvPr>
          <p:cNvSpPr/>
          <p:nvPr/>
        </p:nvSpPr>
        <p:spPr bwMode="auto">
          <a:xfrm>
            <a:off x="5499292" y="2054478"/>
            <a:ext cx="1347308" cy="64516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457200"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rxEnsemble</a:t>
            </a:r>
            <a:endParaRPr lang="en-US" sz="10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cxnSp>
        <p:nvCxnSpPr>
          <p:cNvPr id="150" name="Straight Connector 149">
            <a:extLst/>
          </p:cNvPr>
          <p:cNvCxnSpPr>
            <a:cxnSpLocks/>
          </p:cNvCxnSpPr>
          <p:nvPr/>
        </p:nvCxnSpPr>
        <p:spPr>
          <a:xfrm flipV="1">
            <a:off x="3839410" y="2501198"/>
            <a:ext cx="420522" cy="148302"/>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53" name="Straight Connector 152">
            <a:extLst/>
          </p:cNvPr>
          <p:cNvCxnSpPr>
            <a:cxnSpLocks/>
          </p:cNvCxnSpPr>
          <p:nvPr/>
        </p:nvCxnSpPr>
        <p:spPr>
          <a:xfrm>
            <a:off x="3839410" y="2083977"/>
            <a:ext cx="420522" cy="137780"/>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54" name="Group 153"/>
          <p:cNvGrpSpPr/>
          <p:nvPr/>
        </p:nvGrpSpPr>
        <p:grpSpPr>
          <a:xfrm>
            <a:off x="2856582" y="1757870"/>
            <a:ext cx="982829" cy="1173647"/>
            <a:chOff x="7715623" y="4142244"/>
            <a:chExt cx="556011" cy="663962"/>
          </a:xfrm>
        </p:grpSpPr>
        <p:grpSp>
          <p:nvGrpSpPr>
            <p:cNvPr id="155" name="Group 154"/>
            <p:cNvGrpSpPr/>
            <p:nvPr/>
          </p:nvGrpSpPr>
          <p:grpSpPr>
            <a:xfrm>
              <a:off x="7715623" y="4142244"/>
              <a:ext cx="556011" cy="663962"/>
              <a:chOff x="2339589" y="172322"/>
              <a:chExt cx="409233" cy="663962"/>
            </a:xfrm>
          </p:grpSpPr>
          <p:sp>
            <p:nvSpPr>
              <p:cNvPr id="159"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t> </a:t>
                </a:r>
              </a:p>
            </p:txBody>
          </p:sp>
          <p:sp>
            <p:nvSpPr>
              <p:cNvPr id="160"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lumMod val="95000"/>
                </a:schemeClr>
              </a:solidFill>
              <a:ln w="158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61"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lumMod val="95000"/>
                </a:schemeClr>
              </a:solidFill>
              <a:ln w="15875"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58" name="Oval 157"/>
            <p:cNvSpPr/>
            <p:nvPr/>
          </p:nvSpPr>
          <p:spPr bwMode="auto">
            <a:xfrm>
              <a:off x="7743825" y="4164805"/>
              <a:ext cx="502443" cy="161926"/>
            </a:xfrm>
            <a:prstGeom prst="ellipse">
              <a:avLst/>
            </a:prstGeom>
            <a:solidFill>
              <a:schemeClr val="bg1">
                <a:lumMod val="95000"/>
              </a:schemeClr>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7" name="Group 166"/>
          <p:cNvGrpSpPr/>
          <p:nvPr/>
        </p:nvGrpSpPr>
        <p:grpSpPr>
          <a:xfrm>
            <a:off x="275482" y="3207443"/>
            <a:ext cx="8242309" cy="1690376"/>
            <a:chOff x="275482" y="3211315"/>
            <a:chExt cx="8242309" cy="1690376"/>
          </a:xfrm>
        </p:grpSpPr>
        <p:sp>
          <p:nvSpPr>
            <p:cNvPr id="168" name="Rectangle 167">
              <a:extLst/>
            </p:cNvPr>
            <p:cNvSpPr/>
            <p:nvPr/>
          </p:nvSpPr>
          <p:spPr bwMode="auto">
            <a:xfrm>
              <a:off x="275482" y="3211315"/>
              <a:ext cx="8242309" cy="1690376"/>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marL="0" lvl="1" defTabSz="932293" fontAlgn="base">
                <a:lnSpc>
                  <a:spcPct val="90000"/>
                </a:lnSpc>
                <a:spcBef>
                  <a:spcPct val="0"/>
                </a:spcBef>
                <a:spcAft>
                  <a:spcPct val="0"/>
                </a:spcAft>
                <a:buClr>
                  <a:schemeClr val="tx2">
                    <a:lumMod val="40000"/>
                    <a:lumOff val="60000"/>
                  </a:schemeClr>
                </a:buClr>
              </a:pPr>
              <a: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Text</a:t>
              </a:r>
              <a:b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br>
              <a:r>
                <a:rPr lang="en-US">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Featurization</a:t>
              </a:r>
            </a:p>
          </p:txBody>
        </p:sp>
        <p:sp>
          <p:nvSpPr>
            <p:cNvPr id="169" name="Content Placeholder 7">
              <a:extLst/>
            </p:cNvPr>
            <p:cNvSpPr txBox="1">
              <a:spLocks/>
            </p:cNvSpPr>
            <p:nvPr/>
          </p:nvSpPr>
          <p:spPr bwMode="auto">
            <a:xfrm>
              <a:off x="1825889" y="3752208"/>
              <a:ext cx="1029057" cy="710557"/>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Data Partitioned by Cohort</a:t>
              </a:r>
            </a:p>
          </p:txBody>
        </p:sp>
        <p:cxnSp>
          <p:nvCxnSpPr>
            <p:cNvPr id="170" name="Straight Connector 169">
              <a:extLst/>
            </p:cNvPr>
            <p:cNvCxnSpPr>
              <a:cxnSpLocks/>
              <a:stCxn id="182" idx="3"/>
              <a:endCxn id="181" idx="1"/>
            </p:cNvCxnSpPr>
            <p:nvPr/>
          </p:nvCxnSpPr>
          <p:spPr>
            <a:xfrm flipV="1">
              <a:off x="5296459" y="4040253"/>
              <a:ext cx="202833" cy="282296"/>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1" name="Straight Connector 170">
              <a:extLst/>
            </p:cNvPr>
            <p:cNvCxnSpPr>
              <a:cxnSpLocks/>
              <a:stCxn id="177" idx="3"/>
              <a:endCxn id="181" idx="1"/>
            </p:cNvCxnSpPr>
            <p:nvPr/>
          </p:nvCxnSpPr>
          <p:spPr>
            <a:xfrm>
              <a:off x="5298060" y="3763667"/>
              <a:ext cx="201232" cy="276586"/>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2" name="Straight Connector 171">
              <a:extLst/>
            </p:cNvPr>
            <p:cNvCxnSpPr>
              <a:cxnSpLocks/>
              <a:stCxn id="180" idx="3"/>
              <a:endCxn id="181" idx="1"/>
            </p:cNvCxnSpPr>
            <p:nvPr/>
          </p:nvCxnSpPr>
          <p:spPr>
            <a:xfrm flipV="1">
              <a:off x="5296459" y="4040253"/>
              <a:ext cx="202833" cy="2855"/>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76" name="Group 175">
              <a:extLst/>
            </p:cNvPr>
            <p:cNvGrpSpPr/>
            <p:nvPr/>
          </p:nvGrpSpPr>
          <p:grpSpPr>
            <a:xfrm>
              <a:off x="6956392" y="3719932"/>
              <a:ext cx="1335532" cy="643495"/>
              <a:chOff x="7057760" y="2323642"/>
              <a:chExt cx="1335721" cy="643586"/>
            </a:xfrm>
          </p:grpSpPr>
          <p:sp>
            <p:nvSpPr>
              <p:cNvPr id="195" name="Rectangle 194">
                <a:extLst/>
              </p:cNvPr>
              <p:cNvSpPr/>
              <p:nvPr/>
            </p:nvSpPr>
            <p:spPr bwMode="auto">
              <a:xfrm>
                <a:off x="7228451" y="2379600"/>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Model P1</a:t>
                </a:r>
              </a:p>
            </p:txBody>
          </p:sp>
          <p:grpSp>
            <p:nvGrpSpPr>
              <p:cNvPr id="196" name="Group 195">
                <a:extLst/>
              </p:cNvPr>
              <p:cNvGrpSpPr/>
              <p:nvPr/>
            </p:nvGrpSpPr>
            <p:grpSpPr>
              <a:xfrm>
                <a:off x="7057760" y="2323642"/>
                <a:ext cx="1335721" cy="643586"/>
                <a:chOff x="7057760" y="2323641"/>
                <a:chExt cx="1335721" cy="794513"/>
              </a:xfrm>
            </p:grpSpPr>
            <p:sp>
              <p:nvSpPr>
                <p:cNvPr id="199" name="Left Brace 198">
                  <a:extLst/>
                </p:cNvPr>
                <p:cNvSpPr/>
                <p:nvPr/>
              </p:nvSpPr>
              <p:spPr>
                <a:xfrm>
                  <a:off x="7057760" y="2334990"/>
                  <a:ext cx="175559" cy="783164"/>
                </a:xfrm>
                <a:prstGeom prst="leftBrace">
                  <a:avLst/>
                </a:prstGeom>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0" name="Left Brace 199">
                  <a:extLst/>
                </p:cNvPr>
                <p:cNvSpPr/>
                <p:nvPr/>
              </p:nvSpPr>
              <p:spPr>
                <a:xfrm flipH="1">
                  <a:off x="8217922" y="2323641"/>
                  <a:ext cx="175559" cy="783164"/>
                </a:xfrm>
                <a:prstGeom prst="leftBrace">
                  <a:avLst/>
                </a:prstGeom>
                <a:ln w="9525">
                  <a:solidFill>
                    <a:schemeClr val="accent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97" name="Rectangle 196">
                <a:extLst/>
              </p:cNvPr>
              <p:cNvSpPr/>
              <p:nvPr/>
            </p:nvSpPr>
            <p:spPr bwMode="auto">
              <a:xfrm>
                <a:off x="7228451" y="2571318"/>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Model P2</a:t>
                </a:r>
              </a:p>
            </p:txBody>
          </p:sp>
          <p:sp>
            <p:nvSpPr>
              <p:cNvPr id="198" name="Rectangle 197">
                <a:extLst/>
              </p:cNvPr>
              <p:cNvSpPr/>
              <p:nvPr/>
            </p:nvSpPr>
            <p:spPr bwMode="auto">
              <a:xfrm>
                <a:off x="7228451" y="2763036"/>
                <a:ext cx="989471" cy="157965"/>
              </a:xfrm>
              <a:prstGeom prst="rect">
                <a:avLst/>
              </a:prstGeom>
              <a:solidFill>
                <a:schemeClr val="accent1">
                  <a:lumMod val="75000"/>
                </a:schemeClr>
              </a:solidFill>
              <a:ln>
                <a:solidFill>
                  <a:schemeClr val="accent1">
                    <a:lumMod val="75000"/>
                  </a:schemeClr>
                </a:solidFill>
              </a:ln>
            </p:spPr>
            <p:style>
              <a:lnRef idx="1">
                <a:schemeClr val="accent1"/>
              </a:lnRef>
              <a:fillRef idx="2">
                <a:schemeClr val="accent1"/>
              </a:fillRef>
              <a:effectRef idx="1">
                <a:schemeClr val="accent1"/>
              </a:effectRef>
              <a:fontRef idx="minor">
                <a:schemeClr val="dk1"/>
              </a:fontRef>
            </p:style>
            <p:txBody>
              <a:bodyPr lIns="0" tIns="0" rIns="0" bIns="0" anchor="ctr"/>
              <a:lstStyle/>
              <a:p>
                <a:pPr algn="ctr" fontAlgn="base">
                  <a:lnSpc>
                    <a:spcPct val="90000"/>
                  </a:lnSpc>
                  <a:spcBef>
                    <a:spcPct val="0"/>
                  </a:spcBef>
                  <a:spcAft>
                    <a:spcPct val="0"/>
                  </a:spcAft>
                  <a:defRPr/>
                </a:pPr>
                <a:r>
                  <a:rPr lang="en-US" sz="10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Model P3</a:t>
                </a:r>
              </a:p>
            </p:txBody>
          </p:sp>
        </p:grpSp>
        <p:sp>
          <p:nvSpPr>
            <p:cNvPr id="177" name="Rectangle 176">
              <a:extLst/>
            </p:cNvPr>
            <p:cNvSpPr/>
            <p:nvPr/>
          </p:nvSpPr>
          <p:spPr bwMode="auto">
            <a:xfrm>
              <a:off x="4259131" y="3637506"/>
              <a:ext cx="1038929"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Model P1</a:t>
              </a:r>
            </a:p>
          </p:txBody>
        </p:sp>
        <p:sp>
          <p:nvSpPr>
            <p:cNvPr id="180" name="Rectangle 179">
              <a:extLst/>
            </p:cNvPr>
            <p:cNvSpPr/>
            <p:nvPr/>
          </p:nvSpPr>
          <p:spPr bwMode="auto">
            <a:xfrm>
              <a:off x="4259131" y="3916947"/>
              <a:ext cx="1037328"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Model P2</a:t>
              </a:r>
            </a:p>
          </p:txBody>
        </p:sp>
        <p:sp>
          <p:nvSpPr>
            <p:cNvPr id="181" name="Rectangle 180">
              <a:extLst/>
            </p:cNvPr>
            <p:cNvSpPr/>
            <p:nvPr/>
          </p:nvSpPr>
          <p:spPr bwMode="auto">
            <a:xfrm>
              <a:off x="5499292" y="3717670"/>
              <a:ext cx="1347308" cy="645165"/>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Returns a set </a:t>
              </a:r>
              <a:b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b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of models</a:t>
              </a:r>
            </a:p>
          </p:txBody>
        </p:sp>
        <p:sp>
          <p:nvSpPr>
            <p:cNvPr id="182" name="Rectangle 181">
              <a:extLst/>
            </p:cNvPr>
            <p:cNvSpPr/>
            <p:nvPr/>
          </p:nvSpPr>
          <p:spPr bwMode="auto">
            <a:xfrm>
              <a:off x="4259131" y="4196388"/>
              <a:ext cx="1037328" cy="252322"/>
            </a:xfrm>
            <a:prstGeom prst="rect">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0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Model P3</a:t>
              </a:r>
            </a:p>
          </p:txBody>
        </p:sp>
        <p:cxnSp>
          <p:nvCxnSpPr>
            <p:cNvPr id="186" name="Straight Connector 185">
              <a:extLst/>
            </p:cNvPr>
            <p:cNvCxnSpPr>
              <a:cxnSpLocks/>
            </p:cNvCxnSpPr>
            <p:nvPr/>
          </p:nvCxnSpPr>
          <p:spPr>
            <a:xfrm>
              <a:off x="3839410" y="4040668"/>
              <a:ext cx="420522" cy="0"/>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7" name="Straight Connector 186">
              <a:extLst/>
            </p:cNvPr>
            <p:cNvCxnSpPr>
              <a:cxnSpLocks/>
            </p:cNvCxnSpPr>
            <p:nvPr/>
          </p:nvCxnSpPr>
          <p:spPr>
            <a:xfrm flipV="1">
              <a:off x="3839410" y="4322550"/>
              <a:ext cx="420522" cy="1"/>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8" name="Straight Connector 187">
              <a:extLst/>
            </p:cNvPr>
            <p:cNvCxnSpPr>
              <a:cxnSpLocks/>
            </p:cNvCxnSpPr>
            <p:nvPr/>
          </p:nvCxnSpPr>
          <p:spPr>
            <a:xfrm>
              <a:off x="3839410" y="3758786"/>
              <a:ext cx="420522" cy="0"/>
            </a:xfrm>
            <a:prstGeom prst="line">
              <a:avLst/>
            </a:prstGeom>
            <a:noFill/>
            <a:ln>
              <a:solidFill>
                <a:schemeClr val="accent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89" name="Group 188"/>
            <p:cNvGrpSpPr/>
            <p:nvPr/>
          </p:nvGrpSpPr>
          <p:grpSpPr>
            <a:xfrm>
              <a:off x="2856581" y="3421069"/>
              <a:ext cx="982831" cy="1173646"/>
              <a:chOff x="7715621" y="4142245"/>
              <a:chExt cx="556012" cy="663961"/>
            </a:xfrm>
            <a:solidFill>
              <a:srgbClr val="ECECEC"/>
            </a:solidFill>
          </p:grpSpPr>
          <p:grpSp>
            <p:nvGrpSpPr>
              <p:cNvPr id="190" name="Group 189"/>
              <p:cNvGrpSpPr/>
              <p:nvPr/>
            </p:nvGrpSpPr>
            <p:grpSpPr>
              <a:xfrm>
                <a:off x="7715621" y="4142245"/>
                <a:ext cx="556012" cy="663961"/>
                <a:chOff x="2339589" y="172323"/>
                <a:chExt cx="409234" cy="663961"/>
              </a:xfrm>
              <a:grpFill/>
            </p:grpSpPr>
            <p:sp>
              <p:nvSpPr>
                <p:cNvPr id="192"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3"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94" name="data_2"/>
                <p:cNvSpPr>
                  <a:spLocks noChangeAspect="1" noEditPoints="1"/>
                </p:cNvSpPr>
                <p:nvPr/>
              </p:nvSpPr>
              <p:spPr bwMode="auto">
                <a:xfrm>
                  <a:off x="2339590" y="172323"/>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5875" cap="flat">
                  <a:solidFill>
                    <a:schemeClr val="accent1">
                      <a:lumMod val="75000"/>
                    </a:schemeClr>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91" name="Oval 190"/>
              <p:cNvSpPr/>
              <p:nvPr/>
            </p:nvSpPr>
            <p:spPr bwMode="auto">
              <a:xfrm>
                <a:off x="7722735" y="4154854"/>
                <a:ext cx="543036" cy="169699"/>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5" name="Content Placeholder 7">
              <a:extLst/>
            </p:cNvPr>
            <p:cNvSpPr txBox="1">
              <a:spLocks/>
            </p:cNvSpPr>
            <p:nvPr/>
          </p:nvSpPr>
          <p:spPr bwMode="auto">
            <a:xfrm>
              <a:off x="3179089" y="3775638"/>
              <a:ext cx="340029" cy="18529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P1</a:t>
              </a:r>
            </a:p>
          </p:txBody>
        </p:sp>
        <p:sp>
          <p:nvSpPr>
            <p:cNvPr id="206" name="Content Placeholder 7">
              <a:extLst/>
            </p:cNvPr>
            <p:cNvSpPr txBox="1">
              <a:spLocks/>
            </p:cNvSpPr>
            <p:nvPr/>
          </p:nvSpPr>
          <p:spPr bwMode="auto">
            <a:xfrm>
              <a:off x="3129507" y="4074088"/>
              <a:ext cx="439194" cy="18529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P2</a:t>
              </a:r>
            </a:p>
          </p:txBody>
        </p:sp>
        <p:sp>
          <p:nvSpPr>
            <p:cNvPr id="207" name="Content Placeholder 7">
              <a:extLst/>
            </p:cNvPr>
            <p:cNvSpPr txBox="1">
              <a:spLocks/>
            </p:cNvSpPr>
            <p:nvPr/>
          </p:nvSpPr>
          <p:spPr bwMode="auto">
            <a:xfrm>
              <a:off x="3116807" y="4353488"/>
              <a:ext cx="464594" cy="18529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eaLnBrk="1" hangingPunct="1">
                <a:lnSpc>
                  <a:spcPct val="90000"/>
                </a:lnSpc>
                <a:buClr>
                  <a:schemeClr val="tx2">
                    <a:lumMod val="40000"/>
                    <a:lumOff val="60000"/>
                  </a:schemeClr>
                </a:buClr>
                <a:buNone/>
              </a:pPr>
              <a:r>
                <a:rPr lang="en-US" sz="1200">
                  <a:gradFill>
                    <a:gsLst>
                      <a:gs pos="0">
                        <a:schemeClr val="accent1">
                          <a:lumMod val="75000"/>
                        </a:schemeClr>
                      </a:gs>
                      <a:gs pos="100000">
                        <a:schemeClr val="accent1">
                          <a:lumMod val="75000"/>
                        </a:schemeClr>
                      </a:gs>
                    </a:gsLst>
                    <a:lin ang="5400000" scaled="0"/>
                  </a:gradFill>
                  <a:latin typeface="Segoe UI Semibold" panose="020B0702040204020203" pitchFamily="34" charset="0"/>
                  <a:cs typeface="Segoe UI Semibold" panose="020B0702040204020203" pitchFamily="34" charset="0"/>
                </a:rPr>
                <a:t>P3</a:t>
              </a:r>
            </a:p>
          </p:txBody>
        </p:sp>
      </p:grpSp>
      <p:cxnSp>
        <p:nvCxnSpPr>
          <p:cNvPr id="201" name="Straight Connector 200">
            <a:extLst/>
          </p:cNvPr>
          <p:cNvCxnSpPr>
            <a:cxnSpLocks/>
            <a:endCxn id="145" idx="1"/>
          </p:cNvCxnSpPr>
          <p:nvPr/>
        </p:nvCxnSpPr>
        <p:spPr>
          <a:xfrm flipV="1">
            <a:off x="3839410" y="2221757"/>
            <a:ext cx="419721" cy="432672"/>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2" name="Straight Connector 201">
            <a:extLst/>
          </p:cNvPr>
          <p:cNvCxnSpPr>
            <a:cxnSpLocks/>
            <a:endCxn id="147" idx="1"/>
          </p:cNvCxnSpPr>
          <p:nvPr/>
        </p:nvCxnSpPr>
        <p:spPr>
          <a:xfrm>
            <a:off x="3839410" y="2087311"/>
            <a:ext cx="419721" cy="413887"/>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3" name="Straight Connector 202">
            <a:extLst/>
          </p:cNvPr>
          <p:cNvCxnSpPr>
            <a:cxnSpLocks/>
            <a:endCxn id="145" idx="1"/>
          </p:cNvCxnSpPr>
          <p:nvPr/>
        </p:nvCxnSpPr>
        <p:spPr>
          <a:xfrm flipV="1">
            <a:off x="3839410" y="2221757"/>
            <a:ext cx="419721" cy="165972"/>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04" name="Straight Connector 203">
            <a:extLst/>
          </p:cNvPr>
          <p:cNvCxnSpPr>
            <a:cxnSpLocks/>
            <a:endCxn id="147" idx="1"/>
          </p:cNvCxnSpPr>
          <p:nvPr/>
        </p:nvCxnSpPr>
        <p:spPr>
          <a:xfrm>
            <a:off x="3839410" y="2385229"/>
            <a:ext cx="419721" cy="115969"/>
          </a:xfrm>
          <a:prstGeom prst="lin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212786723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5EA15-583C-4297-81F8-831B09B232DF}"/>
              </a:ext>
            </a:extLst>
          </p:cNvPr>
          <p:cNvSpPr>
            <a:spLocks noGrp="1"/>
          </p:cNvSpPr>
          <p:nvPr>
            <p:ph type="title"/>
          </p:nvPr>
        </p:nvSpPr>
        <p:spPr/>
        <p:txBody>
          <a:bodyPr/>
          <a:lstStyle/>
          <a:p>
            <a:r>
              <a:rPr lang="en-US"/>
              <a:t>Ensemble Learning</a:t>
            </a:r>
          </a:p>
        </p:txBody>
      </p:sp>
      <p:sp>
        <p:nvSpPr>
          <p:cNvPr id="4" name="Content Placeholder 3">
            <a:extLst>
              <a:ext uri="{FF2B5EF4-FFF2-40B4-BE49-F238E27FC236}">
                <a16:creationId xmlns:a16="http://schemas.microsoft.com/office/drawing/2014/main" id="{6E52D844-F021-420E-A021-9EAB33350836}"/>
              </a:ext>
            </a:extLst>
          </p:cNvPr>
          <p:cNvSpPr>
            <a:spLocks noGrp="1"/>
          </p:cNvSpPr>
          <p:nvPr>
            <p:ph type="body" sz="quarter" idx="4294967295"/>
          </p:nvPr>
        </p:nvSpPr>
        <p:spPr>
          <a:xfrm>
            <a:off x="808037" y="1865558"/>
            <a:ext cx="11628438" cy="3354765"/>
          </a:xfrm>
        </p:spPr>
        <p:txBody>
          <a:bodyPr/>
          <a:lstStyle/>
          <a:p>
            <a:pPr marL="0" lvl="1" indent="0" defTabSz="932293" fontAlgn="base">
              <a:spcBef>
                <a:spcPts val="1200"/>
              </a:spcBef>
              <a:spcAft>
                <a:spcPts val="1200"/>
              </a:spcAft>
              <a:buNone/>
            </a:pP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way to train and combine multiple models mathematically to create a single, </a:t>
            </a:r>
            <a:b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more accurate model</a:t>
            </a:r>
          </a:p>
          <a:p>
            <a:pPr marL="0" lvl="1" indent="0" defTabSz="932293" fontAlgn="base">
              <a:spcBef>
                <a:spcPts val="1200"/>
              </a:spcBef>
              <a:spcAft>
                <a:spcPts val="1200"/>
              </a:spcAft>
              <a:buNone/>
            </a:pP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Can combine similar but non-identical models</a:t>
            </a:r>
          </a:p>
          <a:p>
            <a:pPr marL="0" lvl="1" indent="0" defTabSz="932293" fontAlgn="base">
              <a:spcBef>
                <a:spcPts val="1200"/>
              </a:spcBef>
              <a:spcAft>
                <a:spcPts val="1200"/>
              </a:spcAft>
              <a:buNone/>
            </a:pP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Some well known learners are actually </a:t>
            </a:r>
            <a:r>
              <a:rPr lang="en-US" sz="2000"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ensembling</a:t>
            </a: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methods</a:t>
            </a:r>
            <a:b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ex: Random Forest ensembles multiple decision trees</a:t>
            </a:r>
          </a:p>
          <a:p>
            <a:pPr marL="0" lvl="1" indent="0" defTabSz="932293" fontAlgn="base">
              <a:spcBef>
                <a:spcPts val="1200"/>
              </a:spcBef>
              <a:spcAft>
                <a:spcPts val="1200"/>
              </a:spcAft>
              <a:buNone/>
            </a:pP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Made very practical by parallel environments</a:t>
            </a:r>
          </a:p>
          <a:p>
            <a:pPr marL="0" lvl="1" indent="0" defTabSz="932293" fontAlgn="base">
              <a:spcBef>
                <a:spcPts val="1200"/>
              </a:spcBef>
              <a:spcAft>
                <a:spcPts val="1200"/>
              </a:spcAft>
              <a:buNone/>
            </a:pPr>
            <a:r>
              <a:rPr lang="en-US" sz="20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Can improve both accuracy and speed</a:t>
            </a:r>
          </a:p>
        </p:txBody>
      </p:sp>
      <p:sp>
        <p:nvSpPr>
          <p:cNvPr id="11" name="arrow_15"/>
          <p:cNvSpPr>
            <a:spLocks noChangeAspect="1" noEditPoints="1"/>
          </p:cNvSpPr>
          <p:nvPr/>
        </p:nvSpPr>
        <p:spPr bwMode="auto">
          <a:xfrm>
            <a:off x="485938" y="1997992"/>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_15"/>
          <p:cNvSpPr>
            <a:spLocks noChangeAspect="1" noEditPoints="1"/>
          </p:cNvSpPr>
          <p:nvPr/>
        </p:nvSpPr>
        <p:spPr bwMode="auto">
          <a:xfrm>
            <a:off x="485938" y="2837303"/>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3" name="arrow_15"/>
          <p:cNvSpPr>
            <a:spLocks noChangeAspect="1" noEditPoints="1"/>
          </p:cNvSpPr>
          <p:nvPr/>
        </p:nvSpPr>
        <p:spPr bwMode="auto">
          <a:xfrm>
            <a:off x="485938" y="341753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4" name="arrow_15"/>
          <p:cNvSpPr>
            <a:spLocks noChangeAspect="1" noEditPoints="1"/>
          </p:cNvSpPr>
          <p:nvPr/>
        </p:nvSpPr>
        <p:spPr bwMode="auto">
          <a:xfrm>
            <a:off x="485938" y="4264466"/>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5" name="arrow_15"/>
          <p:cNvSpPr>
            <a:spLocks noChangeAspect="1" noEditPoints="1"/>
          </p:cNvSpPr>
          <p:nvPr/>
        </p:nvSpPr>
        <p:spPr bwMode="auto">
          <a:xfrm>
            <a:off x="485938" y="4835966"/>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6" name="Rectangle 15">
            <a:extLst/>
          </p:cNvPr>
          <p:cNvSpPr/>
          <p:nvPr/>
        </p:nvSpPr>
        <p:spPr bwMode="auto">
          <a:xfrm>
            <a:off x="279625" y="1225147"/>
            <a:ext cx="5553593" cy="683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8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What is it?</a:t>
            </a:r>
          </a:p>
        </p:txBody>
      </p:sp>
    </p:spTree>
    <p:extLst>
      <p:ext uri="{BB962C8B-B14F-4D97-AF65-F5344CB8AC3E}">
        <p14:creationId xmlns:p14="http://schemas.microsoft.com/office/powerpoint/2010/main" val="360931671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185EA15-583C-4297-81F8-831B09B232DF}"/>
              </a:ext>
            </a:extLst>
          </p:cNvPr>
          <p:cNvSpPr>
            <a:spLocks noGrp="1"/>
          </p:cNvSpPr>
          <p:nvPr>
            <p:ph type="title"/>
          </p:nvPr>
        </p:nvSpPr>
        <p:spPr/>
        <p:txBody>
          <a:bodyPr/>
          <a:lstStyle/>
          <a:p>
            <a:r>
              <a:rPr lang="en-US"/>
              <a:t>“Many Small Models”?</a:t>
            </a:r>
          </a:p>
        </p:txBody>
      </p:sp>
      <p:sp>
        <p:nvSpPr>
          <p:cNvPr id="5" name="Content Placeholder 3">
            <a:extLst/>
          </p:cNvPr>
          <p:cNvSpPr txBox="1">
            <a:spLocks/>
          </p:cNvSpPr>
          <p:nvPr/>
        </p:nvSpPr>
        <p:spPr>
          <a:xfrm>
            <a:off x="808037" y="1851045"/>
            <a:ext cx="11356166" cy="48751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defTabSz="932293" fontAlgn="base">
              <a:spcBef>
                <a:spcPts val="600"/>
              </a:spcBef>
              <a:spcAft>
                <a:spcPts val="600"/>
              </a:spcAft>
              <a:buNone/>
            </a:pPr>
            <a: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way of improving modeling accuracy by creating models for specific cohorts or partitions of data </a:t>
            </a:r>
            <a:b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br>
            <a: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can combine similar but non-identical models</a:t>
            </a:r>
          </a:p>
          <a:p>
            <a:pPr marL="0" lvl="1" indent="0" defTabSz="932293" fontAlgn="base">
              <a:spcBef>
                <a:spcPts val="600"/>
              </a:spcBef>
              <a:spcAft>
                <a:spcPts val="600"/>
              </a:spcAft>
              <a:buNone/>
            </a:pPr>
            <a: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way of reducing the coding effort otherwise needed for multiple groups</a:t>
            </a:r>
          </a:p>
          <a:p>
            <a:pPr marL="0" lvl="1" indent="0" defTabSz="932293" fontAlgn="base">
              <a:spcBef>
                <a:spcPts val="600"/>
              </a:spcBef>
              <a:spcAft>
                <a:spcPts val="600"/>
              </a:spcAft>
              <a:buNone/>
            </a:pPr>
            <a: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Example: demand forecasting</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store has many categories of products. They want to predict sell-through by category, A single model of all categories produces poor accuracy because of wide variations in behavior</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The task of scripting model training on hundreds of categories is not only tedious, but ever changing, making the task untenable</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Many Models enables them to divide history data by product category, and then run a many model training on the data in a single task, slashing coding</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The result is a family of models that collectively provide far greater accuracy than a single model for the entire product line offered</a:t>
            </a:r>
          </a:p>
          <a:p>
            <a:pPr marL="0" lvl="1" indent="0" defTabSz="932293" fontAlgn="base">
              <a:spcBef>
                <a:spcPts val="600"/>
              </a:spcBef>
              <a:buNone/>
            </a:pPr>
            <a:r>
              <a:rPr lang="en-US" sz="18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Example: failure rate prediction</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machine maker builds many different types of machines suited to many different applications and environments</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Failure rates correlated to very different environmental variables depending on machine type and size, usage environment, etc.</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A single model of these diverse machines wouldn’t yield good accuracy, and building many different models by hand is too tedious</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The process begins by categorizing groups of machines, environments, users, etc. that behave similarly and repartitioning the data according to this classification</a:t>
            </a:r>
          </a:p>
          <a:p>
            <a:pPr marL="231775" lvl="1" indent="-231775" defTabSz="932293" fontAlgn="base">
              <a:spcBef>
                <a:spcPts val="300"/>
              </a:spcBef>
            </a:pP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Then modeling is done with “many small models” using </a:t>
            </a:r>
            <a:r>
              <a:rPr lang="en-US" sz="1400"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rxExecGroupby</a:t>
            </a:r>
            <a:r>
              <a:rPr lang="en-US" sz="1400">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resulting in a family of models that each accurately predict a single category of cohort</a:t>
            </a:r>
          </a:p>
        </p:txBody>
      </p:sp>
      <p:sp>
        <p:nvSpPr>
          <p:cNvPr id="6" name="Rectangle 5">
            <a:extLst/>
          </p:cNvPr>
          <p:cNvSpPr/>
          <p:nvPr/>
        </p:nvSpPr>
        <p:spPr bwMode="auto">
          <a:xfrm>
            <a:off x="279625" y="1225147"/>
            <a:ext cx="5553593" cy="6832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32293" fontAlgn="base">
              <a:lnSpc>
                <a:spcPct val="90000"/>
              </a:lnSpc>
              <a:spcBef>
                <a:spcPts val="600"/>
              </a:spcBef>
              <a:spcAft>
                <a:spcPts val="600"/>
              </a:spcAft>
            </a:pPr>
            <a:r>
              <a:rPr lang="en-US" sz="28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What is it?</a:t>
            </a:r>
          </a:p>
        </p:txBody>
      </p:sp>
      <p:sp>
        <p:nvSpPr>
          <p:cNvPr id="7" name="arrow_15"/>
          <p:cNvSpPr>
            <a:spLocks noChangeAspect="1" noEditPoints="1"/>
          </p:cNvSpPr>
          <p:nvPr/>
        </p:nvSpPr>
        <p:spPr bwMode="auto">
          <a:xfrm>
            <a:off x="485938" y="1983479"/>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arrow_15"/>
          <p:cNvSpPr>
            <a:spLocks noChangeAspect="1" noEditPoints="1"/>
          </p:cNvSpPr>
          <p:nvPr/>
        </p:nvSpPr>
        <p:spPr bwMode="auto">
          <a:xfrm>
            <a:off x="485938" y="2584665"/>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arrow_15"/>
          <p:cNvSpPr>
            <a:spLocks noChangeAspect="1" noEditPoints="1"/>
          </p:cNvSpPr>
          <p:nvPr/>
        </p:nvSpPr>
        <p:spPr bwMode="auto">
          <a:xfrm>
            <a:off x="485938" y="2974396"/>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_15"/>
          <p:cNvSpPr>
            <a:spLocks noChangeAspect="1" noEditPoints="1"/>
          </p:cNvSpPr>
          <p:nvPr/>
        </p:nvSpPr>
        <p:spPr bwMode="auto">
          <a:xfrm>
            <a:off x="485938" y="4688896"/>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5362421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3D8DC-48A6-4710-B9B0-E2E708F5E926}"/>
              </a:ext>
            </a:extLst>
          </p:cNvPr>
          <p:cNvSpPr>
            <a:spLocks noGrp="1"/>
          </p:cNvSpPr>
          <p:nvPr>
            <p:ph type="title"/>
          </p:nvPr>
        </p:nvSpPr>
        <p:spPr>
          <a:xfrm>
            <a:off x="723899" y="295274"/>
            <a:ext cx="11440303" cy="917575"/>
          </a:xfrm>
        </p:spPr>
        <p:txBody>
          <a:bodyPr>
            <a:normAutofit fontScale="90000"/>
          </a:bodyPr>
          <a:lstStyle/>
          <a:p>
            <a:pPr lvl="0"/>
            <a:r>
              <a:rPr lang="en-US" sz="5300"/>
              <a:t>What we do for your customer</a:t>
            </a:r>
            <a:br>
              <a:rPr lang="en-US"/>
            </a:br>
            <a:r>
              <a:rPr lang="en-US" sz="2700" spc="0">
                <a:latin typeface="Segoe UI" panose="020B0502040204020203" pitchFamily="34" charset="0"/>
              </a:rPr>
              <a:t>Scale and accelerate analytics on big data</a:t>
            </a:r>
          </a:p>
        </p:txBody>
      </p:sp>
      <p:sp>
        <p:nvSpPr>
          <p:cNvPr id="278" name="Text Placeholder 4">
            <a:extLst/>
          </p:cNvPr>
          <p:cNvSpPr txBox="1">
            <a:spLocks/>
          </p:cNvSpPr>
          <p:nvPr/>
        </p:nvSpPr>
        <p:spPr>
          <a:xfrm>
            <a:off x="1163652" y="1581517"/>
            <a:ext cx="5511786" cy="1874359"/>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spcAft>
                <a:spcPts val="400"/>
              </a:spcAft>
              <a:buNone/>
            </a:pPr>
            <a:r>
              <a:rPr lang="en-US" sz="1800" err="1">
                <a:latin typeface="Segoe UI Semibold" panose="020B0702040204020203" pitchFamily="34" charset="0"/>
                <a:cs typeface="Segoe UI Semibold" panose="020B0702040204020203" pitchFamily="34" charset="0"/>
              </a:rPr>
              <a:t>R+RevoScaleR</a:t>
            </a:r>
            <a:r>
              <a:rPr lang="en-US" sz="1800">
                <a:latin typeface="Segoe UI Semibold" panose="020B0702040204020203" pitchFamily="34" charset="0"/>
                <a:cs typeface="Segoe UI Semibold" panose="020B0702040204020203" pitchFamily="34" charset="0"/>
              </a:rPr>
              <a:t> and Python + </a:t>
            </a:r>
            <a:r>
              <a:rPr lang="en-US" sz="1800" err="1">
                <a:latin typeface="Segoe UI Semibold" panose="020B0702040204020203" pitchFamily="34" charset="0"/>
                <a:cs typeface="Segoe UI Semibold" panose="020B0702040204020203" pitchFamily="34" charset="0"/>
              </a:rPr>
              <a:t>RevoScalePy</a:t>
            </a:r>
            <a:endParaRPr lang="en-US" sz="1800">
              <a:latin typeface="Segoe UI Semibold" panose="020B0702040204020203" pitchFamily="34" charset="0"/>
              <a:cs typeface="Segoe UI Semibold" panose="020B0702040204020203" pitchFamily="34" charset="0"/>
            </a:endParaRP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Parallelized &amp; distributed algorithms, transforms, tests, and scoring</a:t>
            </a: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Remote execution</a:t>
            </a: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Scale-up &amp; scale-out</a:t>
            </a:r>
          </a:p>
          <a:p>
            <a:pPr marL="0" lvl="1" indent="0">
              <a:spcBef>
                <a:spcPts val="400"/>
              </a:spcBef>
              <a:spcAft>
                <a:spcPts val="400"/>
              </a:spcAft>
              <a:buNone/>
            </a:pPr>
            <a:r>
              <a:rPr lang="en-US" sz="1800">
                <a:latin typeface="Segoe UI" panose="020B0502040204020203" pitchFamily="34" charset="0"/>
                <a:cs typeface="Segoe UI" panose="020B0502040204020203" pitchFamily="34" charset="0"/>
              </a:rPr>
              <a:t>Platform independent (R)</a:t>
            </a:r>
          </a:p>
        </p:txBody>
      </p:sp>
      <p:sp>
        <p:nvSpPr>
          <p:cNvPr id="306" name="Rectangle 305"/>
          <p:cNvSpPr/>
          <p:nvPr/>
        </p:nvSpPr>
        <p:spPr>
          <a:xfrm>
            <a:off x="6813202" y="1581517"/>
            <a:ext cx="5701061" cy="2656112"/>
          </a:xfrm>
          <a:prstGeom prst="rect">
            <a:avLst/>
          </a:prstGeom>
        </p:spPr>
        <p:txBody>
          <a:bodyPr wrap="square" lIns="182880" tIns="146304" rIns="182880" bIns="146304">
            <a:spAutoFit/>
          </a:bodyPr>
          <a:lstStyle/>
          <a:p>
            <a:pPr>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Microsoft Machine Learning Library</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Fast linear, logistic and tree learners</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Deep learning toolkit</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Many-models on partitioned data</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Ensemble learning on partitioned data</a:t>
            </a: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Pretrained Sentiment &amp; Image </a:t>
            </a:r>
            <a:r>
              <a:rPr lang="en-US"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Featurizers</a:t>
            </a:r>
            <a:endPar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a:p>
            <a:pPr marL="0" lvl="1">
              <a:lnSpc>
                <a:spcPct val="90000"/>
              </a:lnSpc>
              <a:spcBef>
                <a:spcPts val="400"/>
              </a:spcBef>
              <a:spcAft>
                <a:spcPts val="400"/>
              </a:spcAft>
              <a:buSzPct val="90000"/>
            </a:pPr>
            <a:r>
              <a:rPr lang="en-US">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Custom parallelization frameworks</a:t>
            </a:r>
          </a:p>
        </p:txBody>
      </p:sp>
      <p:sp>
        <p:nvSpPr>
          <p:cNvPr id="307" name="arrow_15"/>
          <p:cNvSpPr>
            <a:spLocks noChangeAspect="1" noEditPoints="1"/>
          </p:cNvSpPr>
          <p:nvPr/>
        </p:nvSpPr>
        <p:spPr bwMode="auto">
          <a:xfrm>
            <a:off x="921367" y="172004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8" name="arrow_15"/>
          <p:cNvSpPr>
            <a:spLocks noChangeAspect="1" noEditPoints="1"/>
          </p:cNvSpPr>
          <p:nvPr/>
        </p:nvSpPr>
        <p:spPr bwMode="auto">
          <a:xfrm>
            <a:off x="6553817" y="172004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9" name="Rectangle 308">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Scale</a:t>
            </a:r>
          </a:p>
        </p:txBody>
      </p:sp>
      <p:sp>
        <p:nvSpPr>
          <p:cNvPr id="70" name="Rectangle 69"/>
          <p:cNvSpPr/>
          <p:nvPr/>
        </p:nvSpPr>
        <p:spPr bwMode="auto">
          <a:xfrm>
            <a:off x="792981" y="4500564"/>
            <a:ext cx="11368857" cy="2197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Rectangle 73"/>
          <p:cNvSpPr/>
          <p:nvPr/>
        </p:nvSpPr>
        <p:spPr bwMode="auto">
          <a:xfrm>
            <a:off x="3172085" y="4637548"/>
            <a:ext cx="8807190" cy="1880728"/>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84" name="TextBox 83">
            <a:extLst/>
          </p:cNvPr>
          <p:cNvSpPr txBox="1"/>
          <p:nvPr/>
        </p:nvSpPr>
        <p:spPr>
          <a:xfrm>
            <a:off x="6201392" y="5092055"/>
            <a:ext cx="3820633" cy="1523452"/>
          </a:xfrm>
          <a:prstGeom prst="rect">
            <a:avLst/>
          </a:prstGeom>
          <a:noFill/>
        </p:spPr>
        <p:txBody>
          <a:bodyPr wrap="square" lIns="182854" tIns="146283" rIns="182854" bIns="146283" rtlCol="0">
            <a:spAutoFit/>
          </a:bodyPr>
          <a:lstStyle/>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CRAN &amp; </a:t>
            </a: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bioconductor</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RevoScaleR</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MicrosoftML</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Custom frameworks</a:t>
            </a:r>
          </a:p>
        </p:txBody>
      </p:sp>
      <p:sp>
        <p:nvSpPr>
          <p:cNvPr id="85" name="TextBox 84">
            <a:extLst/>
          </p:cNvPr>
          <p:cNvSpPr txBox="1"/>
          <p:nvPr/>
        </p:nvSpPr>
        <p:spPr>
          <a:xfrm>
            <a:off x="9157487" y="5092055"/>
            <a:ext cx="3273771" cy="1523452"/>
          </a:xfrm>
          <a:prstGeom prst="rect">
            <a:avLst/>
          </a:prstGeom>
          <a:noFill/>
        </p:spPr>
        <p:txBody>
          <a:bodyPr wrap="square" lIns="182854" tIns="146283" rIns="182854" bIns="146283" rtlCol="0">
            <a:spAutoFit/>
          </a:bodyPr>
          <a:lstStyle/>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Custom parallelization</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Deep Learning</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Pretrained Models</a:t>
            </a:r>
          </a:p>
          <a:p>
            <a:pPr defTabSz="932597">
              <a:lnSpc>
                <a:spcPct val="90000"/>
              </a:lnSpc>
              <a:spcBef>
                <a:spcPts val="600"/>
              </a:spcBef>
            </a:pP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Prebuilt </a:t>
            </a: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Featurizers</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sp>
        <p:nvSpPr>
          <p:cNvPr id="86" name="TextBox 85">
            <a:extLst/>
          </p:cNvPr>
          <p:cNvSpPr txBox="1"/>
          <p:nvPr/>
        </p:nvSpPr>
        <p:spPr>
          <a:xfrm>
            <a:off x="3197189" y="5092055"/>
            <a:ext cx="3102223" cy="1197208"/>
          </a:xfrm>
          <a:prstGeom prst="rect">
            <a:avLst/>
          </a:prstGeom>
          <a:noFill/>
        </p:spPr>
        <p:txBody>
          <a:bodyPr wrap="square" lIns="182854" tIns="146283" rIns="182854" bIns="146283" rtlCol="0">
            <a:spAutoFit/>
          </a:bodyPr>
          <a:lstStyle/>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NumPy</a:t>
            </a:r>
            <a:r>
              <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rPr>
              <a:t>, Pandas, &amp; others</a:t>
            </a: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RevoScalePy</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a:p>
            <a:pPr defTabSz="932597">
              <a:lnSpc>
                <a:spcPct val="90000"/>
              </a:lnSpc>
              <a:spcBef>
                <a:spcPts val="600"/>
              </a:spcBef>
            </a:pPr>
            <a:r>
              <a:rPr lang="en-US" err="1">
                <a:gradFill>
                  <a:gsLst>
                    <a:gs pos="0">
                      <a:schemeClr val="tx1"/>
                    </a:gs>
                    <a:gs pos="100000">
                      <a:schemeClr val="tx1"/>
                    </a:gs>
                  </a:gsLst>
                  <a:lin ang="5400000" scaled="1"/>
                </a:gradFill>
                <a:latin typeface="Segoe UI" panose="020B0502040204020203" pitchFamily="34" charset="0"/>
                <a:cs typeface="Segoe UI" panose="020B0502040204020203" pitchFamily="34" charset="0"/>
              </a:rPr>
              <a:t>MicrosoftML</a:t>
            </a:r>
            <a:endParaRPr lang="en-US">
              <a:gradFill>
                <a:gsLst>
                  <a:gs pos="0">
                    <a:schemeClr val="tx1"/>
                  </a:gs>
                  <a:gs pos="100000">
                    <a:schemeClr val="tx1"/>
                  </a:gs>
                </a:gsLst>
                <a:lin ang="5400000" scaled="1"/>
              </a:gradFill>
              <a:latin typeface="Segoe UI" panose="020B0502040204020203" pitchFamily="34" charset="0"/>
              <a:cs typeface="Segoe UI" panose="020B0502040204020203" pitchFamily="34" charset="0"/>
            </a:endParaRPr>
          </a:p>
        </p:txBody>
      </p:sp>
      <p:grpSp>
        <p:nvGrpSpPr>
          <p:cNvPr id="97" name="Group 96">
            <a:extLst/>
          </p:cNvPr>
          <p:cNvGrpSpPr/>
          <p:nvPr/>
        </p:nvGrpSpPr>
        <p:grpSpPr>
          <a:xfrm>
            <a:off x="957603" y="4637547"/>
            <a:ext cx="2128012" cy="1706680"/>
            <a:chOff x="288526" y="4335410"/>
            <a:chExt cx="2332948" cy="1871040"/>
          </a:xfrm>
        </p:grpSpPr>
        <p:sp>
          <p:nvSpPr>
            <p:cNvPr id="98" name="Rectangle 97"/>
            <p:cNvSpPr/>
            <p:nvPr/>
          </p:nvSpPr>
          <p:spPr bwMode="auto">
            <a:xfrm>
              <a:off x="2264858" y="4335410"/>
              <a:ext cx="356616" cy="187095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Operationalization</a:t>
              </a:r>
            </a:p>
          </p:txBody>
        </p:sp>
        <p:sp>
          <p:nvSpPr>
            <p:cNvPr id="99" name="Rectangle 98"/>
            <p:cNvSpPr/>
            <p:nvPr/>
          </p:nvSpPr>
          <p:spPr bwMode="auto">
            <a:xfrm>
              <a:off x="288527" y="4335625"/>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100" name="Rectangle 99"/>
            <p:cNvSpPr/>
            <p:nvPr/>
          </p:nvSpPr>
          <p:spPr bwMode="auto">
            <a:xfrm>
              <a:off x="288527" y="4714571"/>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Language</a:t>
              </a:r>
            </a:p>
          </p:txBody>
        </p:sp>
        <p:sp>
          <p:nvSpPr>
            <p:cNvPr id="101" name="Rectangle 100"/>
            <p:cNvSpPr/>
            <p:nvPr/>
          </p:nvSpPr>
          <p:spPr bwMode="auto">
            <a:xfrm>
              <a:off x="288527" y="5093133"/>
              <a:ext cx="1958768" cy="355343"/>
            </a:xfrm>
            <a:prstGeom prst="rect">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102" name="Rectangle 101"/>
            <p:cNvSpPr/>
            <p:nvPr/>
          </p:nvSpPr>
          <p:spPr bwMode="auto">
            <a:xfrm>
              <a:off x="288527" y="5468033"/>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Data Sources</a:t>
              </a:r>
            </a:p>
          </p:txBody>
        </p:sp>
        <p:sp>
          <p:nvSpPr>
            <p:cNvPr id="103" name="Rectangle 102"/>
            <p:cNvSpPr/>
            <p:nvPr/>
          </p:nvSpPr>
          <p:spPr bwMode="auto">
            <a:xfrm>
              <a:off x="288527" y="5846979"/>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Platforms &amp; data</a:t>
              </a:r>
            </a:p>
          </p:txBody>
        </p:sp>
        <p:sp>
          <p:nvSpPr>
            <p:cNvPr id="104" name="Rectangle 103"/>
            <p:cNvSpPr/>
            <p:nvPr/>
          </p:nvSpPr>
          <p:spPr bwMode="auto">
            <a:xfrm>
              <a:off x="288526" y="4335625"/>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05" name="Rectangle 104"/>
            <p:cNvSpPr/>
            <p:nvPr/>
          </p:nvSpPr>
          <p:spPr bwMode="auto">
            <a:xfrm>
              <a:off x="288526" y="5846979"/>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06" name="Rectangle 105"/>
            <p:cNvSpPr/>
            <p:nvPr/>
          </p:nvSpPr>
          <p:spPr bwMode="auto">
            <a:xfrm>
              <a:off x="288526" y="5468033"/>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07" name="Rectangle 106"/>
            <p:cNvSpPr/>
            <p:nvPr/>
          </p:nvSpPr>
          <p:spPr bwMode="auto">
            <a:xfrm>
              <a:off x="288526" y="5093347"/>
              <a:ext cx="356616" cy="35775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08" name="Rectangle 107"/>
            <p:cNvSpPr/>
            <p:nvPr/>
          </p:nvSpPr>
          <p:spPr bwMode="auto">
            <a:xfrm>
              <a:off x="288526" y="4714488"/>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09" name="Rectangle 108"/>
            <p:cNvSpPr/>
            <p:nvPr/>
          </p:nvSpPr>
          <p:spPr bwMode="auto">
            <a:xfrm>
              <a:off x="2264858" y="4335625"/>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10" name="tool"/>
            <p:cNvSpPr>
              <a:spLocks noChangeAspect="1" noEditPoints="1"/>
            </p:cNvSpPr>
            <p:nvPr/>
          </p:nvSpPr>
          <p:spPr bwMode="auto">
            <a:xfrm>
              <a:off x="399591" y="4420641"/>
              <a:ext cx="134486" cy="189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111" name="network_3"/>
            <p:cNvSpPr>
              <a:spLocks noChangeAspect="1" noEditPoints="1"/>
            </p:cNvSpPr>
            <p:nvPr/>
          </p:nvSpPr>
          <p:spPr bwMode="auto">
            <a:xfrm>
              <a:off x="365938" y="5922012"/>
              <a:ext cx="201792" cy="20940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nvGrpSpPr>
            <p:cNvPr id="112" name="Group 8"/>
            <p:cNvGrpSpPr>
              <a:grpSpLocks noChangeAspect="1"/>
            </p:cNvGrpSpPr>
            <p:nvPr/>
          </p:nvGrpSpPr>
          <p:grpSpPr bwMode="auto">
            <a:xfrm>
              <a:off x="379345" y="5560279"/>
              <a:ext cx="174978" cy="174978"/>
              <a:chOff x="-272" y="3197"/>
              <a:chExt cx="266" cy="266"/>
            </a:xfrm>
          </p:grpSpPr>
          <p:sp>
            <p:nvSpPr>
              <p:cNvPr id="116"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7"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8"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19"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0"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121"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sp>
          <p:nvSpPr>
            <p:cNvPr id="113" name="math"/>
            <p:cNvSpPr>
              <a:spLocks noChangeAspect="1" noEditPoints="1"/>
            </p:cNvSpPr>
            <p:nvPr/>
          </p:nvSpPr>
          <p:spPr bwMode="auto">
            <a:xfrm>
              <a:off x="372671" y="5183493"/>
              <a:ext cx="188326" cy="177461"/>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lin ang="5400000" scaled="1"/>
                </a:gradFill>
              </a:endParaRPr>
            </a:p>
          </p:txBody>
        </p:sp>
        <p:sp>
          <p:nvSpPr>
            <p:cNvPr id="114" name="language"/>
            <p:cNvSpPr>
              <a:spLocks noChangeAspect="1" noEditPoints="1"/>
            </p:cNvSpPr>
            <p:nvPr/>
          </p:nvSpPr>
          <p:spPr bwMode="auto">
            <a:xfrm>
              <a:off x="373478" y="4812281"/>
              <a:ext cx="186712" cy="163884"/>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115" name="gear"/>
            <p:cNvSpPr>
              <a:spLocks noChangeAspect="1" noEditPoints="1"/>
            </p:cNvSpPr>
            <p:nvPr/>
          </p:nvSpPr>
          <p:spPr bwMode="auto">
            <a:xfrm>
              <a:off x="2349098" y="4421699"/>
              <a:ext cx="188137" cy="18732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grpSp>
      <p:grpSp>
        <p:nvGrpSpPr>
          <p:cNvPr id="122" name="Group 121"/>
          <p:cNvGrpSpPr/>
          <p:nvPr/>
        </p:nvGrpSpPr>
        <p:grpSpPr>
          <a:xfrm>
            <a:off x="3172085" y="4636294"/>
            <a:ext cx="8807190" cy="446089"/>
            <a:chOff x="3419735" y="3380148"/>
            <a:chExt cx="8807190" cy="523537"/>
          </a:xfrm>
        </p:grpSpPr>
        <p:sp>
          <p:nvSpPr>
            <p:cNvPr id="123" name="Rectangle 122"/>
            <p:cNvSpPr/>
            <p:nvPr/>
          </p:nvSpPr>
          <p:spPr bwMode="auto">
            <a:xfrm>
              <a:off x="3427894" y="3384781"/>
              <a:ext cx="8799031" cy="5124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Algorithms</a:t>
              </a:r>
            </a:p>
          </p:txBody>
        </p:sp>
        <p:sp>
          <p:nvSpPr>
            <p:cNvPr id="124" name="Rectangle 123"/>
            <p:cNvSpPr/>
            <p:nvPr/>
          </p:nvSpPr>
          <p:spPr bwMode="auto">
            <a:xfrm>
              <a:off x="3419735" y="3380148"/>
              <a:ext cx="438912" cy="5235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25" name="math"/>
            <p:cNvSpPr>
              <a:spLocks noChangeAspect="1" noEditPoints="1"/>
            </p:cNvSpPr>
            <p:nvPr/>
          </p:nvSpPr>
          <p:spPr bwMode="auto">
            <a:xfrm>
              <a:off x="3503397" y="3513045"/>
              <a:ext cx="271589" cy="255920"/>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162377163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EEE4D-41D6-49B7-BACB-3D1FFBFBBE3F}"/>
              </a:ext>
            </a:extLst>
          </p:cNvPr>
          <p:cNvSpPr>
            <a:spLocks noGrp="1"/>
          </p:cNvSpPr>
          <p:nvPr>
            <p:ph type="title"/>
          </p:nvPr>
        </p:nvSpPr>
        <p:spPr/>
        <p:txBody>
          <a:bodyPr/>
          <a:lstStyle/>
          <a:p>
            <a:r>
              <a:rPr lang="en-US" sz="4700"/>
              <a:t>Approaches to scaling and accelerating analytics</a:t>
            </a:r>
          </a:p>
        </p:txBody>
      </p:sp>
      <p:sp>
        <p:nvSpPr>
          <p:cNvPr id="59" name="Rectangle 58">
            <a:extLst>
              <a:ext uri="{FF2B5EF4-FFF2-40B4-BE49-F238E27FC236}">
                <a16:creationId xmlns:a16="http://schemas.microsoft.com/office/drawing/2014/main" id="{87CB48F7-7E34-41B2-A3B2-7607CFFF0BE4}"/>
              </a:ext>
            </a:extLst>
          </p:cNvPr>
          <p:cNvSpPr/>
          <p:nvPr/>
        </p:nvSpPr>
        <p:spPr bwMode="auto">
          <a:xfrm>
            <a:off x="274639" y="1226682"/>
            <a:ext cx="3504876" cy="457135"/>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Open source</a:t>
            </a:r>
          </a:p>
        </p:txBody>
      </p:sp>
      <p:sp>
        <p:nvSpPr>
          <p:cNvPr id="49" name="TextBox 48">
            <a:extLst>
              <a:ext uri="{FF2B5EF4-FFF2-40B4-BE49-F238E27FC236}">
                <a16:creationId xmlns:a16="http://schemas.microsoft.com/office/drawing/2014/main" id="{FA03524A-F05E-49B0-BFBD-94BA1AED3D48}"/>
              </a:ext>
            </a:extLst>
          </p:cNvPr>
          <p:cNvSpPr txBox="1"/>
          <p:nvPr/>
        </p:nvSpPr>
        <p:spPr>
          <a:xfrm>
            <a:off x="3968058" y="1344450"/>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Single threaded execution – slow and memory limited</a:t>
            </a:r>
          </a:p>
        </p:txBody>
      </p:sp>
      <p:sp>
        <p:nvSpPr>
          <p:cNvPr id="60" name="Rectangle 59">
            <a:extLst>
              <a:ext uri="{FF2B5EF4-FFF2-40B4-BE49-F238E27FC236}">
                <a16:creationId xmlns:a16="http://schemas.microsoft.com/office/drawing/2014/main" id="{A458C34F-F13F-4E78-8765-48D589D7F3D9}"/>
              </a:ext>
            </a:extLst>
          </p:cNvPr>
          <p:cNvSpPr/>
          <p:nvPr/>
        </p:nvSpPr>
        <p:spPr bwMode="auto">
          <a:xfrm>
            <a:off x="274639" y="2895318"/>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Embarrassingly Parallel Functions</a:t>
            </a:r>
          </a:p>
        </p:txBody>
      </p:sp>
      <p:sp>
        <p:nvSpPr>
          <p:cNvPr id="50" name="TextBox 49">
            <a:extLst>
              <a:ext uri="{FF2B5EF4-FFF2-40B4-BE49-F238E27FC236}">
                <a16:creationId xmlns:a16="http://schemas.microsoft.com/office/drawing/2014/main" id="{3B9B30C2-E976-4B03-B73F-91212792C17B}"/>
              </a:ext>
            </a:extLst>
          </p:cNvPr>
          <p:cNvSpPr txBox="1"/>
          <p:nvPr/>
        </p:nvSpPr>
        <p:spPr>
          <a:xfrm>
            <a:off x="3968059" y="3037406"/>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Parallelize record-by-record tasks – “do parallel” – a.k.a. “pleasingly parallel”</a:t>
            </a:r>
          </a:p>
        </p:txBody>
      </p:sp>
      <p:sp>
        <p:nvSpPr>
          <p:cNvPr id="64" name="Rectangle 63">
            <a:extLst>
              <a:ext uri="{FF2B5EF4-FFF2-40B4-BE49-F238E27FC236}">
                <a16:creationId xmlns:a16="http://schemas.microsoft.com/office/drawing/2014/main" id="{30AC3C5D-AE02-4A51-8947-827D9E4C89A7}"/>
              </a:ext>
            </a:extLst>
          </p:cNvPr>
          <p:cNvSpPr/>
          <p:nvPr/>
        </p:nvSpPr>
        <p:spPr bwMode="auto">
          <a:xfrm>
            <a:off x="274639" y="3451530"/>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Custom Algorithms</a:t>
            </a:r>
          </a:p>
        </p:txBody>
      </p:sp>
      <p:sp>
        <p:nvSpPr>
          <p:cNvPr id="51" name="TextBox 50">
            <a:extLst>
              <a:ext uri="{FF2B5EF4-FFF2-40B4-BE49-F238E27FC236}">
                <a16:creationId xmlns:a16="http://schemas.microsoft.com/office/drawing/2014/main" id="{CBF497C2-1172-4F8F-B4FC-CB60EB7986A5}"/>
              </a:ext>
            </a:extLst>
          </p:cNvPr>
          <p:cNvSpPr txBox="1"/>
          <p:nvPr/>
        </p:nvSpPr>
        <p:spPr>
          <a:xfrm>
            <a:off x="3968058" y="3569298"/>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Build custom parallelized algorithms</a:t>
            </a:r>
          </a:p>
        </p:txBody>
      </p:sp>
      <p:sp>
        <p:nvSpPr>
          <p:cNvPr id="66" name="Rectangle 65">
            <a:extLst>
              <a:ext uri="{FF2B5EF4-FFF2-40B4-BE49-F238E27FC236}">
                <a16:creationId xmlns:a16="http://schemas.microsoft.com/office/drawing/2014/main" id="{C1AAE8EF-F754-4A56-9301-8FA152683FD9}"/>
              </a:ext>
            </a:extLst>
          </p:cNvPr>
          <p:cNvSpPr/>
          <p:nvPr/>
        </p:nvSpPr>
        <p:spPr bwMode="auto">
          <a:xfrm>
            <a:off x="274639" y="5676378"/>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err="1">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Ensembling</a:t>
            </a:r>
            <a:endPar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53" name="TextBox 52">
            <a:extLst>
              <a:ext uri="{FF2B5EF4-FFF2-40B4-BE49-F238E27FC236}">
                <a16:creationId xmlns:a16="http://schemas.microsoft.com/office/drawing/2014/main" id="{4E169D5F-96B8-43E5-B7CF-E86F321EA9FB}"/>
              </a:ext>
            </a:extLst>
          </p:cNvPr>
          <p:cNvSpPr txBox="1"/>
          <p:nvPr/>
        </p:nvSpPr>
        <p:spPr>
          <a:xfrm>
            <a:off x="3968059" y="5794146"/>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Parallelize modeling and ensemble multiple results</a:t>
            </a:r>
          </a:p>
        </p:txBody>
      </p:sp>
      <p:sp>
        <p:nvSpPr>
          <p:cNvPr id="68" name="Rectangle 67">
            <a:extLst>
              <a:ext uri="{FF2B5EF4-FFF2-40B4-BE49-F238E27FC236}">
                <a16:creationId xmlns:a16="http://schemas.microsoft.com/office/drawing/2014/main" id="{B557274A-FB3D-45A0-8630-D6C98C3CFCAD}"/>
              </a:ext>
            </a:extLst>
          </p:cNvPr>
          <p:cNvSpPr/>
          <p:nvPr/>
        </p:nvSpPr>
        <p:spPr bwMode="auto">
          <a:xfrm>
            <a:off x="274639" y="4007742"/>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Distributed Algorithms</a:t>
            </a:r>
          </a:p>
        </p:txBody>
      </p:sp>
      <p:sp>
        <p:nvSpPr>
          <p:cNvPr id="55" name="TextBox 54">
            <a:extLst>
              <a:ext uri="{FF2B5EF4-FFF2-40B4-BE49-F238E27FC236}">
                <a16:creationId xmlns:a16="http://schemas.microsoft.com/office/drawing/2014/main" id="{69F6E03F-77D3-447B-B989-425845BE6D16}"/>
              </a:ext>
            </a:extLst>
          </p:cNvPr>
          <p:cNvSpPr txBox="1"/>
          <p:nvPr/>
        </p:nvSpPr>
        <p:spPr>
          <a:xfrm>
            <a:off x="3968059" y="4125510"/>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Refactor algorithms for distributed computation – e.g., multi-threaded, multi-core</a:t>
            </a:r>
          </a:p>
        </p:txBody>
      </p:sp>
      <p:sp>
        <p:nvSpPr>
          <p:cNvPr id="67" name="Rectangle 66">
            <a:extLst>
              <a:ext uri="{FF2B5EF4-FFF2-40B4-BE49-F238E27FC236}">
                <a16:creationId xmlns:a16="http://schemas.microsoft.com/office/drawing/2014/main" id="{2CEE3956-D57B-4749-8BFE-2630F582A89E}"/>
              </a:ext>
            </a:extLst>
          </p:cNvPr>
          <p:cNvSpPr/>
          <p:nvPr/>
        </p:nvSpPr>
        <p:spPr bwMode="auto">
          <a:xfrm>
            <a:off x="274639" y="6232591"/>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Many models</a:t>
            </a:r>
          </a:p>
        </p:txBody>
      </p:sp>
      <p:sp>
        <p:nvSpPr>
          <p:cNvPr id="56" name="TextBox 55">
            <a:extLst>
              <a:ext uri="{FF2B5EF4-FFF2-40B4-BE49-F238E27FC236}">
                <a16:creationId xmlns:a16="http://schemas.microsoft.com/office/drawing/2014/main" id="{225929BB-0AFD-4A2E-AD44-664BA55684E1}"/>
              </a:ext>
            </a:extLst>
          </p:cNvPr>
          <p:cNvSpPr txBox="1"/>
          <p:nvPr/>
        </p:nvSpPr>
        <p:spPr>
          <a:xfrm>
            <a:off x="3968059" y="6350359"/>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Compute unique models for each group, partition, or cohort</a:t>
            </a:r>
          </a:p>
        </p:txBody>
      </p:sp>
      <p:sp>
        <p:nvSpPr>
          <p:cNvPr id="61" name="Rectangle 60">
            <a:extLst>
              <a:ext uri="{FF2B5EF4-FFF2-40B4-BE49-F238E27FC236}">
                <a16:creationId xmlns:a16="http://schemas.microsoft.com/office/drawing/2014/main" id="{AC53E3D1-1D5B-4B63-9271-D515D9EE81D8}"/>
              </a:ext>
            </a:extLst>
          </p:cNvPr>
          <p:cNvSpPr/>
          <p:nvPr/>
        </p:nvSpPr>
        <p:spPr bwMode="auto">
          <a:xfrm>
            <a:off x="274639" y="5120166"/>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Remote Execution</a:t>
            </a:r>
          </a:p>
        </p:txBody>
      </p:sp>
      <p:sp>
        <p:nvSpPr>
          <p:cNvPr id="58" name="TextBox 57">
            <a:extLst>
              <a:ext uri="{FF2B5EF4-FFF2-40B4-BE49-F238E27FC236}">
                <a16:creationId xmlns:a16="http://schemas.microsoft.com/office/drawing/2014/main" id="{1A97308E-4D44-4789-8467-951A71B45CE7}"/>
              </a:ext>
            </a:extLst>
          </p:cNvPr>
          <p:cNvSpPr txBox="1"/>
          <p:nvPr/>
        </p:nvSpPr>
        <p:spPr>
          <a:xfrm>
            <a:off x="3968058" y="5237934"/>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Move analysis to where data lives</a:t>
            </a:r>
          </a:p>
        </p:txBody>
      </p:sp>
      <p:sp>
        <p:nvSpPr>
          <p:cNvPr id="63" name="Rectangle 62">
            <a:extLst>
              <a:ext uri="{FF2B5EF4-FFF2-40B4-BE49-F238E27FC236}">
                <a16:creationId xmlns:a16="http://schemas.microsoft.com/office/drawing/2014/main" id="{42F9EBE3-3900-431A-9162-0B724B3748EA}"/>
              </a:ext>
            </a:extLst>
          </p:cNvPr>
          <p:cNvSpPr/>
          <p:nvPr/>
        </p:nvSpPr>
        <p:spPr bwMode="auto">
          <a:xfrm>
            <a:off x="274639" y="2339106"/>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Parallelize Math Primitives</a:t>
            </a:r>
          </a:p>
        </p:txBody>
      </p:sp>
      <p:sp>
        <p:nvSpPr>
          <p:cNvPr id="70" name="TextBox 69">
            <a:extLst>
              <a:ext uri="{FF2B5EF4-FFF2-40B4-BE49-F238E27FC236}">
                <a16:creationId xmlns:a16="http://schemas.microsoft.com/office/drawing/2014/main" id="{37BD77DD-8F5F-443C-8845-9F9DB7211D6E}"/>
              </a:ext>
            </a:extLst>
          </p:cNvPr>
          <p:cNvSpPr txBox="1"/>
          <p:nvPr/>
        </p:nvSpPr>
        <p:spPr>
          <a:xfrm>
            <a:off x="3968058" y="2456874"/>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Multi-threaded math primitives from Intel Math Kernel Libraries (MKL)</a:t>
            </a:r>
          </a:p>
        </p:txBody>
      </p:sp>
      <p:sp>
        <p:nvSpPr>
          <p:cNvPr id="37" name="Rectangle 36">
            <a:extLst>
              <a:ext uri="{FF2B5EF4-FFF2-40B4-BE49-F238E27FC236}">
                <a16:creationId xmlns:a16="http://schemas.microsoft.com/office/drawing/2014/main" id="{4B07B447-9308-447B-A873-840AD24FA3D5}"/>
              </a:ext>
            </a:extLst>
          </p:cNvPr>
          <p:cNvSpPr/>
          <p:nvPr/>
        </p:nvSpPr>
        <p:spPr bwMode="auto">
          <a:xfrm>
            <a:off x="274639" y="4563954"/>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Multi-Node Parallelization</a:t>
            </a:r>
          </a:p>
        </p:txBody>
      </p:sp>
      <p:sp>
        <p:nvSpPr>
          <p:cNvPr id="38" name="TextBox 37">
            <a:extLst>
              <a:ext uri="{FF2B5EF4-FFF2-40B4-BE49-F238E27FC236}">
                <a16:creationId xmlns:a16="http://schemas.microsoft.com/office/drawing/2014/main" id="{8CFDF94D-5DF0-422E-84A0-20527CE9F05A}"/>
              </a:ext>
            </a:extLst>
          </p:cNvPr>
          <p:cNvSpPr txBox="1"/>
          <p:nvPr/>
        </p:nvSpPr>
        <p:spPr>
          <a:xfrm>
            <a:off x="3968058" y="4681722"/>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Refactor algorithms for distributed computation on multiple nodes</a:t>
            </a:r>
          </a:p>
        </p:txBody>
      </p:sp>
      <p:sp>
        <p:nvSpPr>
          <p:cNvPr id="40" name="Rectangle 39">
            <a:extLst>
              <a:ext uri="{FF2B5EF4-FFF2-40B4-BE49-F238E27FC236}">
                <a16:creationId xmlns:a16="http://schemas.microsoft.com/office/drawing/2014/main" id="{E2D99756-D4EB-4F11-A978-6C466CFDF29F}"/>
              </a:ext>
            </a:extLst>
          </p:cNvPr>
          <p:cNvSpPr/>
          <p:nvPr/>
        </p:nvSpPr>
        <p:spPr bwMode="auto">
          <a:xfrm>
            <a:off x="274639" y="1782894"/>
            <a:ext cx="3504876" cy="457135"/>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3260" rIns="93260" bIns="9326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6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Scale the Environment</a:t>
            </a:r>
          </a:p>
        </p:txBody>
      </p:sp>
      <p:sp>
        <p:nvSpPr>
          <p:cNvPr id="41" name="TextBox 40">
            <a:extLst>
              <a:ext uri="{FF2B5EF4-FFF2-40B4-BE49-F238E27FC236}">
                <a16:creationId xmlns:a16="http://schemas.microsoft.com/office/drawing/2014/main" id="{464DFF19-AC27-4E51-AD2E-1D99D28D1BDE}"/>
              </a:ext>
            </a:extLst>
          </p:cNvPr>
          <p:cNvSpPr txBox="1"/>
          <p:nvPr/>
        </p:nvSpPr>
        <p:spPr>
          <a:xfrm>
            <a:off x="3968058" y="1900662"/>
            <a:ext cx="8685568" cy="221599"/>
          </a:xfrm>
          <a:prstGeom prst="rect">
            <a:avLst/>
          </a:prstGeom>
          <a:noFill/>
        </p:spPr>
        <p:txBody>
          <a:bodyPr wrap="square" lIns="0" tIns="0" rIns="0" bIns="0" rtlCol="0">
            <a:spAutoFit/>
          </a:bodyPr>
          <a:lstStyle/>
          <a:p>
            <a:pPr>
              <a:lnSpc>
                <a:spcPct val="90000"/>
              </a:lnSpc>
              <a:spcAft>
                <a:spcPts val="600"/>
              </a:spcAft>
            </a:pPr>
            <a:r>
              <a:rPr lang="en-US" sz="16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Move modeling, testing and evaluation to faster systems with more memory</a:t>
            </a:r>
          </a:p>
        </p:txBody>
      </p:sp>
    </p:spTree>
    <p:extLst>
      <p:ext uri="{BB962C8B-B14F-4D97-AF65-F5344CB8AC3E}">
        <p14:creationId xmlns:p14="http://schemas.microsoft.com/office/powerpoint/2010/main" val="1055847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spc="0">
                <a:latin typeface="Segoe UI" panose="020B0502040204020203" pitchFamily="34" charset="0"/>
              </a:rPr>
              <a:t>Tackle bigger data with </a:t>
            </a:r>
            <a:br>
              <a:rPr lang="en-US"/>
            </a:br>
            <a:r>
              <a:rPr lang="en-US"/>
              <a:t>SQL Server 2017 Machine Learning Services</a:t>
            </a:r>
          </a:p>
        </p:txBody>
      </p:sp>
      <p:grpSp>
        <p:nvGrpSpPr>
          <p:cNvPr id="51" name="Group 50"/>
          <p:cNvGrpSpPr/>
          <p:nvPr/>
        </p:nvGrpSpPr>
        <p:grpSpPr>
          <a:xfrm>
            <a:off x="2699928" y="4693674"/>
            <a:ext cx="1068644" cy="939052"/>
            <a:chOff x="2863443" y="3506451"/>
            <a:chExt cx="746170" cy="655684"/>
          </a:xfrm>
        </p:grpSpPr>
        <p:grpSp>
          <p:nvGrpSpPr>
            <p:cNvPr id="49" name="Group 48"/>
            <p:cNvGrpSpPr/>
            <p:nvPr/>
          </p:nvGrpSpPr>
          <p:grpSpPr>
            <a:xfrm>
              <a:off x="2863443" y="3506451"/>
              <a:ext cx="746170" cy="655684"/>
              <a:chOff x="2863443" y="3506451"/>
              <a:chExt cx="746170" cy="655684"/>
            </a:xfrm>
          </p:grpSpPr>
          <p:sp>
            <p:nvSpPr>
              <p:cNvPr id="259"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47" name="Group 46"/>
              <p:cNvGrpSpPr/>
              <p:nvPr/>
            </p:nvGrpSpPr>
            <p:grpSpPr>
              <a:xfrm>
                <a:off x="2933674" y="3506451"/>
                <a:ext cx="604979" cy="81802"/>
                <a:chOff x="2935620" y="3506451"/>
                <a:chExt cx="604979" cy="81802"/>
              </a:xfrm>
            </p:grpSpPr>
            <p:sp>
              <p:nvSpPr>
                <p:cNvPr id="26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3"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4"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6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7"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8"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99" name="Group 298"/>
              <p:cNvGrpSpPr/>
              <p:nvPr/>
            </p:nvGrpSpPr>
            <p:grpSpPr>
              <a:xfrm>
                <a:off x="2933674" y="4080333"/>
                <a:ext cx="604979" cy="81802"/>
                <a:chOff x="2935620" y="3506451"/>
                <a:chExt cx="604979" cy="81802"/>
              </a:xfrm>
            </p:grpSpPr>
            <p:sp>
              <p:nvSpPr>
                <p:cNvPr id="300"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1"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2"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7"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8"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9"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0"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48" name="Group 47"/>
              <p:cNvGrpSpPr/>
              <p:nvPr/>
            </p:nvGrpSpPr>
            <p:grpSpPr>
              <a:xfrm>
                <a:off x="3527811" y="3595919"/>
                <a:ext cx="81802" cy="478983"/>
                <a:chOff x="3527811" y="3607825"/>
                <a:chExt cx="81802" cy="478983"/>
              </a:xfrm>
            </p:grpSpPr>
            <p:sp>
              <p:nvSpPr>
                <p:cNvPr id="31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322" name="Group 321"/>
              <p:cNvGrpSpPr/>
              <p:nvPr/>
            </p:nvGrpSpPr>
            <p:grpSpPr>
              <a:xfrm>
                <a:off x="2863443" y="3595919"/>
                <a:ext cx="81802" cy="478983"/>
                <a:chOff x="3527811" y="3607825"/>
                <a:chExt cx="81802" cy="478983"/>
              </a:xfrm>
            </p:grpSpPr>
            <p:sp>
              <p:nvSpPr>
                <p:cNvPr id="32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
          <p:nvSpPr>
            <p:cNvPr id="50" name="TextBox 49"/>
            <p:cNvSpPr txBox="1"/>
            <p:nvPr/>
          </p:nvSpPr>
          <p:spPr>
            <a:xfrm>
              <a:off x="3015072" y="3746500"/>
              <a:ext cx="442912" cy="197262"/>
            </a:xfrm>
            <a:prstGeom prst="rect">
              <a:avLst/>
            </a:prstGeom>
            <a:noFill/>
          </p:spPr>
          <p:txBody>
            <a:bodyPr wrap="square" lIns="0" tIns="0" rIns="0" bIns="0" rtlCol="0">
              <a:spAutoFit/>
            </a:bodyPr>
            <a:lstStyle/>
            <a:p>
              <a:pPr algn="ctr">
                <a:lnSpc>
                  <a:spcPct val="90000"/>
                </a:lnSpc>
                <a:spcAft>
                  <a:spcPts val="600"/>
                </a:spcAft>
              </a:pPr>
              <a:r>
                <a:rPr lang="en-US" sz="2000" b="1">
                  <a:gradFill>
                    <a:gsLst>
                      <a:gs pos="2917">
                        <a:schemeClr val="tx1"/>
                      </a:gs>
                      <a:gs pos="30000">
                        <a:schemeClr val="tx1"/>
                      </a:gs>
                    </a:gsLst>
                    <a:lin ang="5400000" scaled="0"/>
                  </a:gradFill>
                </a:rPr>
                <a:t>CPU</a:t>
              </a:r>
            </a:p>
          </p:txBody>
        </p:sp>
      </p:grpSp>
      <p:sp>
        <p:nvSpPr>
          <p:cNvPr id="336" name="Rectangle 260"/>
          <p:cNvSpPr>
            <a:spLocks noChangeArrowheads="1"/>
          </p:cNvSpPr>
          <p:nvPr/>
        </p:nvSpPr>
        <p:spPr bwMode="auto">
          <a:xfrm>
            <a:off x="3279937" y="3289531"/>
            <a:ext cx="339064" cy="3390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7" name="Rectangle 261"/>
          <p:cNvSpPr>
            <a:spLocks noChangeArrowheads="1"/>
          </p:cNvSpPr>
          <p:nvPr/>
        </p:nvSpPr>
        <p:spPr bwMode="auto">
          <a:xfrm>
            <a:off x="2032126" y="3428548"/>
            <a:ext cx="340735" cy="339064"/>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8" name="Rectangle 262"/>
          <p:cNvSpPr>
            <a:spLocks noChangeArrowheads="1"/>
          </p:cNvSpPr>
          <p:nvPr/>
        </p:nvSpPr>
        <p:spPr bwMode="auto">
          <a:xfrm>
            <a:off x="3718369" y="3089936"/>
            <a:ext cx="340735" cy="34073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57" name="Group 56"/>
          <p:cNvGrpSpPr/>
          <p:nvPr/>
        </p:nvGrpSpPr>
        <p:grpSpPr>
          <a:xfrm>
            <a:off x="2132342" y="2959204"/>
            <a:ext cx="591275" cy="591275"/>
            <a:chOff x="2696514" y="2496211"/>
            <a:chExt cx="591359" cy="591359"/>
          </a:xfrm>
        </p:grpSpPr>
        <p:sp>
          <p:nvSpPr>
            <p:cNvPr id="339"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0"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1"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2"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3"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4"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5"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6"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7"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8"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49"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0"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1"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2"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3"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4"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5" name="Group 54"/>
          <p:cNvGrpSpPr/>
          <p:nvPr/>
        </p:nvGrpSpPr>
        <p:grpSpPr>
          <a:xfrm>
            <a:off x="2785537" y="3669183"/>
            <a:ext cx="821771" cy="823443"/>
            <a:chOff x="2636376" y="1280083"/>
            <a:chExt cx="821888" cy="823559"/>
          </a:xfrm>
        </p:grpSpPr>
        <p:sp>
          <p:nvSpPr>
            <p:cNvPr id="355" name="Rectangle 279"/>
            <p:cNvSpPr>
              <a:spLocks noChangeArrowheads="1"/>
            </p:cNvSpPr>
            <p:nvPr/>
          </p:nvSpPr>
          <p:spPr bwMode="auto">
            <a:xfrm>
              <a:off x="2636376" y="1280083"/>
              <a:ext cx="821888" cy="82355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6" name="Freeform 280"/>
            <p:cNvSpPr>
              <a:spLocks/>
            </p:cNvSpPr>
            <p:nvPr/>
          </p:nvSpPr>
          <p:spPr bwMode="auto">
            <a:xfrm>
              <a:off x="2780040" y="1427088"/>
              <a:ext cx="60138" cy="138652"/>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7" name="Freeform 281"/>
            <p:cNvSpPr>
              <a:spLocks noEditPoints="1"/>
            </p:cNvSpPr>
            <p:nvPr/>
          </p:nvSpPr>
          <p:spPr bwMode="auto">
            <a:xfrm>
              <a:off x="2888622" y="1427088"/>
              <a:ext cx="96889" cy="138652"/>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8" name="Freeform 282"/>
            <p:cNvSpPr>
              <a:spLocks/>
            </p:cNvSpPr>
            <p:nvPr/>
          </p:nvSpPr>
          <p:spPr bwMode="auto">
            <a:xfrm>
              <a:off x="3010569"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59" name="Freeform 283"/>
            <p:cNvSpPr>
              <a:spLocks noEditPoints="1"/>
            </p:cNvSpPr>
            <p:nvPr/>
          </p:nvSpPr>
          <p:spPr bwMode="auto">
            <a:xfrm>
              <a:off x="2768346" y="1620866"/>
              <a:ext cx="96889" cy="14032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0" name="Freeform 284"/>
            <p:cNvSpPr>
              <a:spLocks/>
            </p:cNvSpPr>
            <p:nvPr/>
          </p:nvSpPr>
          <p:spPr bwMode="auto">
            <a:xfrm>
              <a:off x="2898645" y="1620866"/>
              <a:ext cx="60138" cy="136981"/>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1" name="Freeform 285"/>
            <p:cNvSpPr>
              <a:spLocks noEditPoints="1"/>
            </p:cNvSpPr>
            <p:nvPr/>
          </p:nvSpPr>
          <p:spPr bwMode="auto">
            <a:xfrm>
              <a:off x="2998876" y="1620866"/>
              <a:ext cx="96889" cy="14032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2" name="Freeform 286"/>
            <p:cNvSpPr>
              <a:spLocks noEditPoints="1"/>
            </p:cNvSpPr>
            <p:nvPr/>
          </p:nvSpPr>
          <p:spPr bwMode="auto">
            <a:xfrm>
              <a:off x="2768346"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3" name="Freeform 287"/>
            <p:cNvSpPr>
              <a:spLocks noEditPoints="1"/>
            </p:cNvSpPr>
            <p:nvPr/>
          </p:nvSpPr>
          <p:spPr bwMode="auto">
            <a:xfrm>
              <a:off x="2888622"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4" name="Freeform 288"/>
            <p:cNvSpPr>
              <a:spLocks/>
            </p:cNvSpPr>
            <p:nvPr/>
          </p:nvSpPr>
          <p:spPr bwMode="auto">
            <a:xfrm>
              <a:off x="3010569" y="1814645"/>
              <a:ext cx="60138" cy="136981"/>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5" name="Freeform 289"/>
            <p:cNvSpPr>
              <a:spLocks/>
            </p:cNvSpPr>
            <p:nvPr/>
          </p:nvSpPr>
          <p:spPr bwMode="auto">
            <a:xfrm>
              <a:off x="3244440" y="1427088"/>
              <a:ext cx="60138" cy="138652"/>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6" name="Freeform 290"/>
            <p:cNvSpPr>
              <a:spLocks noEditPoints="1"/>
            </p:cNvSpPr>
            <p:nvPr/>
          </p:nvSpPr>
          <p:spPr bwMode="auto">
            <a:xfrm>
              <a:off x="3232746" y="1620866"/>
              <a:ext cx="96889" cy="14032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7" name="Freeform 291"/>
            <p:cNvSpPr>
              <a:spLocks noEditPoints="1"/>
            </p:cNvSpPr>
            <p:nvPr/>
          </p:nvSpPr>
          <p:spPr bwMode="auto">
            <a:xfrm>
              <a:off x="3232746" y="1814645"/>
              <a:ext cx="96889" cy="140322"/>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8" name="Freeform 292"/>
            <p:cNvSpPr>
              <a:spLocks noEditPoints="1"/>
            </p:cNvSpPr>
            <p:nvPr/>
          </p:nvSpPr>
          <p:spPr bwMode="auto">
            <a:xfrm>
              <a:off x="3114141" y="1427088"/>
              <a:ext cx="96889" cy="138652"/>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69" name="Freeform 293"/>
            <p:cNvSpPr>
              <a:spLocks/>
            </p:cNvSpPr>
            <p:nvPr/>
          </p:nvSpPr>
          <p:spPr bwMode="auto">
            <a:xfrm>
              <a:off x="3124164" y="1620866"/>
              <a:ext cx="60138" cy="136981"/>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0" name="Freeform 294"/>
            <p:cNvSpPr>
              <a:spLocks noEditPoints="1"/>
            </p:cNvSpPr>
            <p:nvPr/>
          </p:nvSpPr>
          <p:spPr bwMode="auto">
            <a:xfrm>
              <a:off x="3114141" y="1814645"/>
              <a:ext cx="96889" cy="140322"/>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3" name="Group 52"/>
          <p:cNvGrpSpPr/>
          <p:nvPr/>
        </p:nvGrpSpPr>
        <p:grpSpPr>
          <a:xfrm>
            <a:off x="3831125" y="2941775"/>
            <a:ext cx="364118" cy="365789"/>
            <a:chOff x="3162585" y="3176106"/>
            <a:chExt cx="364170" cy="365841"/>
          </a:xfrm>
        </p:grpSpPr>
        <p:sp>
          <p:nvSpPr>
            <p:cNvPr id="37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7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6"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6" name="Group 55"/>
          <p:cNvGrpSpPr/>
          <p:nvPr/>
        </p:nvGrpSpPr>
        <p:grpSpPr>
          <a:xfrm>
            <a:off x="4009966" y="3297377"/>
            <a:ext cx="532815" cy="532815"/>
            <a:chOff x="3022263" y="2152087"/>
            <a:chExt cx="532891" cy="532891"/>
          </a:xfrm>
        </p:grpSpPr>
        <p:sp>
          <p:nvSpPr>
            <p:cNvPr id="38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8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9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2" name="Group 51"/>
          <p:cNvGrpSpPr/>
          <p:nvPr/>
        </p:nvGrpSpPr>
        <p:grpSpPr>
          <a:xfrm>
            <a:off x="3383495" y="4007233"/>
            <a:ext cx="532815" cy="531145"/>
            <a:chOff x="3022263" y="3792522"/>
            <a:chExt cx="532891" cy="531221"/>
          </a:xfrm>
        </p:grpSpPr>
        <p:sp>
          <p:nvSpPr>
            <p:cNvPr id="403"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4"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5"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6"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7"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8"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09"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0"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1"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2"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3"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4"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5"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6"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7"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18"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4" name="Group 53"/>
          <p:cNvGrpSpPr/>
          <p:nvPr/>
        </p:nvGrpSpPr>
        <p:grpSpPr>
          <a:xfrm>
            <a:off x="3139635" y="3409791"/>
            <a:ext cx="364118" cy="365789"/>
            <a:chOff x="3251122" y="1097998"/>
            <a:chExt cx="364170" cy="365841"/>
          </a:xfrm>
        </p:grpSpPr>
        <p:sp>
          <p:nvSpPr>
            <p:cNvPr id="41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2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436" name="Rectangle 6"/>
          <p:cNvSpPr>
            <a:spLocks noChangeArrowheads="1"/>
          </p:cNvSpPr>
          <p:nvPr/>
        </p:nvSpPr>
        <p:spPr bwMode="auto">
          <a:xfrm>
            <a:off x="6471783" y="1896263"/>
            <a:ext cx="5116568" cy="475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5" name="Rectangle 534"/>
          <p:cNvSpPr/>
          <p:nvPr/>
        </p:nvSpPr>
        <p:spPr bwMode="auto">
          <a:xfrm rot="16200000">
            <a:off x="8966676" y="4071593"/>
            <a:ext cx="505482" cy="26020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a:gradFill>
                  <a:gsLst>
                    <a:gs pos="21239">
                      <a:schemeClr val="accent1"/>
                    </a:gs>
                    <a:gs pos="36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Parallel Worker tasks </a:t>
            </a:r>
          </a:p>
        </p:txBody>
      </p:sp>
      <p:grpSp>
        <p:nvGrpSpPr>
          <p:cNvPr id="258" name="Group 257"/>
          <p:cNvGrpSpPr/>
          <p:nvPr/>
        </p:nvGrpSpPr>
        <p:grpSpPr>
          <a:xfrm>
            <a:off x="6851399" y="4390953"/>
            <a:ext cx="782570" cy="687670"/>
            <a:chOff x="2863443" y="3506451"/>
            <a:chExt cx="746170" cy="655684"/>
          </a:xfrm>
        </p:grpSpPr>
        <p:grpSp>
          <p:nvGrpSpPr>
            <p:cNvPr id="268" name="Group 267"/>
            <p:cNvGrpSpPr/>
            <p:nvPr/>
          </p:nvGrpSpPr>
          <p:grpSpPr>
            <a:xfrm>
              <a:off x="2863443" y="3506451"/>
              <a:ext cx="746170" cy="655684"/>
              <a:chOff x="2863443" y="3506451"/>
              <a:chExt cx="746170" cy="655684"/>
            </a:xfrm>
          </p:grpSpPr>
          <p:sp>
            <p:nvSpPr>
              <p:cNvPr id="270"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271" name="Group 270"/>
              <p:cNvGrpSpPr/>
              <p:nvPr/>
            </p:nvGrpSpPr>
            <p:grpSpPr>
              <a:xfrm>
                <a:off x="2933674" y="3506451"/>
                <a:ext cx="604979" cy="81802"/>
                <a:chOff x="2935620" y="3506451"/>
                <a:chExt cx="604979" cy="81802"/>
              </a:xfrm>
            </p:grpSpPr>
            <p:sp>
              <p:nvSpPr>
                <p:cNvPr id="33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3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435"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6"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7"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8"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39"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72" name="Group 271"/>
              <p:cNvGrpSpPr/>
              <p:nvPr/>
            </p:nvGrpSpPr>
            <p:grpSpPr>
              <a:xfrm>
                <a:off x="2933674" y="4080333"/>
                <a:ext cx="604979" cy="81802"/>
                <a:chOff x="2935620" y="3506451"/>
                <a:chExt cx="604979" cy="81802"/>
              </a:xfrm>
            </p:grpSpPr>
            <p:sp>
              <p:nvSpPr>
                <p:cNvPr id="291"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2"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3"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4"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5"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6"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03"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1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32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73" name="Group 272"/>
              <p:cNvGrpSpPr/>
              <p:nvPr/>
            </p:nvGrpSpPr>
            <p:grpSpPr>
              <a:xfrm>
                <a:off x="3527811" y="3595919"/>
                <a:ext cx="81802" cy="478983"/>
                <a:chOff x="3527811" y="3607825"/>
                <a:chExt cx="81802" cy="478983"/>
              </a:xfrm>
            </p:grpSpPr>
            <p:sp>
              <p:nvSpPr>
                <p:cNvPr id="283"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4"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5"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6"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7"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8"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9"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90"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274" name="Group 273"/>
              <p:cNvGrpSpPr/>
              <p:nvPr/>
            </p:nvGrpSpPr>
            <p:grpSpPr>
              <a:xfrm>
                <a:off x="2863443" y="3595919"/>
                <a:ext cx="81802" cy="478983"/>
                <a:chOff x="3527811" y="3607825"/>
                <a:chExt cx="81802" cy="478983"/>
              </a:xfrm>
            </p:grpSpPr>
            <p:sp>
              <p:nvSpPr>
                <p:cNvPr id="275"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6"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7"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8"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79"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0"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1"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282"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
          <p:nvSpPr>
            <p:cNvPr id="269" name="TextBox 268"/>
            <p:cNvSpPr txBox="1"/>
            <p:nvPr/>
          </p:nvSpPr>
          <p:spPr>
            <a:xfrm>
              <a:off x="3015072" y="3746500"/>
              <a:ext cx="442912" cy="188436"/>
            </a:xfrm>
            <a:prstGeom prst="rect">
              <a:avLst/>
            </a:prstGeom>
            <a:noFill/>
          </p:spPr>
          <p:txBody>
            <a:bodyPr wrap="square" lIns="0" tIns="0" rIns="0" bIns="0" rtlCol="0">
              <a:spAutoFit/>
            </a:bodyPr>
            <a:lstStyle/>
            <a:p>
              <a:pPr algn="ctr">
                <a:lnSpc>
                  <a:spcPct val="90000"/>
                </a:lnSpc>
                <a:spcAft>
                  <a:spcPts val="600"/>
                </a:spcAft>
              </a:pPr>
              <a:r>
                <a:rPr lang="en-US" sz="1399" b="1">
                  <a:gradFill>
                    <a:gsLst>
                      <a:gs pos="2917">
                        <a:schemeClr val="tx1"/>
                      </a:gs>
                      <a:gs pos="30000">
                        <a:schemeClr val="tx1"/>
                      </a:gs>
                    </a:gsLst>
                    <a:lin ang="5400000" scaled="0"/>
                  </a:gradFill>
                </a:rPr>
                <a:t>CPU</a:t>
              </a:r>
            </a:p>
          </p:txBody>
        </p:sp>
      </p:grpSp>
      <p:grpSp>
        <p:nvGrpSpPr>
          <p:cNvPr id="540" name="Group 539"/>
          <p:cNvGrpSpPr/>
          <p:nvPr/>
        </p:nvGrpSpPr>
        <p:grpSpPr>
          <a:xfrm>
            <a:off x="8162776" y="4390953"/>
            <a:ext cx="782570" cy="687670"/>
            <a:chOff x="2863443" y="3506451"/>
            <a:chExt cx="746170" cy="655684"/>
          </a:xfrm>
        </p:grpSpPr>
        <p:grpSp>
          <p:nvGrpSpPr>
            <p:cNvPr id="541" name="Group 540"/>
            <p:cNvGrpSpPr/>
            <p:nvPr/>
          </p:nvGrpSpPr>
          <p:grpSpPr>
            <a:xfrm>
              <a:off x="2863443" y="3506451"/>
              <a:ext cx="746170" cy="655684"/>
              <a:chOff x="2863443" y="3506451"/>
              <a:chExt cx="746170" cy="655684"/>
            </a:xfrm>
          </p:grpSpPr>
          <p:sp>
            <p:nvSpPr>
              <p:cNvPr id="543"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544" name="Group 543"/>
              <p:cNvGrpSpPr/>
              <p:nvPr/>
            </p:nvGrpSpPr>
            <p:grpSpPr>
              <a:xfrm>
                <a:off x="2933674" y="3506451"/>
                <a:ext cx="604979" cy="81802"/>
                <a:chOff x="2935620" y="3506451"/>
                <a:chExt cx="604979" cy="81802"/>
              </a:xfrm>
            </p:grpSpPr>
            <p:sp>
              <p:nvSpPr>
                <p:cNvPr id="57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8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8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8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8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45" name="Group 544"/>
              <p:cNvGrpSpPr/>
              <p:nvPr/>
            </p:nvGrpSpPr>
            <p:grpSpPr>
              <a:xfrm>
                <a:off x="2933674" y="4080333"/>
                <a:ext cx="604979" cy="81802"/>
                <a:chOff x="2935620" y="3506451"/>
                <a:chExt cx="604979" cy="81802"/>
              </a:xfrm>
            </p:grpSpPr>
            <p:sp>
              <p:nvSpPr>
                <p:cNvPr id="564"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5"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6"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7"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8"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9"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0"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1"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2"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73"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46" name="Group 545"/>
              <p:cNvGrpSpPr/>
              <p:nvPr/>
            </p:nvGrpSpPr>
            <p:grpSpPr>
              <a:xfrm>
                <a:off x="3527811" y="3595919"/>
                <a:ext cx="81802" cy="478983"/>
                <a:chOff x="3527811" y="3607825"/>
                <a:chExt cx="81802" cy="478983"/>
              </a:xfrm>
            </p:grpSpPr>
            <p:sp>
              <p:nvSpPr>
                <p:cNvPr id="55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6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47" name="Group 546"/>
              <p:cNvGrpSpPr/>
              <p:nvPr/>
            </p:nvGrpSpPr>
            <p:grpSpPr>
              <a:xfrm>
                <a:off x="2863443" y="3595919"/>
                <a:ext cx="81802" cy="478983"/>
                <a:chOff x="3527811" y="3607825"/>
                <a:chExt cx="81802" cy="478983"/>
              </a:xfrm>
            </p:grpSpPr>
            <p:sp>
              <p:nvSpPr>
                <p:cNvPr id="548"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49"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0"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1"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2"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3"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4"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55"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
          <p:nvSpPr>
            <p:cNvPr id="542" name="TextBox 541"/>
            <p:cNvSpPr txBox="1"/>
            <p:nvPr/>
          </p:nvSpPr>
          <p:spPr>
            <a:xfrm>
              <a:off x="3015072" y="3746500"/>
              <a:ext cx="442912" cy="188436"/>
            </a:xfrm>
            <a:prstGeom prst="rect">
              <a:avLst/>
            </a:prstGeom>
            <a:noFill/>
          </p:spPr>
          <p:txBody>
            <a:bodyPr wrap="square" lIns="0" tIns="0" rIns="0" bIns="0" rtlCol="0">
              <a:spAutoFit/>
            </a:bodyPr>
            <a:lstStyle/>
            <a:p>
              <a:pPr algn="ctr">
                <a:lnSpc>
                  <a:spcPct val="90000"/>
                </a:lnSpc>
                <a:spcAft>
                  <a:spcPts val="600"/>
                </a:spcAft>
              </a:pPr>
              <a:r>
                <a:rPr lang="en-US" sz="1399" b="1">
                  <a:gradFill>
                    <a:gsLst>
                      <a:gs pos="2917">
                        <a:schemeClr val="tx1"/>
                      </a:gs>
                      <a:gs pos="30000">
                        <a:schemeClr val="tx1"/>
                      </a:gs>
                    </a:gsLst>
                    <a:lin ang="5400000" scaled="0"/>
                  </a:gradFill>
                </a:rPr>
                <a:t>CPU</a:t>
              </a:r>
            </a:p>
          </p:txBody>
        </p:sp>
      </p:grpSp>
      <p:grpSp>
        <p:nvGrpSpPr>
          <p:cNvPr id="584" name="Group 583"/>
          <p:cNvGrpSpPr/>
          <p:nvPr/>
        </p:nvGrpSpPr>
        <p:grpSpPr>
          <a:xfrm>
            <a:off x="9474155" y="4390953"/>
            <a:ext cx="782570" cy="687670"/>
            <a:chOff x="2863443" y="3506451"/>
            <a:chExt cx="746170" cy="655684"/>
          </a:xfrm>
        </p:grpSpPr>
        <p:grpSp>
          <p:nvGrpSpPr>
            <p:cNvPr id="585" name="Group 584"/>
            <p:cNvGrpSpPr/>
            <p:nvPr/>
          </p:nvGrpSpPr>
          <p:grpSpPr>
            <a:xfrm>
              <a:off x="2863443" y="3506451"/>
              <a:ext cx="746170" cy="655684"/>
              <a:chOff x="2863443" y="3506451"/>
              <a:chExt cx="746170" cy="655684"/>
            </a:xfrm>
          </p:grpSpPr>
          <p:sp>
            <p:nvSpPr>
              <p:cNvPr id="587"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588" name="Group 587"/>
              <p:cNvGrpSpPr/>
              <p:nvPr/>
            </p:nvGrpSpPr>
            <p:grpSpPr>
              <a:xfrm>
                <a:off x="2933674" y="3506451"/>
                <a:ext cx="604979" cy="81802"/>
                <a:chOff x="2935620" y="3506451"/>
                <a:chExt cx="604979" cy="81802"/>
              </a:xfrm>
            </p:grpSpPr>
            <p:sp>
              <p:nvSpPr>
                <p:cNvPr id="61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2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89" name="Group 588"/>
              <p:cNvGrpSpPr/>
              <p:nvPr/>
            </p:nvGrpSpPr>
            <p:grpSpPr>
              <a:xfrm>
                <a:off x="2933674" y="4080333"/>
                <a:ext cx="604979" cy="81802"/>
                <a:chOff x="2935620" y="3506451"/>
                <a:chExt cx="604979" cy="81802"/>
              </a:xfrm>
            </p:grpSpPr>
            <p:sp>
              <p:nvSpPr>
                <p:cNvPr id="608"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9"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0"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1"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2"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3"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4"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5"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6"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17"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90" name="Group 589"/>
              <p:cNvGrpSpPr/>
              <p:nvPr/>
            </p:nvGrpSpPr>
            <p:grpSpPr>
              <a:xfrm>
                <a:off x="3527811" y="3595919"/>
                <a:ext cx="81802" cy="478983"/>
                <a:chOff x="3527811" y="3607825"/>
                <a:chExt cx="81802" cy="478983"/>
              </a:xfrm>
            </p:grpSpPr>
            <p:sp>
              <p:nvSpPr>
                <p:cNvPr id="600"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1"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2"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3"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4"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5"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6"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07"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591" name="Group 590"/>
              <p:cNvGrpSpPr/>
              <p:nvPr/>
            </p:nvGrpSpPr>
            <p:grpSpPr>
              <a:xfrm>
                <a:off x="2863443" y="3595919"/>
                <a:ext cx="81802" cy="478983"/>
                <a:chOff x="3527811" y="3607825"/>
                <a:chExt cx="81802" cy="478983"/>
              </a:xfrm>
            </p:grpSpPr>
            <p:sp>
              <p:nvSpPr>
                <p:cNvPr id="592"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3"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4"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5"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6"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7"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8"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599"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
          <p:nvSpPr>
            <p:cNvPr id="586" name="TextBox 585"/>
            <p:cNvSpPr txBox="1"/>
            <p:nvPr/>
          </p:nvSpPr>
          <p:spPr>
            <a:xfrm>
              <a:off x="3015072" y="3746500"/>
              <a:ext cx="442912" cy="188436"/>
            </a:xfrm>
            <a:prstGeom prst="rect">
              <a:avLst/>
            </a:prstGeom>
            <a:noFill/>
          </p:spPr>
          <p:txBody>
            <a:bodyPr wrap="square" lIns="0" tIns="0" rIns="0" bIns="0" rtlCol="0">
              <a:spAutoFit/>
            </a:bodyPr>
            <a:lstStyle/>
            <a:p>
              <a:pPr algn="ctr">
                <a:lnSpc>
                  <a:spcPct val="90000"/>
                </a:lnSpc>
                <a:spcAft>
                  <a:spcPts val="600"/>
                </a:spcAft>
              </a:pPr>
              <a:r>
                <a:rPr lang="en-US" sz="1399" b="1">
                  <a:gradFill>
                    <a:gsLst>
                      <a:gs pos="2917">
                        <a:schemeClr val="tx1"/>
                      </a:gs>
                      <a:gs pos="30000">
                        <a:schemeClr val="tx1"/>
                      </a:gs>
                    </a:gsLst>
                    <a:lin ang="5400000" scaled="0"/>
                  </a:gradFill>
                </a:rPr>
                <a:t>CPU</a:t>
              </a:r>
            </a:p>
          </p:txBody>
        </p:sp>
      </p:grpSp>
      <p:grpSp>
        <p:nvGrpSpPr>
          <p:cNvPr id="628" name="Group 627"/>
          <p:cNvGrpSpPr/>
          <p:nvPr/>
        </p:nvGrpSpPr>
        <p:grpSpPr>
          <a:xfrm>
            <a:off x="10785532" y="4390953"/>
            <a:ext cx="782570" cy="687670"/>
            <a:chOff x="2863443" y="3506451"/>
            <a:chExt cx="746170" cy="655684"/>
          </a:xfrm>
        </p:grpSpPr>
        <p:grpSp>
          <p:nvGrpSpPr>
            <p:cNvPr id="629" name="Group 628"/>
            <p:cNvGrpSpPr/>
            <p:nvPr/>
          </p:nvGrpSpPr>
          <p:grpSpPr>
            <a:xfrm>
              <a:off x="2863443" y="3506451"/>
              <a:ext cx="746170" cy="655684"/>
              <a:chOff x="2863443" y="3506451"/>
              <a:chExt cx="746170" cy="655684"/>
            </a:xfrm>
          </p:grpSpPr>
          <p:sp>
            <p:nvSpPr>
              <p:cNvPr id="631" name="Rectangle 409"/>
              <p:cNvSpPr>
                <a:spLocks noChangeArrowheads="1"/>
              </p:cNvSpPr>
              <p:nvPr/>
            </p:nvSpPr>
            <p:spPr bwMode="auto">
              <a:xfrm>
                <a:off x="2900451" y="3554018"/>
                <a:ext cx="671424" cy="5691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632" name="Group 631"/>
              <p:cNvGrpSpPr/>
              <p:nvPr/>
            </p:nvGrpSpPr>
            <p:grpSpPr>
              <a:xfrm>
                <a:off x="2933674" y="3506451"/>
                <a:ext cx="604979" cy="81802"/>
                <a:chOff x="2935620" y="3506451"/>
                <a:chExt cx="604979" cy="81802"/>
              </a:xfrm>
            </p:grpSpPr>
            <p:sp>
              <p:nvSpPr>
                <p:cNvPr id="66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633" name="Group 632"/>
              <p:cNvGrpSpPr/>
              <p:nvPr/>
            </p:nvGrpSpPr>
            <p:grpSpPr>
              <a:xfrm>
                <a:off x="2933674" y="4080333"/>
                <a:ext cx="604979" cy="81802"/>
                <a:chOff x="2935620" y="3506451"/>
                <a:chExt cx="604979" cy="81802"/>
              </a:xfrm>
            </p:grpSpPr>
            <p:sp>
              <p:nvSpPr>
                <p:cNvPr id="652" name="Freeform 410"/>
                <p:cNvSpPr>
                  <a:spLocks/>
                </p:cNvSpPr>
                <p:nvPr/>
              </p:nvSpPr>
              <p:spPr bwMode="auto">
                <a:xfrm>
                  <a:off x="2935620"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3" name="Freeform 411"/>
                <p:cNvSpPr>
                  <a:spLocks/>
                </p:cNvSpPr>
                <p:nvPr/>
              </p:nvSpPr>
              <p:spPr bwMode="auto">
                <a:xfrm>
                  <a:off x="2998616" y="3506451"/>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4" name="Freeform 412"/>
                <p:cNvSpPr>
                  <a:spLocks/>
                </p:cNvSpPr>
                <p:nvPr/>
              </p:nvSpPr>
              <p:spPr bwMode="auto">
                <a:xfrm>
                  <a:off x="306668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5" name="Freeform 413"/>
                <p:cNvSpPr>
                  <a:spLocks/>
                </p:cNvSpPr>
                <p:nvPr/>
              </p:nvSpPr>
              <p:spPr bwMode="auto">
                <a:xfrm>
                  <a:off x="312967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6" name="Freeform 414"/>
                <p:cNvSpPr>
                  <a:spLocks/>
                </p:cNvSpPr>
                <p:nvPr/>
              </p:nvSpPr>
              <p:spPr bwMode="auto">
                <a:xfrm>
                  <a:off x="3192673"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7" name="Freeform 415"/>
                <p:cNvSpPr>
                  <a:spLocks/>
                </p:cNvSpPr>
                <p:nvPr/>
              </p:nvSpPr>
              <p:spPr bwMode="auto">
                <a:xfrm>
                  <a:off x="3255669"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8" name="Freeform 416"/>
                <p:cNvSpPr>
                  <a:spLocks/>
                </p:cNvSpPr>
                <p:nvPr/>
              </p:nvSpPr>
              <p:spPr bwMode="auto">
                <a:xfrm>
                  <a:off x="3318665"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9" name="Freeform 417"/>
                <p:cNvSpPr>
                  <a:spLocks/>
                </p:cNvSpPr>
                <p:nvPr/>
              </p:nvSpPr>
              <p:spPr bwMode="auto">
                <a:xfrm>
                  <a:off x="3381661"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0" name="Freeform 417"/>
                <p:cNvSpPr>
                  <a:spLocks/>
                </p:cNvSpPr>
                <p:nvPr/>
              </p:nvSpPr>
              <p:spPr bwMode="auto">
                <a:xfrm>
                  <a:off x="3444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61" name="Freeform 417"/>
                <p:cNvSpPr>
                  <a:spLocks/>
                </p:cNvSpPr>
                <p:nvPr/>
              </p:nvSpPr>
              <p:spPr bwMode="auto">
                <a:xfrm>
                  <a:off x="3507657" y="350645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634" name="Group 633"/>
              <p:cNvGrpSpPr/>
              <p:nvPr/>
            </p:nvGrpSpPr>
            <p:grpSpPr>
              <a:xfrm>
                <a:off x="3527811" y="3595919"/>
                <a:ext cx="81802" cy="478983"/>
                <a:chOff x="3527811" y="3607825"/>
                <a:chExt cx="81802" cy="478983"/>
              </a:xfrm>
            </p:grpSpPr>
            <p:sp>
              <p:nvSpPr>
                <p:cNvPr id="644"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5"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6"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7"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8"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9"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0"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51"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635" name="Group 634"/>
              <p:cNvGrpSpPr/>
              <p:nvPr/>
            </p:nvGrpSpPr>
            <p:grpSpPr>
              <a:xfrm>
                <a:off x="2863443" y="3595919"/>
                <a:ext cx="81802" cy="478983"/>
                <a:chOff x="3527811" y="3607825"/>
                <a:chExt cx="81802" cy="478983"/>
              </a:xfrm>
            </p:grpSpPr>
            <p:sp>
              <p:nvSpPr>
                <p:cNvPr id="636" name="Freeform 411"/>
                <p:cNvSpPr>
                  <a:spLocks/>
                </p:cNvSpPr>
                <p:nvPr/>
              </p:nvSpPr>
              <p:spPr bwMode="auto">
                <a:xfrm rot="16200000">
                  <a:off x="3549706" y="4026902"/>
                  <a:ext cx="38011" cy="81802"/>
                </a:xfrm>
                <a:custGeom>
                  <a:avLst/>
                  <a:gdLst>
                    <a:gd name="T0" fmla="*/ 7 w 7"/>
                    <a:gd name="T1" fmla="*/ 16 h 19"/>
                    <a:gd name="T2" fmla="*/ 3 w 7"/>
                    <a:gd name="T3" fmla="*/ 19 h 19"/>
                    <a:gd name="T4" fmla="*/ 3 w 7"/>
                    <a:gd name="T5" fmla="*/ 19 h 19"/>
                    <a:gd name="T6" fmla="*/ 0 w 7"/>
                    <a:gd name="T7" fmla="*/ 16 h 19"/>
                    <a:gd name="T8" fmla="*/ 0 w 7"/>
                    <a:gd name="T9" fmla="*/ 3 h 19"/>
                    <a:gd name="T10" fmla="*/ 3 w 7"/>
                    <a:gd name="T11" fmla="*/ 0 h 19"/>
                    <a:gd name="T12" fmla="*/ 3 w 7"/>
                    <a:gd name="T13" fmla="*/ 0 h 19"/>
                    <a:gd name="T14" fmla="*/ 7 w 7"/>
                    <a:gd name="T15" fmla="*/ 3 h 19"/>
                    <a:gd name="T16" fmla="*/ 7 w 7"/>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19">
                      <a:moveTo>
                        <a:pt x="7" y="16"/>
                      </a:moveTo>
                      <a:cubicBezTo>
                        <a:pt x="7"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7" y="1"/>
                        <a:pt x="7" y="3"/>
                      </a:cubicBezTo>
                      <a:lnTo>
                        <a:pt x="7"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37" name="Freeform 412"/>
                <p:cNvSpPr>
                  <a:spLocks/>
                </p:cNvSpPr>
                <p:nvPr/>
              </p:nvSpPr>
              <p:spPr bwMode="auto">
                <a:xfrm rot="16200000">
                  <a:off x="3552241" y="396137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38" name="Freeform 413"/>
                <p:cNvSpPr>
                  <a:spLocks/>
                </p:cNvSpPr>
                <p:nvPr/>
              </p:nvSpPr>
              <p:spPr bwMode="auto">
                <a:xfrm rot="16200000">
                  <a:off x="3552241" y="389837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39" name="Freeform 414"/>
                <p:cNvSpPr>
                  <a:spLocks/>
                </p:cNvSpPr>
                <p:nvPr/>
              </p:nvSpPr>
              <p:spPr bwMode="auto">
                <a:xfrm rot="16200000">
                  <a:off x="3552241" y="3835379"/>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0" name="Freeform 415"/>
                <p:cNvSpPr>
                  <a:spLocks/>
                </p:cNvSpPr>
                <p:nvPr/>
              </p:nvSpPr>
              <p:spPr bwMode="auto">
                <a:xfrm rot="16200000">
                  <a:off x="3552241" y="3772383"/>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4"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4"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1" name="Freeform 416"/>
                <p:cNvSpPr>
                  <a:spLocks/>
                </p:cNvSpPr>
                <p:nvPr/>
              </p:nvSpPr>
              <p:spPr bwMode="auto">
                <a:xfrm rot="16200000">
                  <a:off x="3552241" y="3709387"/>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2" y="19"/>
                        <a:pt x="0" y="18"/>
                        <a:pt x="0" y="16"/>
                      </a:cubicBezTo>
                      <a:cubicBezTo>
                        <a:pt x="0" y="3"/>
                        <a:pt x="0" y="3"/>
                        <a:pt x="0" y="3"/>
                      </a:cubicBezTo>
                      <a:cubicBezTo>
                        <a:pt x="0" y="1"/>
                        <a:pt x="2"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2" name="Freeform 417"/>
                <p:cNvSpPr>
                  <a:spLocks/>
                </p:cNvSpPr>
                <p:nvPr/>
              </p:nvSpPr>
              <p:spPr bwMode="auto">
                <a:xfrm rot="16200000">
                  <a:off x="3552241" y="3646391"/>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43" name="Freeform 417"/>
                <p:cNvSpPr>
                  <a:spLocks/>
                </p:cNvSpPr>
                <p:nvPr/>
              </p:nvSpPr>
              <p:spPr bwMode="auto">
                <a:xfrm rot="16200000">
                  <a:off x="3552241" y="3583395"/>
                  <a:ext cx="32942" cy="81802"/>
                </a:xfrm>
                <a:custGeom>
                  <a:avLst/>
                  <a:gdLst>
                    <a:gd name="T0" fmla="*/ 6 w 6"/>
                    <a:gd name="T1" fmla="*/ 16 h 19"/>
                    <a:gd name="T2" fmla="*/ 3 w 6"/>
                    <a:gd name="T3" fmla="*/ 19 h 19"/>
                    <a:gd name="T4" fmla="*/ 3 w 6"/>
                    <a:gd name="T5" fmla="*/ 19 h 19"/>
                    <a:gd name="T6" fmla="*/ 0 w 6"/>
                    <a:gd name="T7" fmla="*/ 16 h 19"/>
                    <a:gd name="T8" fmla="*/ 0 w 6"/>
                    <a:gd name="T9" fmla="*/ 3 h 19"/>
                    <a:gd name="T10" fmla="*/ 3 w 6"/>
                    <a:gd name="T11" fmla="*/ 0 h 19"/>
                    <a:gd name="T12" fmla="*/ 3 w 6"/>
                    <a:gd name="T13" fmla="*/ 0 h 19"/>
                    <a:gd name="T14" fmla="*/ 6 w 6"/>
                    <a:gd name="T15" fmla="*/ 3 h 19"/>
                    <a:gd name="T16" fmla="*/ 6 w 6"/>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19">
                      <a:moveTo>
                        <a:pt x="6" y="16"/>
                      </a:moveTo>
                      <a:cubicBezTo>
                        <a:pt x="6" y="18"/>
                        <a:pt x="5" y="19"/>
                        <a:pt x="3" y="19"/>
                      </a:cubicBezTo>
                      <a:cubicBezTo>
                        <a:pt x="3" y="19"/>
                        <a:pt x="3" y="19"/>
                        <a:pt x="3" y="19"/>
                      </a:cubicBezTo>
                      <a:cubicBezTo>
                        <a:pt x="1" y="19"/>
                        <a:pt x="0" y="18"/>
                        <a:pt x="0" y="16"/>
                      </a:cubicBezTo>
                      <a:cubicBezTo>
                        <a:pt x="0" y="3"/>
                        <a:pt x="0" y="3"/>
                        <a:pt x="0" y="3"/>
                      </a:cubicBezTo>
                      <a:cubicBezTo>
                        <a:pt x="0" y="1"/>
                        <a:pt x="1" y="0"/>
                        <a:pt x="3" y="0"/>
                      </a:cubicBezTo>
                      <a:cubicBezTo>
                        <a:pt x="3" y="0"/>
                        <a:pt x="3" y="0"/>
                        <a:pt x="3" y="0"/>
                      </a:cubicBezTo>
                      <a:cubicBezTo>
                        <a:pt x="5" y="0"/>
                        <a:pt x="6" y="1"/>
                        <a:pt x="6" y="3"/>
                      </a:cubicBezTo>
                      <a:lnTo>
                        <a:pt x="6" y="16"/>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sp>
          <p:nvSpPr>
            <p:cNvPr id="630" name="TextBox 629"/>
            <p:cNvSpPr txBox="1"/>
            <p:nvPr/>
          </p:nvSpPr>
          <p:spPr>
            <a:xfrm>
              <a:off x="3015072" y="3746500"/>
              <a:ext cx="442912" cy="188436"/>
            </a:xfrm>
            <a:prstGeom prst="rect">
              <a:avLst/>
            </a:prstGeom>
            <a:noFill/>
          </p:spPr>
          <p:txBody>
            <a:bodyPr wrap="square" lIns="0" tIns="0" rIns="0" bIns="0" rtlCol="0">
              <a:spAutoFit/>
            </a:bodyPr>
            <a:lstStyle/>
            <a:p>
              <a:pPr algn="ctr">
                <a:lnSpc>
                  <a:spcPct val="90000"/>
                </a:lnSpc>
                <a:spcAft>
                  <a:spcPts val="600"/>
                </a:spcAft>
              </a:pPr>
              <a:r>
                <a:rPr lang="en-US" sz="1399" b="1">
                  <a:gradFill>
                    <a:gsLst>
                      <a:gs pos="2917">
                        <a:schemeClr val="tx1"/>
                      </a:gs>
                      <a:gs pos="30000">
                        <a:schemeClr val="tx1"/>
                      </a:gs>
                    </a:gsLst>
                    <a:lin ang="5400000" scaled="0"/>
                  </a:gradFill>
                </a:rPr>
                <a:t>CPU</a:t>
              </a:r>
            </a:p>
          </p:txBody>
        </p:sp>
      </p:grpSp>
      <p:sp>
        <p:nvSpPr>
          <p:cNvPr id="672" name="Rectangle 260"/>
          <p:cNvSpPr>
            <a:spLocks noChangeArrowheads="1"/>
          </p:cNvSpPr>
          <p:nvPr/>
        </p:nvSpPr>
        <p:spPr bwMode="auto">
          <a:xfrm>
            <a:off x="6911166" y="3713244"/>
            <a:ext cx="246485"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726" name="Group 725"/>
          <p:cNvGrpSpPr/>
          <p:nvPr/>
        </p:nvGrpSpPr>
        <p:grpSpPr>
          <a:xfrm>
            <a:off x="7157652" y="3452223"/>
            <a:ext cx="387334" cy="387334"/>
            <a:chOff x="3022263" y="2152087"/>
            <a:chExt cx="532891" cy="532891"/>
          </a:xfrm>
        </p:grpSpPr>
        <p:sp>
          <p:nvSpPr>
            <p:cNvPr id="72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3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673" name="Rectangle 261"/>
          <p:cNvSpPr>
            <a:spLocks noChangeArrowheads="1"/>
          </p:cNvSpPr>
          <p:nvPr/>
        </p:nvSpPr>
        <p:spPr bwMode="auto">
          <a:xfrm>
            <a:off x="6777367" y="3368354"/>
            <a:ext cx="247700"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4" name="Rectangle 262"/>
          <p:cNvSpPr>
            <a:spLocks noChangeArrowheads="1"/>
          </p:cNvSpPr>
          <p:nvPr/>
        </p:nvSpPr>
        <p:spPr bwMode="auto">
          <a:xfrm>
            <a:off x="7225755" y="3050332"/>
            <a:ext cx="247700" cy="247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675" name="Group 674"/>
          <p:cNvGrpSpPr/>
          <p:nvPr/>
        </p:nvGrpSpPr>
        <p:grpSpPr>
          <a:xfrm>
            <a:off x="6825934" y="3117794"/>
            <a:ext cx="429832" cy="429832"/>
            <a:chOff x="2696514" y="2496211"/>
            <a:chExt cx="591359" cy="591359"/>
          </a:xfrm>
        </p:grpSpPr>
        <p:sp>
          <p:nvSpPr>
            <p:cNvPr id="67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7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8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69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709" name="Group 708"/>
          <p:cNvGrpSpPr/>
          <p:nvPr/>
        </p:nvGrpSpPr>
        <p:grpSpPr>
          <a:xfrm>
            <a:off x="7307722" y="2942624"/>
            <a:ext cx="264699" cy="265913"/>
            <a:chOff x="3162585" y="3176106"/>
            <a:chExt cx="364170" cy="365841"/>
          </a:xfrm>
        </p:grpSpPr>
        <p:sp>
          <p:nvSpPr>
            <p:cNvPr id="710"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1"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2"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3"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4"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5"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6"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7"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8"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19"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0"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1"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2"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3"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4"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25"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743" name="Group 742"/>
          <p:cNvGrpSpPr/>
          <p:nvPr/>
        </p:nvGrpSpPr>
        <p:grpSpPr>
          <a:xfrm>
            <a:off x="7305429" y="3872855"/>
            <a:ext cx="387334" cy="386121"/>
            <a:chOff x="3022263" y="3792522"/>
            <a:chExt cx="532891" cy="531221"/>
          </a:xfrm>
        </p:grpSpPr>
        <p:sp>
          <p:nvSpPr>
            <p:cNvPr id="744"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5"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6"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7"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8"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49"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0"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1"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2"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3"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4"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5"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6"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7"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8"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59"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760" name="Group 759"/>
          <p:cNvGrpSpPr/>
          <p:nvPr/>
        </p:nvGrpSpPr>
        <p:grpSpPr>
          <a:xfrm>
            <a:off x="6809172" y="3800669"/>
            <a:ext cx="264699" cy="265913"/>
            <a:chOff x="3251122" y="1097998"/>
            <a:chExt cx="364170" cy="365841"/>
          </a:xfrm>
        </p:grpSpPr>
        <p:sp>
          <p:nvSpPr>
            <p:cNvPr id="761"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2"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3"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4"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5"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6"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7"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8"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69"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0"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1"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2"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3"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4"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5"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76"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778" name="Rectangle 260"/>
          <p:cNvSpPr>
            <a:spLocks noChangeArrowheads="1"/>
          </p:cNvSpPr>
          <p:nvPr/>
        </p:nvSpPr>
        <p:spPr bwMode="auto">
          <a:xfrm>
            <a:off x="8167133" y="3713244"/>
            <a:ext cx="246485"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779" name="Group 778"/>
          <p:cNvGrpSpPr/>
          <p:nvPr/>
        </p:nvGrpSpPr>
        <p:grpSpPr>
          <a:xfrm>
            <a:off x="8413618" y="3452223"/>
            <a:ext cx="387334" cy="387334"/>
            <a:chOff x="3022263" y="2152087"/>
            <a:chExt cx="532891" cy="532891"/>
          </a:xfrm>
        </p:grpSpPr>
        <p:sp>
          <p:nvSpPr>
            <p:cNvPr id="780"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1"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2"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3"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4"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5"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6"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7"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8"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89"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0"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1"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2"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3"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4"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795"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796" name="Rectangle 261"/>
          <p:cNvSpPr>
            <a:spLocks noChangeArrowheads="1"/>
          </p:cNvSpPr>
          <p:nvPr/>
        </p:nvSpPr>
        <p:spPr bwMode="auto">
          <a:xfrm>
            <a:off x="8033334" y="3368354"/>
            <a:ext cx="247700"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1" name="Rectangle 262"/>
          <p:cNvSpPr>
            <a:spLocks noChangeArrowheads="1"/>
          </p:cNvSpPr>
          <p:nvPr/>
        </p:nvSpPr>
        <p:spPr bwMode="auto">
          <a:xfrm>
            <a:off x="8481722" y="3050332"/>
            <a:ext cx="247700" cy="247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832" name="Group 831"/>
          <p:cNvGrpSpPr/>
          <p:nvPr/>
        </p:nvGrpSpPr>
        <p:grpSpPr>
          <a:xfrm>
            <a:off x="8081900" y="3117794"/>
            <a:ext cx="429832" cy="429832"/>
            <a:chOff x="2696514" y="2496211"/>
            <a:chExt cx="591359" cy="591359"/>
          </a:xfrm>
        </p:grpSpPr>
        <p:sp>
          <p:nvSpPr>
            <p:cNvPr id="833"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4"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5"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6"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7"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8"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39"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0"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1"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2"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3"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4"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5"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6"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847"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19"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920" name="Group 919"/>
          <p:cNvGrpSpPr/>
          <p:nvPr/>
        </p:nvGrpSpPr>
        <p:grpSpPr>
          <a:xfrm>
            <a:off x="8563688" y="2942624"/>
            <a:ext cx="264699" cy="265913"/>
            <a:chOff x="3162585" y="3176106"/>
            <a:chExt cx="364170" cy="365841"/>
          </a:xfrm>
        </p:grpSpPr>
        <p:sp>
          <p:nvSpPr>
            <p:cNvPr id="921"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2"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3"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4"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5"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6"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7"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8"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29"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0"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1"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2"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3"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4"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35"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8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990" name="Group 989"/>
          <p:cNvGrpSpPr/>
          <p:nvPr/>
        </p:nvGrpSpPr>
        <p:grpSpPr>
          <a:xfrm>
            <a:off x="8561396" y="3872855"/>
            <a:ext cx="387334" cy="386121"/>
            <a:chOff x="3022263" y="3792522"/>
            <a:chExt cx="532891" cy="531221"/>
          </a:xfrm>
        </p:grpSpPr>
        <p:sp>
          <p:nvSpPr>
            <p:cNvPr id="991"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2"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3"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4"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5"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6"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7"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8"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999"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0"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1"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2"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3"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4"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5"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06"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092" name="Group 1091"/>
          <p:cNvGrpSpPr/>
          <p:nvPr/>
        </p:nvGrpSpPr>
        <p:grpSpPr>
          <a:xfrm>
            <a:off x="8065138" y="3800669"/>
            <a:ext cx="264699" cy="265913"/>
            <a:chOff x="3251122" y="1097998"/>
            <a:chExt cx="364170" cy="365841"/>
          </a:xfrm>
        </p:grpSpPr>
        <p:sp>
          <p:nvSpPr>
            <p:cNvPr id="1093"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4"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5"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6"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7"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8"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099"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0"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1"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2"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3"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4"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5"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6"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7"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08"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177" name="Rectangle 260"/>
          <p:cNvSpPr>
            <a:spLocks noChangeArrowheads="1"/>
          </p:cNvSpPr>
          <p:nvPr/>
        </p:nvSpPr>
        <p:spPr bwMode="auto">
          <a:xfrm>
            <a:off x="9476432" y="3713244"/>
            <a:ext cx="246485"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1178" name="Group 1177"/>
          <p:cNvGrpSpPr/>
          <p:nvPr/>
        </p:nvGrpSpPr>
        <p:grpSpPr>
          <a:xfrm>
            <a:off x="9722918" y="3452223"/>
            <a:ext cx="387334" cy="387334"/>
            <a:chOff x="3022263" y="2152087"/>
            <a:chExt cx="532891" cy="532891"/>
          </a:xfrm>
        </p:grpSpPr>
        <p:sp>
          <p:nvSpPr>
            <p:cNvPr id="1179"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0"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1"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2"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3"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4"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5"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6"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7"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8"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89"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0"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1"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2"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3"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4"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195" name="Rectangle 261"/>
          <p:cNvSpPr>
            <a:spLocks noChangeArrowheads="1"/>
          </p:cNvSpPr>
          <p:nvPr/>
        </p:nvSpPr>
        <p:spPr bwMode="auto">
          <a:xfrm>
            <a:off x="9342634" y="3368354"/>
            <a:ext cx="247700"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6" name="Rectangle 262"/>
          <p:cNvSpPr>
            <a:spLocks noChangeArrowheads="1"/>
          </p:cNvSpPr>
          <p:nvPr/>
        </p:nvSpPr>
        <p:spPr bwMode="auto">
          <a:xfrm>
            <a:off x="9791021" y="3050332"/>
            <a:ext cx="247700" cy="247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1197" name="Group 1196"/>
          <p:cNvGrpSpPr/>
          <p:nvPr/>
        </p:nvGrpSpPr>
        <p:grpSpPr>
          <a:xfrm>
            <a:off x="9391200" y="3117794"/>
            <a:ext cx="429832" cy="429832"/>
            <a:chOff x="2696514" y="2496211"/>
            <a:chExt cx="591359" cy="591359"/>
          </a:xfrm>
        </p:grpSpPr>
        <p:sp>
          <p:nvSpPr>
            <p:cNvPr id="1198"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199"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0"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1"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2"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3"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4"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5"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6"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7"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8"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09"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0"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1"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2"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3"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214" name="Group 1213"/>
          <p:cNvGrpSpPr/>
          <p:nvPr/>
        </p:nvGrpSpPr>
        <p:grpSpPr>
          <a:xfrm>
            <a:off x="9872988" y="2942624"/>
            <a:ext cx="264699" cy="265913"/>
            <a:chOff x="3162585" y="3176106"/>
            <a:chExt cx="364170" cy="365841"/>
          </a:xfrm>
        </p:grpSpPr>
        <p:sp>
          <p:nvSpPr>
            <p:cNvPr id="1215"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6"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7"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8"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19"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0"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1"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2"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3"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4"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5"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6"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7"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8"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29"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0"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231" name="Group 1230"/>
          <p:cNvGrpSpPr/>
          <p:nvPr/>
        </p:nvGrpSpPr>
        <p:grpSpPr>
          <a:xfrm>
            <a:off x="9870695" y="3872855"/>
            <a:ext cx="387334" cy="386121"/>
            <a:chOff x="3022263" y="3792522"/>
            <a:chExt cx="532891" cy="531221"/>
          </a:xfrm>
        </p:grpSpPr>
        <p:sp>
          <p:nvSpPr>
            <p:cNvPr id="1232"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3"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4"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5"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6"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7"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8"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39"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0"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1"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2"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3"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4"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5"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6"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47"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248" name="Group 1247"/>
          <p:cNvGrpSpPr/>
          <p:nvPr/>
        </p:nvGrpSpPr>
        <p:grpSpPr>
          <a:xfrm>
            <a:off x="9374438" y="3800669"/>
            <a:ext cx="264699" cy="265913"/>
            <a:chOff x="3251122" y="1097998"/>
            <a:chExt cx="364170" cy="365841"/>
          </a:xfrm>
        </p:grpSpPr>
        <p:sp>
          <p:nvSpPr>
            <p:cNvPr id="1249"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0"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1"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2"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3"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4"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5"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6"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7"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8"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59"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0"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1"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2"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3"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4"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265" name="Rectangle 260"/>
          <p:cNvSpPr>
            <a:spLocks noChangeArrowheads="1"/>
          </p:cNvSpPr>
          <p:nvPr/>
        </p:nvSpPr>
        <p:spPr bwMode="auto">
          <a:xfrm>
            <a:off x="10786505" y="3713244"/>
            <a:ext cx="246485"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1266" name="Group 1265"/>
          <p:cNvGrpSpPr/>
          <p:nvPr/>
        </p:nvGrpSpPr>
        <p:grpSpPr>
          <a:xfrm>
            <a:off x="11032991" y="3452223"/>
            <a:ext cx="387334" cy="387334"/>
            <a:chOff x="3022263" y="2152087"/>
            <a:chExt cx="532891" cy="532891"/>
          </a:xfrm>
        </p:grpSpPr>
        <p:sp>
          <p:nvSpPr>
            <p:cNvPr id="1267" name="Rectangle 311"/>
            <p:cNvSpPr>
              <a:spLocks noChangeArrowheads="1"/>
            </p:cNvSpPr>
            <p:nvPr/>
          </p:nvSpPr>
          <p:spPr bwMode="auto">
            <a:xfrm>
              <a:off x="3022263" y="2152087"/>
              <a:ext cx="532891" cy="532891"/>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8" name="Freeform 312"/>
            <p:cNvSpPr>
              <a:spLocks/>
            </p:cNvSpPr>
            <p:nvPr/>
          </p:nvSpPr>
          <p:spPr bwMode="auto">
            <a:xfrm>
              <a:off x="3115811" y="2248976"/>
              <a:ext cx="38422" cy="88537"/>
            </a:xfrm>
            <a:custGeom>
              <a:avLst/>
              <a:gdLst>
                <a:gd name="T0" fmla="*/ 13 w 13"/>
                <a:gd name="T1" fmla="*/ 0 h 31"/>
                <a:gd name="T2" fmla="*/ 13 w 13"/>
                <a:gd name="T3" fmla="*/ 31 h 31"/>
                <a:gd name="T4" fmla="*/ 6 w 13"/>
                <a:gd name="T5" fmla="*/ 31 h 31"/>
                <a:gd name="T6" fmla="*/ 6 w 13"/>
                <a:gd name="T7" fmla="*/ 7 h 31"/>
                <a:gd name="T8" fmla="*/ 5 w 13"/>
                <a:gd name="T9" fmla="*/ 8 h 31"/>
                <a:gd name="T10" fmla="*/ 3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7"/>
                    <a:pt x="6" y="7"/>
                    <a:pt x="6" y="7"/>
                  </a:cubicBezTo>
                  <a:cubicBezTo>
                    <a:pt x="6" y="8"/>
                    <a:pt x="6" y="8"/>
                    <a:pt x="5" y="8"/>
                  </a:cubicBezTo>
                  <a:cubicBezTo>
                    <a:pt x="5" y="8"/>
                    <a:pt x="4" y="9"/>
                    <a:pt x="3" y="9"/>
                  </a:cubicBezTo>
                  <a:cubicBezTo>
                    <a:pt x="3" y="9"/>
                    <a:pt x="2" y="9"/>
                    <a:pt x="2" y="10"/>
                  </a:cubicBezTo>
                  <a:cubicBezTo>
                    <a:pt x="1" y="10"/>
                    <a:pt x="0" y="10"/>
                    <a:pt x="0" y="10"/>
                  </a:cubicBezTo>
                  <a:cubicBezTo>
                    <a:pt x="0" y="4"/>
                    <a:pt x="0" y="4"/>
                    <a:pt x="0" y="4"/>
                  </a:cubicBezTo>
                  <a:cubicBezTo>
                    <a:pt x="2" y="4"/>
                    <a:pt x="3" y="3"/>
                    <a:pt x="5" y="2"/>
                  </a:cubicBezTo>
                  <a:cubicBezTo>
                    <a:pt x="6"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69" name="Freeform 313"/>
            <p:cNvSpPr>
              <a:spLocks noEditPoints="1"/>
            </p:cNvSpPr>
            <p:nvPr/>
          </p:nvSpPr>
          <p:spPr bwMode="auto">
            <a:xfrm>
              <a:off x="3184302" y="2248976"/>
              <a:ext cx="63479" cy="90207"/>
            </a:xfrm>
            <a:custGeom>
              <a:avLst/>
              <a:gdLst>
                <a:gd name="T0" fmla="*/ 11 w 22"/>
                <a:gd name="T1" fmla="*/ 32 h 32"/>
                <a:gd name="T2" fmla="*/ 0 w 22"/>
                <a:gd name="T3" fmla="*/ 16 h 32"/>
                <a:gd name="T4" fmla="*/ 3 w 22"/>
                <a:gd name="T5" fmla="*/ 4 h 32"/>
                <a:gd name="T6" fmla="*/ 11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1" y="0"/>
                  </a:cubicBezTo>
                  <a:cubicBezTo>
                    <a:pt x="19" y="0"/>
                    <a:pt x="22" y="5"/>
                    <a:pt x="22" y="15"/>
                  </a:cubicBezTo>
                  <a:cubicBezTo>
                    <a:pt x="22" y="21"/>
                    <a:pt x="21" y="25"/>
                    <a:pt x="19" y="27"/>
                  </a:cubicBezTo>
                  <a:cubicBezTo>
                    <a:pt x="17" y="30"/>
                    <a:pt x="14"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0" name="Freeform 314"/>
            <p:cNvSpPr>
              <a:spLocks/>
            </p:cNvSpPr>
            <p:nvPr/>
          </p:nvSpPr>
          <p:spPr bwMode="auto">
            <a:xfrm>
              <a:off x="3264486" y="2248976"/>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1" name="Freeform 315"/>
            <p:cNvSpPr>
              <a:spLocks noEditPoints="1"/>
            </p:cNvSpPr>
            <p:nvPr/>
          </p:nvSpPr>
          <p:spPr bwMode="auto">
            <a:xfrm>
              <a:off x="3107458" y="2374264"/>
              <a:ext cx="63479" cy="88537"/>
            </a:xfrm>
            <a:custGeom>
              <a:avLst/>
              <a:gdLst>
                <a:gd name="T0" fmla="*/ 11 w 22"/>
                <a:gd name="T1" fmla="*/ 31 h 31"/>
                <a:gd name="T2" fmla="*/ 0 w 22"/>
                <a:gd name="T3" fmla="*/ 16 h 31"/>
                <a:gd name="T4" fmla="*/ 3 w 22"/>
                <a:gd name="T5" fmla="*/ 4 h 31"/>
                <a:gd name="T6" fmla="*/ 11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3" y="31"/>
                    <a:pt x="0" y="26"/>
                    <a:pt x="0" y="16"/>
                  </a:cubicBezTo>
                  <a:cubicBezTo>
                    <a:pt x="0" y="11"/>
                    <a:pt x="1" y="7"/>
                    <a:pt x="3" y="4"/>
                  </a:cubicBezTo>
                  <a:cubicBezTo>
                    <a:pt x="5" y="1"/>
                    <a:pt x="8" y="0"/>
                    <a:pt x="11" y="0"/>
                  </a:cubicBezTo>
                  <a:cubicBezTo>
                    <a:pt x="18" y="0"/>
                    <a:pt x="22" y="5"/>
                    <a:pt x="22" y="15"/>
                  </a:cubicBezTo>
                  <a:cubicBezTo>
                    <a:pt x="22" y="20"/>
                    <a:pt x="21" y="24"/>
                    <a:pt x="19" y="27"/>
                  </a:cubicBezTo>
                  <a:cubicBezTo>
                    <a:pt x="17" y="30"/>
                    <a:pt x="14"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2" name="Freeform 316"/>
            <p:cNvSpPr>
              <a:spLocks/>
            </p:cNvSpPr>
            <p:nvPr/>
          </p:nvSpPr>
          <p:spPr bwMode="auto">
            <a:xfrm>
              <a:off x="3192654" y="2370923"/>
              <a:ext cx="38422" cy="91878"/>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9"/>
                    <a:pt x="5" y="9"/>
                  </a:cubicBezTo>
                  <a:cubicBezTo>
                    <a:pt x="5" y="9"/>
                    <a:pt x="4" y="10"/>
                    <a:pt x="4" y="10"/>
                  </a:cubicBezTo>
                  <a:cubicBezTo>
                    <a:pt x="3" y="10"/>
                    <a:pt x="2" y="10"/>
                    <a:pt x="2" y="10"/>
                  </a:cubicBezTo>
                  <a:cubicBezTo>
                    <a:pt x="1" y="11"/>
                    <a:pt x="1" y="11"/>
                    <a:pt x="0" y="11"/>
                  </a:cubicBezTo>
                  <a:cubicBezTo>
                    <a:pt x="0" y="5"/>
                    <a:pt x="0" y="5"/>
                    <a:pt x="0" y="5"/>
                  </a:cubicBezTo>
                  <a:cubicBezTo>
                    <a:pt x="2" y="5"/>
                    <a:pt x="3" y="4"/>
                    <a:pt x="5" y="3"/>
                  </a:cubicBezTo>
                  <a:cubicBezTo>
                    <a:pt x="6"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3" name="Freeform 317"/>
            <p:cNvSpPr>
              <a:spLocks noEditPoints="1"/>
            </p:cNvSpPr>
            <p:nvPr/>
          </p:nvSpPr>
          <p:spPr bwMode="auto">
            <a:xfrm>
              <a:off x="3256133" y="2374264"/>
              <a:ext cx="6347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19 w 22"/>
                <a:gd name="T11" fmla="*/ 27 h 31"/>
                <a:gd name="T12" fmla="*/ 11 w 22"/>
                <a:gd name="T13" fmla="*/ 31 h 31"/>
                <a:gd name="T14" fmla="*/ 11 w 22"/>
                <a:gd name="T15" fmla="*/ 5 h 31"/>
                <a:gd name="T16" fmla="*/ 7 w 22"/>
                <a:gd name="T17" fmla="*/ 16 h 31"/>
                <a:gd name="T18" fmla="*/ 11 w 22"/>
                <a:gd name="T19" fmla="*/ 26 h 31"/>
                <a:gd name="T20" fmla="*/ 15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1" y="24"/>
                    <a:pt x="19" y="27"/>
                  </a:cubicBezTo>
                  <a:cubicBezTo>
                    <a:pt x="17" y="30"/>
                    <a:pt x="15" y="31"/>
                    <a:pt x="11" y="31"/>
                  </a:cubicBezTo>
                  <a:close/>
                  <a:moveTo>
                    <a:pt x="11" y="5"/>
                  </a:moveTo>
                  <a:cubicBezTo>
                    <a:pt x="8" y="5"/>
                    <a:pt x="7" y="8"/>
                    <a:pt x="7" y="16"/>
                  </a:cubicBezTo>
                  <a:cubicBezTo>
                    <a:pt x="7" y="23"/>
                    <a:pt x="8" y="26"/>
                    <a:pt x="11" y="26"/>
                  </a:cubicBezTo>
                  <a:cubicBezTo>
                    <a:pt x="14" y="26"/>
                    <a:pt x="15" y="23"/>
                    <a:pt x="15" y="15"/>
                  </a:cubicBezTo>
                  <a:cubicBezTo>
                    <a:pt x="15"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4" name="Freeform 318"/>
            <p:cNvSpPr>
              <a:spLocks noEditPoints="1"/>
            </p:cNvSpPr>
            <p:nvPr/>
          </p:nvSpPr>
          <p:spPr bwMode="auto">
            <a:xfrm>
              <a:off x="3107458"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5"/>
                  </a:cubicBezTo>
                  <a:cubicBezTo>
                    <a:pt x="5" y="2"/>
                    <a:pt x="8" y="0"/>
                    <a:pt x="11" y="0"/>
                  </a:cubicBezTo>
                  <a:cubicBezTo>
                    <a:pt x="18"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5" name="Freeform 319"/>
            <p:cNvSpPr>
              <a:spLocks noEditPoints="1"/>
            </p:cNvSpPr>
            <p:nvPr/>
          </p:nvSpPr>
          <p:spPr bwMode="auto">
            <a:xfrm>
              <a:off x="3184302" y="2496211"/>
              <a:ext cx="63479" cy="91878"/>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6" name="Freeform 320"/>
            <p:cNvSpPr>
              <a:spLocks/>
            </p:cNvSpPr>
            <p:nvPr/>
          </p:nvSpPr>
          <p:spPr bwMode="auto">
            <a:xfrm>
              <a:off x="3264486" y="2496211"/>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9"/>
                    <a:pt x="4" y="10"/>
                  </a:cubicBezTo>
                  <a:cubicBezTo>
                    <a:pt x="3" y="10"/>
                    <a:pt x="3" y="10"/>
                    <a:pt x="2" y="10"/>
                  </a:cubicBezTo>
                  <a:cubicBezTo>
                    <a:pt x="1" y="10"/>
                    <a:pt x="1" y="11"/>
                    <a:pt x="0" y="11"/>
                  </a:cubicBezTo>
                  <a:cubicBezTo>
                    <a:pt x="0" y="5"/>
                    <a:pt x="0" y="5"/>
                    <a:pt x="0" y="5"/>
                  </a:cubicBezTo>
                  <a:cubicBezTo>
                    <a:pt x="2" y="4"/>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7" name="Freeform 321"/>
            <p:cNvSpPr>
              <a:spLocks/>
            </p:cNvSpPr>
            <p:nvPr/>
          </p:nvSpPr>
          <p:spPr bwMode="auto">
            <a:xfrm>
              <a:off x="3416502" y="2248976"/>
              <a:ext cx="40092" cy="88537"/>
            </a:xfrm>
            <a:custGeom>
              <a:avLst/>
              <a:gdLst>
                <a:gd name="T0" fmla="*/ 14 w 14"/>
                <a:gd name="T1" fmla="*/ 0 h 31"/>
                <a:gd name="T2" fmla="*/ 14 w 14"/>
                <a:gd name="T3" fmla="*/ 31 h 31"/>
                <a:gd name="T4" fmla="*/ 7 w 14"/>
                <a:gd name="T5" fmla="*/ 31 h 31"/>
                <a:gd name="T6" fmla="*/ 7 w 14"/>
                <a:gd name="T7" fmla="*/ 7 h 31"/>
                <a:gd name="T8" fmla="*/ 5 w 14"/>
                <a:gd name="T9" fmla="*/ 8 h 31"/>
                <a:gd name="T10" fmla="*/ 4 w 14"/>
                <a:gd name="T11" fmla="*/ 9 h 31"/>
                <a:gd name="T12" fmla="*/ 2 w 14"/>
                <a:gd name="T13" fmla="*/ 10 h 31"/>
                <a:gd name="T14" fmla="*/ 0 w 14"/>
                <a:gd name="T15" fmla="*/ 10 h 31"/>
                <a:gd name="T16" fmla="*/ 0 w 14"/>
                <a:gd name="T17" fmla="*/ 4 h 31"/>
                <a:gd name="T18" fmla="*/ 5 w 14"/>
                <a:gd name="T19" fmla="*/ 2 h 31"/>
                <a:gd name="T20" fmla="*/ 9 w 14"/>
                <a:gd name="T21" fmla="*/ 0 h 31"/>
                <a:gd name="T22" fmla="*/ 14 w 14"/>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1">
                  <a:moveTo>
                    <a:pt x="14" y="0"/>
                  </a:moveTo>
                  <a:cubicBezTo>
                    <a:pt x="14" y="31"/>
                    <a:pt x="14" y="31"/>
                    <a:pt x="14" y="31"/>
                  </a:cubicBezTo>
                  <a:cubicBezTo>
                    <a:pt x="7" y="31"/>
                    <a:pt x="7" y="31"/>
                    <a:pt x="7" y="31"/>
                  </a:cubicBezTo>
                  <a:cubicBezTo>
                    <a:pt x="7" y="7"/>
                    <a:pt x="7" y="7"/>
                    <a:pt x="7" y="7"/>
                  </a:cubicBezTo>
                  <a:cubicBezTo>
                    <a:pt x="6" y="8"/>
                    <a:pt x="6" y="8"/>
                    <a:pt x="5" y="8"/>
                  </a:cubicBezTo>
                  <a:cubicBezTo>
                    <a:pt x="5" y="8"/>
                    <a:pt x="4" y="9"/>
                    <a:pt x="4" y="9"/>
                  </a:cubicBezTo>
                  <a:cubicBezTo>
                    <a:pt x="3" y="9"/>
                    <a:pt x="3" y="9"/>
                    <a:pt x="2" y="10"/>
                  </a:cubicBezTo>
                  <a:cubicBezTo>
                    <a:pt x="1" y="10"/>
                    <a:pt x="1" y="10"/>
                    <a:pt x="0" y="10"/>
                  </a:cubicBezTo>
                  <a:cubicBezTo>
                    <a:pt x="0" y="4"/>
                    <a:pt x="0" y="4"/>
                    <a:pt x="0" y="4"/>
                  </a:cubicBezTo>
                  <a:cubicBezTo>
                    <a:pt x="2" y="4"/>
                    <a:pt x="4" y="3"/>
                    <a:pt x="5" y="2"/>
                  </a:cubicBezTo>
                  <a:cubicBezTo>
                    <a:pt x="7" y="1"/>
                    <a:pt x="8" y="1"/>
                    <a:pt x="9" y="0"/>
                  </a:cubicBezTo>
                  <a:lnTo>
                    <a:pt x="14"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8" name="Freeform 322"/>
            <p:cNvSpPr>
              <a:spLocks noEditPoints="1"/>
            </p:cNvSpPr>
            <p:nvPr/>
          </p:nvSpPr>
          <p:spPr bwMode="auto">
            <a:xfrm>
              <a:off x="3408149" y="2374264"/>
              <a:ext cx="61809" cy="88537"/>
            </a:xfrm>
            <a:custGeom>
              <a:avLst/>
              <a:gdLst>
                <a:gd name="T0" fmla="*/ 11 w 22"/>
                <a:gd name="T1" fmla="*/ 31 h 31"/>
                <a:gd name="T2" fmla="*/ 0 w 22"/>
                <a:gd name="T3" fmla="*/ 16 h 31"/>
                <a:gd name="T4" fmla="*/ 3 w 22"/>
                <a:gd name="T5" fmla="*/ 4 h 31"/>
                <a:gd name="T6" fmla="*/ 12 w 22"/>
                <a:gd name="T7" fmla="*/ 0 h 31"/>
                <a:gd name="T8" fmla="*/ 22 w 22"/>
                <a:gd name="T9" fmla="*/ 15 h 31"/>
                <a:gd name="T10" fmla="*/ 20 w 22"/>
                <a:gd name="T11" fmla="*/ 27 h 31"/>
                <a:gd name="T12" fmla="*/ 11 w 22"/>
                <a:gd name="T13" fmla="*/ 31 h 31"/>
                <a:gd name="T14" fmla="*/ 11 w 22"/>
                <a:gd name="T15" fmla="*/ 5 h 31"/>
                <a:gd name="T16" fmla="*/ 7 w 22"/>
                <a:gd name="T17" fmla="*/ 16 h 31"/>
                <a:gd name="T18" fmla="*/ 11 w 22"/>
                <a:gd name="T19" fmla="*/ 26 h 31"/>
                <a:gd name="T20" fmla="*/ 16 w 22"/>
                <a:gd name="T21" fmla="*/ 15 h 31"/>
                <a:gd name="T22" fmla="*/ 11 w 22"/>
                <a:gd name="T23" fmla="*/ 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1">
                  <a:moveTo>
                    <a:pt x="11" y="31"/>
                  </a:moveTo>
                  <a:cubicBezTo>
                    <a:pt x="4" y="31"/>
                    <a:pt x="0" y="26"/>
                    <a:pt x="0" y="16"/>
                  </a:cubicBezTo>
                  <a:cubicBezTo>
                    <a:pt x="0" y="11"/>
                    <a:pt x="1" y="7"/>
                    <a:pt x="3" y="4"/>
                  </a:cubicBezTo>
                  <a:cubicBezTo>
                    <a:pt x="5" y="1"/>
                    <a:pt x="8" y="0"/>
                    <a:pt x="12" y="0"/>
                  </a:cubicBezTo>
                  <a:cubicBezTo>
                    <a:pt x="19" y="0"/>
                    <a:pt x="22" y="5"/>
                    <a:pt x="22" y="15"/>
                  </a:cubicBezTo>
                  <a:cubicBezTo>
                    <a:pt x="22" y="20"/>
                    <a:pt x="22" y="24"/>
                    <a:pt x="20" y="27"/>
                  </a:cubicBezTo>
                  <a:cubicBezTo>
                    <a:pt x="18" y="30"/>
                    <a:pt x="15" y="31"/>
                    <a:pt x="11" y="31"/>
                  </a:cubicBezTo>
                  <a:close/>
                  <a:moveTo>
                    <a:pt x="11" y="5"/>
                  </a:moveTo>
                  <a:cubicBezTo>
                    <a:pt x="9" y="5"/>
                    <a:pt x="7" y="8"/>
                    <a:pt x="7" y="16"/>
                  </a:cubicBezTo>
                  <a:cubicBezTo>
                    <a:pt x="7" y="23"/>
                    <a:pt x="9" y="26"/>
                    <a:pt x="11" y="26"/>
                  </a:cubicBezTo>
                  <a:cubicBezTo>
                    <a:pt x="14" y="26"/>
                    <a:pt x="16" y="23"/>
                    <a:pt x="16" y="15"/>
                  </a:cubicBezTo>
                  <a:cubicBezTo>
                    <a:pt x="16" y="8"/>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79" name="Freeform 323"/>
            <p:cNvSpPr>
              <a:spLocks noEditPoints="1"/>
            </p:cNvSpPr>
            <p:nvPr/>
          </p:nvSpPr>
          <p:spPr bwMode="auto">
            <a:xfrm>
              <a:off x="3408149" y="2496211"/>
              <a:ext cx="6180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20 w 22"/>
                <a:gd name="T11" fmla="*/ 28 h 32"/>
                <a:gd name="T12" fmla="*/ 11 w 22"/>
                <a:gd name="T13" fmla="*/ 32 h 32"/>
                <a:gd name="T14" fmla="*/ 11 w 22"/>
                <a:gd name="T15" fmla="*/ 6 h 32"/>
                <a:gd name="T16" fmla="*/ 7 w 22"/>
                <a:gd name="T17" fmla="*/ 17 h 32"/>
                <a:gd name="T18" fmla="*/ 11 w 22"/>
                <a:gd name="T19" fmla="*/ 27 h 32"/>
                <a:gd name="T20" fmla="*/ 16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2" y="25"/>
                    <a:pt x="20" y="28"/>
                  </a:cubicBezTo>
                  <a:cubicBezTo>
                    <a:pt x="18" y="31"/>
                    <a:pt x="15" y="32"/>
                    <a:pt x="11" y="32"/>
                  </a:cubicBezTo>
                  <a:close/>
                  <a:moveTo>
                    <a:pt x="11" y="6"/>
                  </a:moveTo>
                  <a:cubicBezTo>
                    <a:pt x="9" y="6"/>
                    <a:pt x="7" y="9"/>
                    <a:pt x="7" y="17"/>
                  </a:cubicBezTo>
                  <a:cubicBezTo>
                    <a:pt x="7" y="24"/>
                    <a:pt x="9" y="27"/>
                    <a:pt x="11" y="27"/>
                  </a:cubicBezTo>
                  <a:cubicBezTo>
                    <a:pt x="14" y="27"/>
                    <a:pt x="16" y="23"/>
                    <a:pt x="16" y="16"/>
                  </a:cubicBezTo>
                  <a:cubicBezTo>
                    <a:pt x="16"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0" name="Freeform 324"/>
            <p:cNvSpPr>
              <a:spLocks noEditPoints="1"/>
            </p:cNvSpPr>
            <p:nvPr/>
          </p:nvSpPr>
          <p:spPr bwMode="auto">
            <a:xfrm>
              <a:off x="3329636" y="2248976"/>
              <a:ext cx="63479" cy="90207"/>
            </a:xfrm>
            <a:custGeom>
              <a:avLst/>
              <a:gdLst>
                <a:gd name="T0" fmla="*/ 11 w 22"/>
                <a:gd name="T1" fmla="*/ 32 h 32"/>
                <a:gd name="T2" fmla="*/ 0 w 22"/>
                <a:gd name="T3" fmla="*/ 16 h 32"/>
                <a:gd name="T4" fmla="*/ 3 w 22"/>
                <a:gd name="T5" fmla="*/ 4 h 32"/>
                <a:gd name="T6" fmla="*/ 12 w 22"/>
                <a:gd name="T7" fmla="*/ 0 h 32"/>
                <a:gd name="T8" fmla="*/ 22 w 22"/>
                <a:gd name="T9" fmla="*/ 15 h 32"/>
                <a:gd name="T10" fmla="*/ 19 w 22"/>
                <a:gd name="T11" fmla="*/ 27 h 32"/>
                <a:gd name="T12" fmla="*/ 11 w 22"/>
                <a:gd name="T13" fmla="*/ 32 h 32"/>
                <a:gd name="T14" fmla="*/ 11 w 22"/>
                <a:gd name="T15" fmla="*/ 5 h 32"/>
                <a:gd name="T16" fmla="*/ 7 w 22"/>
                <a:gd name="T17" fmla="*/ 16 h 32"/>
                <a:gd name="T18" fmla="*/ 11 w 22"/>
                <a:gd name="T19" fmla="*/ 26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6"/>
                    <a:pt x="0" y="16"/>
                  </a:cubicBezTo>
                  <a:cubicBezTo>
                    <a:pt x="0" y="11"/>
                    <a:pt x="1" y="7"/>
                    <a:pt x="3" y="4"/>
                  </a:cubicBezTo>
                  <a:cubicBezTo>
                    <a:pt x="5" y="1"/>
                    <a:pt x="8" y="0"/>
                    <a:pt x="12" y="0"/>
                  </a:cubicBezTo>
                  <a:cubicBezTo>
                    <a:pt x="19" y="0"/>
                    <a:pt x="22" y="5"/>
                    <a:pt x="22" y="15"/>
                  </a:cubicBezTo>
                  <a:cubicBezTo>
                    <a:pt x="22" y="21"/>
                    <a:pt x="21" y="25"/>
                    <a:pt x="19" y="27"/>
                  </a:cubicBezTo>
                  <a:cubicBezTo>
                    <a:pt x="18" y="30"/>
                    <a:pt x="15" y="32"/>
                    <a:pt x="11" y="32"/>
                  </a:cubicBezTo>
                  <a:close/>
                  <a:moveTo>
                    <a:pt x="11" y="5"/>
                  </a:moveTo>
                  <a:cubicBezTo>
                    <a:pt x="8" y="5"/>
                    <a:pt x="7" y="9"/>
                    <a:pt x="7" y="16"/>
                  </a:cubicBezTo>
                  <a:cubicBezTo>
                    <a:pt x="7" y="23"/>
                    <a:pt x="8" y="26"/>
                    <a:pt x="11" y="26"/>
                  </a:cubicBezTo>
                  <a:cubicBezTo>
                    <a:pt x="14" y="26"/>
                    <a:pt x="15" y="23"/>
                    <a:pt x="15" y="16"/>
                  </a:cubicBezTo>
                  <a:cubicBezTo>
                    <a:pt x="15" y="9"/>
                    <a:pt x="14" y="5"/>
                    <a:pt x="11" y="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1" name="Freeform 325"/>
            <p:cNvSpPr>
              <a:spLocks/>
            </p:cNvSpPr>
            <p:nvPr/>
          </p:nvSpPr>
          <p:spPr bwMode="auto">
            <a:xfrm>
              <a:off x="3339659" y="2370923"/>
              <a:ext cx="36751" cy="91878"/>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1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9"/>
                    <a:pt x="5" y="9"/>
                  </a:cubicBezTo>
                  <a:cubicBezTo>
                    <a:pt x="5" y="9"/>
                    <a:pt x="4" y="10"/>
                    <a:pt x="4" y="10"/>
                  </a:cubicBezTo>
                  <a:cubicBezTo>
                    <a:pt x="3" y="10"/>
                    <a:pt x="3" y="10"/>
                    <a:pt x="2" y="10"/>
                  </a:cubicBezTo>
                  <a:cubicBezTo>
                    <a:pt x="1" y="11"/>
                    <a:pt x="1" y="11"/>
                    <a:pt x="0" y="11"/>
                  </a:cubicBezTo>
                  <a:cubicBezTo>
                    <a:pt x="0" y="5"/>
                    <a:pt x="0" y="5"/>
                    <a:pt x="0" y="5"/>
                  </a:cubicBezTo>
                  <a:cubicBezTo>
                    <a:pt x="2" y="5"/>
                    <a:pt x="4" y="4"/>
                    <a:pt x="5" y="3"/>
                  </a:cubicBezTo>
                  <a:cubicBezTo>
                    <a:pt x="7" y="2"/>
                    <a:pt x="8" y="1"/>
                    <a:pt x="9" y="0"/>
                  </a:cubicBezTo>
                  <a:lnTo>
                    <a:pt x="13"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2" name="Freeform 326"/>
            <p:cNvSpPr>
              <a:spLocks noEditPoints="1"/>
            </p:cNvSpPr>
            <p:nvPr/>
          </p:nvSpPr>
          <p:spPr bwMode="auto">
            <a:xfrm>
              <a:off x="3329636" y="2496211"/>
              <a:ext cx="63479" cy="91878"/>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4"/>
                    <a:pt x="8" y="27"/>
                    <a:pt x="11" y="27"/>
                  </a:cubicBezTo>
                  <a:cubicBezTo>
                    <a:pt x="14" y="27"/>
                    <a:pt x="15" y="23"/>
                    <a:pt x="15" y="16"/>
                  </a:cubicBezTo>
                  <a:cubicBezTo>
                    <a:pt x="15" y="9"/>
                    <a:pt x="14" y="6"/>
                    <a:pt x="11" y="6"/>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1283" name="Rectangle 261"/>
          <p:cNvSpPr>
            <a:spLocks noChangeArrowheads="1"/>
          </p:cNvSpPr>
          <p:nvPr/>
        </p:nvSpPr>
        <p:spPr bwMode="auto">
          <a:xfrm>
            <a:off x="10652707" y="3368354"/>
            <a:ext cx="247700" cy="24648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4" name="Rectangle 262"/>
          <p:cNvSpPr>
            <a:spLocks noChangeArrowheads="1"/>
          </p:cNvSpPr>
          <p:nvPr/>
        </p:nvSpPr>
        <p:spPr bwMode="auto">
          <a:xfrm>
            <a:off x="11101094" y="3050332"/>
            <a:ext cx="247700" cy="24770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nvGrpSpPr>
          <p:cNvPr id="1285" name="Group 1284"/>
          <p:cNvGrpSpPr/>
          <p:nvPr/>
        </p:nvGrpSpPr>
        <p:grpSpPr>
          <a:xfrm>
            <a:off x="10701273" y="3117794"/>
            <a:ext cx="429832" cy="429832"/>
            <a:chOff x="2696514" y="2496211"/>
            <a:chExt cx="591359" cy="591359"/>
          </a:xfrm>
        </p:grpSpPr>
        <p:sp>
          <p:nvSpPr>
            <p:cNvPr id="1286" name="Rectangle 263"/>
            <p:cNvSpPr>
              <a:spLocks noChangeArrowheads="1"/>
            </p:cNvSpPr>
            <p:nvPr/>
          </p:nvSpPr>
          <p:spPr bwMode="auto">
            <a:xfrm>
              <a:off x="2696514" y="2496211"/>
              <a:ext cx="591359" cy="59135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7" name="Freeform 264"/>
            <p:cNvSpPr>
              <a:spLocks/>
            </p:cNvSpPr>
            <p:nvPr/>
          </p:nvSpPr>
          <p:spPr bwMode="auto">
            <a:xfrm>
              <a:off x="280008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5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3" y="10"/>
                    <a:pt x="3" y="11"/>
                    <a:pt x="2" y="11"/>
                  </a:cubicBezTo>
                  <a:cubicBezTo>
                    <a:pt x="1" y="11"/>
                    <a:pt x="1" y="11"/>
                    <a:pt x="0" y="11"/>
                  </a:cubicBezTo>
                  <a:cubicBezTo>
                    <a:pt x="0" y="5"/>
                    <a:pt x="0" y="5"/>
                    <a:pt x="0" y="5"/>
                  </a:cubicBezTo>
                  <a:cubicBezTo>
                    <a:pt x="2" y="4"/>
                    <a:pt x="4" y="4"/>
                    <a:pt x="5"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8" name="Freeform 265"/>
            <p:cNvSpPr>
              <a:spLocks noEditPoints="1"/>
            </p:cNvSpPr>
            <p:nvPr/>
          </p:nvSpPr>
          <p:spPr bwMode="auto">
            <a:xfrm>
              <a:off x="2876929"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89" name="Freeform 266"/>
            <p:cNvSpPr>
              <a:spLocks/>
            </p:cNvSpPr>
            <p:nvPr/>
          </p:nvSpPr>
          <p:spPr bwMode="auto">
            <a:xfrm>
              <a:off x="2965466"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6" y="9"/>
                    <a:pt x="6" y="9"/>
                  </a:cubicBezTo>
                  <a:cubicBezTo>
                    <a:pt x="5" y="10"/>
                    <a:pt x="5" y="10"/>
                    <a:pt x="4" y="10"/>
                  </a:cubicBezTo>
                  <a:cubicBezTo>
                    <a:pt x="4" y="10"/>
                    <a:pt x="3" y="11"/>
                    <a:pt x="2" y="11"/>
                  </a:cubicBezTo>
                  <a:cubicBezTo>
                    <a:pt x="1"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0" name="Freeform 267"/>
            <p:cNvSpPr>
              <a:spLocks noEditPoints="1"/>
            </p:cNvSpPr>
            <p:nvPr/>
          </p:nvSpPr>
          <p:spPr bwMode="auto">
            <a:xfrm>
              <a:off x="2790063" y="2741775"/>
              <a:ext cx="68491" cy="100230"/>
            </a:xfrm>
            <a:custGeom>
              <a:avLst/>
              <a:gdLst>
                <a:gd name="T0" fmla="*/ 12 w 24"/>
                <a:gd name="T1" fmla="*/ 35 h 35"/>
                <a:gd name="T2" fmla="*/ 0 w 24"/>
                <a:gd name="T3" fmla="*/ 18 h 35"/>
                <a:gd name="T4" fmla="*/ 3 w 24"/>
                <a:gd name="T5" fmla="*/ 4 h 35"/>
                <a:gd name="T6" fmla="*/ 12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2" y="0"/>
                  </a:cubicBezTo>
                  <a:cubicBezTo>
                    <a:pt x="20"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1" name="Freeform 268"/>
            <p:cNvSpPr>
              <a:spLocks/>
            </p:cNvSpPr>
            <p:nvPr/>
          </p:nvSpPr>
          <p:spPr bwMode="auto">
            <a:xfrm>
              <a:off x="2885281" y="2740105"/>
              <a:ext cx="4176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2" name="Freeform 269"/>
            <p:cNvSpPr>
              <a:spLocks noEditPoints="1"/>
            </p:cNvSpPr>
            <p:nvPr/>
          </p:nvSpPr>
          <p:spPr bwMode="auto">
            <a:xfrm>
              <a:off x="2957113" y="2741775"/>
              <a:ext cx="68491" cy="100230"/>
            </a:xfrm>
            <a:custGeom>
              <a:avLst/>
              <a:gdLst>
                <a:gd name="T0" fmla="*/ 12 w 24"/>
                <a:gd name="T1" fmla="*/ 35 h 35"/>
                <a:gd name="T2" fmla="*/ 0 w 24"/>
                <a:gd name="T3" fmla="*/ 18 h 35"/>
                <a:gd name="T4" fmla="*/ 3 w 24"/>
                <a:gd name="T5" fmla="*/ 4 h 35"/>
                <a:gd name="T6" fmla="*/ 13 w 24"/>
                <a:gd name="T7" fmla="*/ 0 h 35"/>
                <a:gd name="T8" fmla="*/ 24 w 24"/>
                <a:gd name="T9" fmla="*/ 17 h 35"/>
                <a:gd name="T10" fmla="*/ 21 w 24"/>
                <a:gd name="T11" fmla="*/ 30 h 35"/>
                <a:gd name="T12" fmla="*/ 12 w 24"/>
                <a:gd name="T13" fmla="*/ 35 h 35"/>
                <a:gd name="T14" fmla="*/ 12 w 24"/>
                <a:gd name="T15" fmla="*/ 5 h 35"/>
                <a:gd name="T16" fmla="*/ 7 w 24"/>
                <a:gd name="T17" fmla="*/ 18 h 35"/>
                <a:gd name="T18" fmla="*/ 12 w 24"/>
                <a:gd name="T19" fmla="*/ 29 h 35"/>
                <a:gd name="T20" fmla="*/ 17 w 24"/>
                <a:gd name="T21" fmla="*/ 17 h 35"/>
                <a:gd name="T22" fmla="*/ 12 w 24"/>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7"/>
                    <a:pt x="3" y="4"/>
                  </a:cubicBezTo>
                  <a:cubicBezTo>
                    <a:pt x="5" y="1"/>
                    <a:pt x="8" y="0"/>
                    <a:pt x="13" y="0"/>
                  </a:cubicBezTo>
                  <a:cubicBezTo>
                    <a:pt x="21" y="0"/>
                    <a:pt x="24" y="5"/>
                    <a:pt x="24" y="17"/>
                  </a:cubicBezTo>
                  <a:cubicBezTo>
                    <a:pt x="24"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3" name="Freeform 270"/>
            <p:cNvSpPr>
              <a:spLocks noEditPoints="1"/>
            </p:cNvSpPr>
            <p:nvPr/>
          </p:nvSpPr>
          <p:spPr bwMode="auto">
            <a:xfrm>
              <a:off x="2790063" y="2878756"/>
              <a:ext cx="68491" cy="103571"/>
            </a:xfrm>
            <a:custGeom>
              <a:avLst/>
              <a:gdLst>
                <a:gd name="T0" fmla="*/ 12 w 24"/>
                <a:gd name="T1" fmla="*/ 36 h 36"/>
                <a:gd name="T2" fmla="*/ 0 w 24"/>
                <a:gd name="T3" fmla="*/ 19 h 36"/>
                <a:gd name="T4" fmla="*/ 3 w 24"/>
                <a:gd name="T5" fmla="*/ 5 h 36"/>
                <a:gd name="T6" fmla="*/ 12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2"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4" name="Freeform 271"/>
            <p:cNvSpPr>
              <a:spLocks noEditPoints="1"/>
            </p:cNvSpPr>
            <p:nvPr/>
          </p:nvSpPr>
          <p:spPr bwMode="auto">
            <a:xfrm>
              <a:off x="2876929"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5" name="Freeform 272"/>
            <p:cNvSpPr>
              <a:spLocks/>
            </p:cNvSpPr>
            <p:nvPr/>
          </p:nvSpPr>
          <p:spPr bwMode="auto">
            <a:xfrm>
              <a:off x="2965466" y="2878756"/>
              <a:ext cx="41763" cy="10023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1 h 35"/>
                <a:gd name="T14" fmla="*/ 0 w 15"/>
                <a:gd name="T15" fmla="*/ 12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9"/>
                    <a:pt x="6" y="10"/>
                  </a:cubicBezTo>
                  <a:cubicBezTo>
                    <a:pt x="5" y="10"/>
                    <a:pt x="5" y="10"/>
                    <a:pt x="4" y="11"/>
                  </a:cubicBezTo>
                  <a:cubicBezTo>
                    <a:pt x="4" y="11"/>
                    <a:pt x="3" y="11"/>
                    <a:pt x="2" y="11"/>
                  </a:cubicBezTo>
                  <a:cubicBezTo>
                    <a:pt x="1" y="11"/>
                    <a:pt x="1" y="12"/>
                    <a:pt x="0" y="12"/>
                  </a:cubicBezTo>
                  <a:cubicBezTo>
                    <a:pt x="0" y="5"/>
                    <a:pt x="0" y="5"/>
                    <a:pt x="0" y="5"/>
                  </a:cubicBezTo>
                  <a:cubicBezTo>
                    <a:pt x="2" y="5"/>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6" name="Freeform 273"/>
            <p:cNvSpPr>
              <a:spLocks/>
            </p:cNvSpPr>
            <p:nvPr/>
          </p:nvSpPr>
          <p:spPr bwMode="auto">
            <a:xfrm>
              <a:off x="3134187" y="2603123"/>
              <a:ext cx="41763" cy="98560"/>
            </a:xfrm>
            <a:custGeom>
              <a:avLst/>
              <a:gdLst>
                <a:gd name="T0" fmla="*/ 15 w 15"/>
                <a:gd name="T1" fmla="*/ 0 h 35"/>
                <a:gd name="T2" fmla="*/ 15 w 15"/>
                <a:gd name="T3" fmla="*/ 35 h 35"/>
                <a:gd name="T4" fmla="*/ 7 w 15"/>
                <a:gd name="T5" fmla="*/ 35 h 35"/>
                <a:gd name="T6" fmla="*/ 7 w 15"/>
                <a:gd name="T7" fmla="*/ 8 h 35"/>
                <a:gd name="T8" fmla="*/ 6 w 15"/>
                <a:gd name="T9" fmla="*/ 9 h 35"/>
                <a:gd name="T10" fmla="*/ 4 w 15"/>
                <a:gd name="T11" fmla="*/ 10 h 35"/>
                <a:gd name="T12" fmla="*/ 2 w 15"/>
                <a:gd name="T13" fmla="*/ 11 h 35"/>
                <a:gd name="T14" fmla="*/ 0 w 15"/>
                <a:gd name="T15" fmla="*/ 11 h 35"/>
                <a:gd name="T16" fmla="*/ 0 w 15"/>
                <a:gd name="T17" fmla="*/ 5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4"/>
                    <a:pt x="4" y="4"/>
                    <a:pt x="6" y="3"/>
                  </a:cubicBezTo>
                  <a:cubicBezTo>
                    <a:pt x="7" y="2"/>
                    <a:pt x="9" y="1"/>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7" name="Freeform 274"/>
            <p:cNvSpPr>
              <a:spLocks noEditPoints="1"/>
            </p:cNvSpPr>
            <p:nvPr/>
          </p:nvSpPr>
          <p:spPr bwMode="auto">
            <a:xfrm>
              <a:off x="3124164" y="2741775"/>
              <a:ext cx="71832" cy="100230"/>
            </a:xfrm>
            <a:custGeom>
              <a:avLst/>
              <a:gdLst>
                <a:gd name="T0" fmla="*/ 12 w 25"/>
                <a:gd name="T1" fmla="*/ 35 h 35"/>
                <a:gd name="T2" fmla="*/ 0 w 25"/>
                <a:gd name="T3" fmla="*/ 18 h 35"/>
                <a:gd name="T4" fmla="*/ 3 w 25"/>
                <a:gd name="T5" fmla="*/ 4 h 35"/>
                <a:gd name="T6" fmla="*/ 13 w 25"/>
                <a:gd name="T7" fmla="*/ 0 h 35"/>
                <a:gd name="T8" fmla="*/ 25 w 25"/>
                <a:gd name="T9" fmla="*/ 17 h 35"/>
                <a:gd name="T10" fmla="*/ 21 w 25"/>
                <a:gd name="T11" fmla="*/ 30 h 35"/>
                <a:gd name="T12" fmla="*/ 12 w 25"/>
                <a:gd name="T13" fmla="*/ 35 h 35"/>
                <a:gd name="T14" fmla="*/ 12 w 25"/>
                <a:gd name="T15" fmla="*/ 5 h 35"/>
                <a:gd name="T16" fmla="*/ 7 w 25"/>
                <a:gd name="T17" fmla="*/ 18 h 35"/>
                <a:gd name="T18" fmla="*/ 12 w 25"/>
                <a:gd name="T19" fmla="*/ 29 h 35"/>
                <a:gd name="T20" fmla="*/ 17 w 25"/>
                <a:gd name="T21" fmla="*/ 17 h 35"/>
                <a:gd name="T22" fmla="*/ 12 w 25"/>
                <a:gd name="T23" fmla="*/ 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5">
                  <a:moveTo>
                    <a:pt x="12" y="35"/>
                  </a:moveTo>
                  <a:cubicBezTo>
                    <a:pt x="4" y="35"/>
                    <a:pt x="0" y="29"/>
                    <a:pt x="0" y="18"/>
                  </a:cubicBezTo>
                  <a:cubicBezTo>
                    <a:pt x="0" y="12"/>
                    <a:pt x="1" y="7"/>
                    <a:pt x="3" y="4"/>
                  </a:cubicBezTo>
                  <a:cubicBezTo>
                    <a:pt x="5" y="1"/>
                    <a:pt x="8" y="0"/>
                    <a:pt x="13" y="0"/>
                  </a:cubicBezTo>
                  <a:cubicBezTo>
                    <a:pt x="21" y="0"/>
                    <a:pt x="25" y="5"/>
                    <a:pt x="25" y="17"/>
                  </a:cubicBezTo>
                  <a:cubicBezTo>
                    <a:pt x="25" y="23"/>
                    <a:pt x="23" y="27"/>
                    <a:pt x="21" y="30"/>
                  </a:cubicBezTo>
                  <a:cubicBezTo>
                    <a:pt x="19" y="33"/>
                    <a:pt x="16" y="35"/>
                    <a:pt x="12" y="35"/>
                  </a:cubicBezTo>
                  <a:close/>
                  <a:moveTo>
                    <a:pt x="12" y="5"/>
                  </a:moveTo>
                  <a:cubicBezTo>
                    <a:pt x="9" y="5"/>
                    <a:pt x="7" y="10"/>
                    <a:pt x="7" y="18"/>
                  </a:cubicBezTo>
                  <a:cubicBezTo>
                    <a:pt x="7" y="25"/>
                    <a:pt x="9" y="29"/>
                    <a:pt x="12" y="29"/>
                  </a:cubicBezTo>
                  <a:cubicBezTo>
                    <a:pt x="15" y="29"/>
                    <a:pt x="17" y="25"/>
                    <a:pt x="17" y="17"/>
                  </a:cubicBezTo>
                  <a:cubicBezTo>
                    <a:pt x="17" y="9"/>
                    <a:pt x="15" y="5"/>
                    <a:pt x="12" y="5"/>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8" name="Freeform 275"/>
            <p:cNvSpPr>
              <a:spLocks noEditPoints="1"/>
            </p:cNvSpPr>
            <p:nvPr/>
          </p:nvSpPr>
          <p:spPr bwMode="auto">
            <a:xfrm>
              <a:off x="3124164" y="2878756"/>
              <a:ext cx="71832" cy="103571"/>
            </a:xfrm>
            <a:custGeom>
              <a:avLst/>
              <a:gdLst>
                <a:gd name="T0" fmla="*/ 12 w 25"/>
                <a:gd name="T1" fmla="*/ 36 h 36"/>
                <a:gd name="T2" fmla="*/ 0 w 25"/>
                <a:gd name="T3" fmla="*/ 19 h 36"/>
                <a:gd name="T4" fmla="*/ 3 w 25"/>
                <a:gd name="T5" fmla="*/ 5 h 36"/>
                <a:gd name="T6" fmla="*/ 13 w 25"/>
                <a:gd name="T7" fmla="*/ 0 h 36"/>
                <a:gd name="T8" fmla="*/ 25 w 25"/>
                <a:gd name="T9" fmla="*/ 18 h 36"/>
                <a:gd name="T10" fmla="*/ 21 w 25"/>
                <a:gd name="T11" fmla="*/ 31 h 36"/>
                <a:gd name="T12" fmla="*/ 12 w 25"/>
                <a:gd name="T13" fmla="*/ 36 h 36"/>
                <a:gd name="T14" fmla="*/ 12 w 25"/>
                <a:gd name="T15" fmla="*/ 6 h 36"/>
                <a:gd name="T16" fmla="*/ 7 w 25"/>
                <a:gd name="T17" fmla="*/ 18 h 36"/>
                <a:gd name="T18" fmla="*/ 12 w 25"/>
                <a:gd name="T19" fmla="*/ 30 h 36"/>
                <a:gd name="T20" fmla="*/ 17 w 25"/>
                <a:gd name="T21" fmla="*/ 18 h 36"/>
                <a:gd name="T22" fmla="*/ 12 w 25"/>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36">
                  <a:moveTo>
                    <a:pt x="12" y="36"/>
                  </a:moveTo>
                  <a:cubicBezTo>
                    <a:pt x="4" y="36"/>
                    <a:pt x="0" y="30"/>
                    <a:pt x="0" y="19"/>
                  </a:cubicBezTo>
                  <a:cubicBezTo>
                    <a:pt x="0" y="13"/>
                    <a:pt x="1" y="8"/>
                    <a:pt x="3" y="5"/>
                  </a:cubicBezTo>
                  <a:cubicBezTo>
                    <a:pt x="5" y="2"/>
                    <a:pt x="8" y="0"/>
                    <a:pt x="13" y="0"/>
                  </a:cubicBezTo>
                  <a:cubicBezTo>
                    <a:pt x="21" y="0"/>
                    <a:pt x="25" y="6"/>
                    <a:pt x="25" y="18"/>
                  </a:cubicBezTo>
                  <a:cubicBezTo>
                    <a:pt x="25"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299" name="Freeform 276"/>
            <p:cNvSpPr>
              <a:spLocks noEditPoints="1"/>
            </p:cNvSpPr>
            <p:nvPr/>
          </p:nvSpPr>
          <p:spPr bwMode="auto">
            <a:xfrm>
              <a:off x="3038968" y="2603123"/>
              <a:ext cx="68491" cy="98560"/>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1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30"/>
                    <a:pt x="0" y="18"/>
                  </a:cubicBezTo>
                  <a:cubicBezTo>
                    <a:pt x="0" y="12"/>
                    <a:pt x="1" y="8"/>
                    <a:pt x="3" y="5"/>
                  </a:cubicBezTo>
                  <a:cubicBezTo>
                    <a:pt x="5" y="1"/>
                    <a:pt x="8" y="0"/>
                    <a:pt x="13" y="0"/>
                  </a:cubicBezTo>
                  <a:cubicBezTo>
                    <a:pt x="20" y="0"/>
                    <a:pt x="24" y="6"/>
                    <a:pt x="24" y="17"/>
                  </a:cubicBezTo>
                  <a:cubicBezTo>
                    <a:pt x="24" y="23"/>
                    <a:pt x="23" y="28"/>
                    <a:pt x="21" y="31"/>
                  </a:cubicBezTo>
                  <a:cubicBezTo>
                    <a:pt x="19" y="34"/>
                    <a:pt x="16" y="35"/>
                    <a:pt x="12" y="35"/>
                  </a:cubicBezTo>
                  <a:close/>
                  <a:moveTo>
                    <a:pt x="12" y="6"/>
                  </a:moveTo>
                  <a:cubicBezTo>
                    <a:pt x="9" y="6"/>
                    <a:pt x="7" y="10"/>
                    <a:pt x="7" y="18"/>
                  </a:cubicBezTo>
                  <a:cubicBezTo>
                    <a:pt x="7" y="26"/>
                    <a:pt x="9" y="29"/>
                    <a:pt x="12" y="29"/>
                  </a:cubicBezTo>
                  <a:cubicBezTo>
                    <a:pt x="15" y="29"/>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0" name="Freeform 277"/>
            <p:cNvSpPr>
              <a:spLocks/>
            </p:cNvSpPr>
            <p:nvPr/>
          </p:nvSpPr>
          <p:spPr bwMode="auto">
            <a:xfrm>
              <a:off x="3047320" y="2740105"/>
              <a:ext cx="43433" cy="98560"/>
            </a:xfrm>
            <a:custGeom>
              <a:avLst/>
              <a:gdLst>
                <a:gd name="T0" fmla="*/ 15 w 15"/>
                <a:gd name="T1" fmla="*/ 0 h 35"/>
                <a:gd name="T2" fmla="*/ 15 w 15"/>
                <a:gd name="T3" fmla="*/ 35 h 35"/>
                <a:gd name="T4" fmla="*/ 7 w 15"/>
                <a:gd name="T5" fmla="*/ 35 h 35"/>
                <a:gd name="T6" fmla="*/ 7 w 15"/>
                <a:gd name="T7" fmla="*/ 9 h 35"/>
                <a:gd name="T8" fmla="*/ 6 w 15"/>
                <a:gd name="T9" fmla="*/ 10 h 35"/>
                <a:gd name="T10" fmla="*/ 4 w 15"/>
                <a:gd name="T11" fmla="*/ 11 h 35"/>
                <a:gd name="T12" fmla="*/ 2 w 15"/>
                <a:gd name="T13" fmla="*/ 12 h 35"/>
                <a:gd name="T14" fmla="*/ 0 w 15"/>
                <a:gd name="T15" fmla="*/ 12 h 35"/>
                <a:gd name="T16" fmla="*/ 0 w 15"/>
                <a:gd name="T17" fmla="*/ 6 h 35"/>
                <a:gd name="T18" fmla="*/ 6 w 15"/>
                <a:gd name="T19" fmla="*/ 3 h 35"/>
                <a:gd name="T20" fmla="*/ 10 w 15"/>
                <a:gd name="T21" fmla="*/ 0 h 35"/>
                <a:gd name="T22" fmla="*/ 15 w 15"/>
                <a:gd name="T23"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5">
                  <a:moveTo>
                    <a:pt x="15" y="0"/>
                  </a:moveTo>
                  <a:cubicBezTo>
                    <a:pt x="15" y="35"/>
                    <a:pt x="15" y="35"/>
                    <a:pt x="15" y="35"/>
                  </a:cubicBezTo>
                  <a:cubicBezTo>
                    <a:pt x="7" y="35"/>
                    <a:pt x="7" y="35"/>
                    <a:pt x="7" y="35"/>
                  </a:cubicBezTo>
                  <a:cubicBezTo>
                    <a:pt x="7" y="9"/>
                    <a:pt x="7" y="9"/>
                    <a:pt x="7" y="9"/>
                  </a:cubicBezTo>
                  <a:cubicBezTo>
                    <a:pt x="7" y="9"/>
                    <a:pt x="6" y="10"/>
                    <a:pt x="6" y="10"/>
                  </a:cubicBezTo>
                  <a:cubicBezTo>
                    <a:pt x="5" y="10"/>
                    <a:pt x="5" y="11"/>
                    <a:pt x="4" y="11"/>
                  </a:cubicBezTo>
                  <a:cubicBezTo>
                    <a:pt x="3" y="11"/>
                    <a:pt x="3" y="11"/>
                    <a:pt x="2" y="12"/>
                  </a:cubicBezTo>
                  <a:cubicBezTo>
                    <a:pt x="1" y="12"/>
                    <a:pt x="1" y="12"/>
                    <a:pt x="0" y="12"/>
                  </a:cubicBezTo>
                  <a:cubicBezTo>
                    <a:pt x="0" y="6"/>
                    <a:pt x="0" y="6"/>
                    <a:pt x="0" y="6"/>
                  </a:cubicBezTo>
                  <a:cubicBezTo>
                    <a:pt x="2" y="5"/>
                    <a:pt x="4" y="4"/>
                    <a:pt x="6" y="3"/>
                  </a:cubicBezTo>
                  <a:cubicBezTo>
                    <a:pt x="7" y="3"/>
                    <a:pt x="9" y="2"/>
                    <a:pt x="10" y="0"/>
                  </a:cubicBezTo>
                  <a:lnTo>
                    <a:pt x="15" y="0"/>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1" name="Freeform 278"/>
            <p:cNvSpPr>
              <a:spLocks noEditPoints="1"/>
            </p:cNvSpPr>
            <p:nvPr/>
          </p:nvSpPr>
          <p:spPr bwMode="auto">
            <a:xfrm>
              <a:off x="3038968" y="2878756"/>
              <a:ext cx="68491" cy="103571"/>
            </a:xfrm>
            <a:custGeom>
              <a:avLst/>
              <a:gdLst>
                <a:gd name="T0" fmla="*/ 12 w 24"/>
                <a:gd name="T1" fmla="*/ 36 h 36"/>
                <a:gd name="T2" fmla="*/ 0 w 24"/>
                <a:gd name="T3" fmla="*/ 19 h 36"/>
                <a:gd name="T4" fmla="*/ 3 w 24"/>
                <a:gd name="T5" fmla="*/ 5 h 36"/>
                <a:gd name="T6" fmla="*/ 13 w 24"/>
                <a:gd name="T7" fmla="*/ 0 h 36"/>
                <a:gd name="T8" fmla="*/ 24 w 24"/>
                <a:gd name="T9" fmla="*/ 18 h 36"/>
                <a:gd name="T10" fmla="*/ 21 w 24"/>
                <a:gd name="T11" fmla="*/ 31 h 36"/>
                <a:gd name="T12" fmla="*/ 12 w 24"/>
                <a:gd name="T13" fmla="*/ 36 h 36"/>
                <a:gd name="T14" fmla="*/ 12 w 24"/>
                <a:gd name="T15" fmla="*/ 6 h 36"/>
                <a:gd name="T16" fmla="*/ 7 w 24"/>
                <a:gd name="T17" fmla="*/ 18 h 36"/>
                <a:gd name="T18" fmla="*/ 12 w 24"/>
                <a:gd name="T19" fmla="*/ 30 h 36"/>
                <a:gd name="T20" fmla="*/ 17 w 24"/>
                <a:gd name="T21" fmla="*/ 18 h 36"/>
                <a:gd name="T22" fmla="*/ 12 w 24"/>
                <a:gd name="T23" fmla="*/ 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6">
                  <a:moveTo>
                    <a:pt x="12" y="36"/>
                  </a:moveTo>
                  <a:cubicBezTo>
                    <a:pt x="4" y="36"/>
                    <a:pt x="0" y="30"/>
                    <a:pt x="0" y="19"/>
                  </a:cubicBezTo>
                  <a:cubicBezTo>
                    <a:pt x="0" y="13"/>
                    <a:pt x="1" y="8"/>
                    <a:pt x="3" y="5"/>
                  </a:cubicBezTo>
                  <a:cubicBezTo>
                    <a:pt x="5" y="2"/>
                    <a:pt x="8" y="0"/>
                    <a:pt x="13" y="0"/>
                  </a:cubicBezTo>
                  <a:cubicBezTo>
                    <a:pt x="20" y="0"/>
                    <a:pt x="24" y="6"/>
                    <a:pt x="24" y="18"/>
                  </a:cubicBezTo>
                  <a:cubicBezTo>
                    <a:pt x="24" y="24"/>
                    <a:pt x="23" y="28"/>
                    <a:pt x="21" y="31"/>
                  </a:cubicBezTo>
                  <a:cubicBezTo>
                    <a:pt x="19" y="34"/>
                    <a:pt x="16" y="36"/>
                    <a:pt x="12" y="36"/>
                  </a:cubicBezTo>
                  <a:close/>
                  <a:moveTo>
                    <a:pt x="12" y="6"/>
                  </a:moveTo>
                  <a:cubicBezTo>
                    <a:pt x="9" y="6"/>
                    <a:pt x="7" y="10"/>
                    <a:pt x="7" y="18"/>
                  </a:cubicBezTo>
                  <a:cubicBezTo>
                    <a:pt x="7" y="26"/>
                    <a:pt x="9" y="30"/>
                    <a:pt x="12" y="30"/>
                  </a:cubicBezTo>
                  <a:cubicBezTo>
                    <a:pt x="15" y="30"/>
                    <a:pt x="17" y="26"/>
                    <a:pt x="17" y="18"/>
                  </a:cubicBezTo>
                  <a:cubicBezTo>
                    <a:pt x="17" y="10"/>
                    <a:pt x="15" y="6"/>
                    <a:pt x="12" y="6"/>
                  </a:cubicBez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302" name="Group 1301"/>
          <p:cNvGrpSpPr/>
          <p:nvPr/>
        </p:nvGrpSpPr>
        <p:grpSpPr>
          <a:xfrm>
            <a:off x="11183061" y="2942624"/>
            <a:ext cx="264699" cy="265913"/>
            <a:chOff x="3162585" y="3176106"/>
            <a:chExt cx="364170" cy="365841"/>
          </a:xfrm>
        </p:grpSpPr>
        <p:sp>
          <p:nvSpPr>
            <p:cNvPr id="1303" name="Rectangle 295"/>
            <p:cNvSpPr>
              <a:spLocks noChangeArrowheads="1"/>
            </p:cNvSpPr>
            <p:nvPr/>
          </p:nvSpPr>
          <p:spPr bwMode="auto">
            <a:xfrm>
              <a:off x="3162585" y="3176106"/>
              <a:ext cx="364170" cy="365841"/>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4" name="Freeform 296"/>
            <p:cNvSpPr>
              <a:spLocks/>
            </p:cNvSpPr>
            <p:nvPr/>
          </p:nvSpPr>
          <p:spPr bwMode="auto">
            <a:xfrm>
              <a:off x="3227735" y="3241256"/>
              <a:ext cx="2505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3" y="6"/>
                    <a:pt x="2" y="6"/>
                  </a:cubicBezTo>
                  <a:cubicBezTo>
                    <a:pt x="2" y="6"/>
                    <a:pt x="1" y="7"/>
                    <a:pt x="1" y="7"/>
                  </a:cubicBezTo>
                  <a:cubicBezTo>
                    <a:pt x="1"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5" name="Freeform 297"/>
            <p:cNvSpPr>
              <a:spLocks noEditPoints="1"/>
            </p:cNvSpPr>
            <p:nvPr/>
          </p:nvSpPr>
          <p:spPr bwMode="auto">
            <a:xfrm>
              <a:off x="3272838" y="3241256"/>
              <a:ext cx="43433" cy="6347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6" name="Freeform 298"/>
            <p:cNvSpPr>
              <a:spLocks/>
            </p:cNvSpPr>
            <p:nvPr/>
          </p:nvSpPr>
          <p:spPr bwMode="auto">
            <a:xfrm>
              <a:off x="3329636" y="3241256"/>
              <a:ext cx="26728" cy="60138"/>
            </a:xfrm>
            <a:custGeom>
              <a:avLst/>
              <a:gdLst>
                <a:gd name="T0" fmla="*/ 9 w 9"/>
                <a:gd name="T1" fmla="*/ 0 h 21"/>
                <a:gd name="T2" fmla="*/ 9 w 9"/>
                <a:gd name="T3" fmla="*/ 21 h 21"/>
                <a:gd name="T4" fmla="*/ 4 w 9"/>
                <a:gd name="T5" fmla="*/ 21 h 21"/>
                <a:gd name="T6" fmla="*/ 4 w 9"/>
                <a:gd name="T7" fmla="*/ 5 h 21"/>
                <a:gd name="T8" fmla="*/ 3 w 9"/>
                <a:gd name="T9" fmla="*/ 6 h 21"/>
                <a:gd name="T10" fmla="*/ 2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6"/>
                    <a:pt x="3" y="6"/>
                  </a:cubicBezTo>
                  <a:cubicBezTo>
                    <a:pt x="3" y="6"/>
                    <a:pt x="2" y="6"/>
                    <a:pt x="2" y="6"/>
                  </a:cubicBezTo>
                  <a:cubicBezTo>
                    <a:pt x="2" y="6"/>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7" name="Freeform 299"/>
            <p:cNvSpPr>
              <a:spLocks noEditPoints="1"/>
            </p:cNvSpPr>
            <p:nvPr/>
          </p:nvSpPr>
          <p:spPr bwMode="auto">
            <a:xfrm>
              <a:off x="3222723"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8" name="Freeform 300"/>
            <p:cNvSpPr>
              <a:spLocks/>
            </p:cNvSpPr>
            <p:nvPr/>
          </p:nvSpPr>
          <p:spPr bwMode="auto">
            <a:xfrm>
              <a:off x="3279521" y="3328122"/>
              <a:ext cx="25058" cy="61809"/>
            </a:xfrm>
            <a:custGeom>
              <a:avLst/>
              <a:gdLst>
                <a:gd name="T0" fmla="*/ 9 w 9"/>
                <a:gd name="T1" fmla="*/ 0 h 22"/>
                <a:gd name="T2" fmla="*/ 9 w 9"/>
                <a:gd name="T3" fmla="*/ 22 h 22"/>
                <a:gd name="T4" fmla="*/ 5 w 9"/>
                <a:gd name="T5" fmla="*/ 22 h 22"/>
                <a:gd name="T6" fmla="*/ 5 w 9"/>
                <a:gd name="T7" fmla="*/ 5 h 22"/>
                <a:gd name="T8" fmla="*/ 4 w 9"/>
                <a:gd name="T9" fmla="*/ 6 h 22"/>
                <a:gd name="T10" fmla="*/ 3 w 9"/>
                <a:gd name="T11" fmla="*/ 6 h 22"/>
                <a:gd name="T12" fmla="*/ 2 w 9"/>
                <a:gd name="T13" fmla="*/ 7 h 22"/>
                <a:gd name="T14" fmla="*/ 0 w 9"/>
                <a:gd name="T15" fmla="*/ 7 h 22"/>
                <a:gd name="T16" fmla="*/ 0 w 9"/>
                <a:gd name="T17" fmla="*/ 3 h 22"/>
                <a:gd name="T18" fmla="*/ 4 w 9"/>
                <a:gd name="T19" fmla="*/ 2 h 22"/>
                <a:gd name="T20" fmla="*/ 7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5" y="22"/>
                    <a:pt x="5" y="22"/>
                    <a:pt x="5" y="22"/>
                  </a:cubicBezTo>
                  <a:cubicBezTo>
                    <a:pt x="5" y="5"/>
                    <a:pt x="5" y="5"/>
                    <a:pt x="5" y="5"/>
                  </a:cubicBezTo>
                  <a:cubicBezTo>
                    <a:pt x="5" y="5"/>
                    <a:pt x="4" y="6"/>
                    <a:pt x="4" y="6"/>
                  </a:cubicBezTo>
                  <a:cubicBezTo>
                    <a:pt x="4" y="6"/>
                    <a:pt x="3" y="6"/>
                    <a:pt x="3" y="6"/>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09" name="Freeform 301"/>
            <p:cNvSpPr>
              <a:spLocks noEditPoints="1"/>
            </p:cNvSpPr>
            <p:nvPr/>
          </p:nvSpPr>
          <p:spPr bwMode="auto">
            <a:xfrm>
              <a:off x="3324624" y="3328122"/>
              <a:ext cx="43433" cy="61809"/>
            </a:xfrm>
            <a:custGeom>
              <a:avLst/>
              <a:gdLst>
                <a:gd name="T0" fmla="*/ 7 w 15"/>
                <a:gd name="T1" fmla="*/ 22 h 22"/>
                <a:gd name="T2" fmla="*/ 0 w 15"/>
                <a:gd name="T3" fmla="*/ 11 h 22"/>
                <a:gd name="T4" fmla="*/ 2 w 15"/>
                <a:gd name="T5" fmla="*/ 3 h 22"/>
                <a:gd name="T6" fmla="*/ 7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7" y="0"/>
                  </a:cubicBezTo>
                  <a:cubicBezTo>
                    <a:pt x="12" y="0"/>
                    <a:pt x="15" y="4"/>
                    <a:pt x="15" y="11"/>
                  </a:cubicBezTo>
                  <a:cubicBezTo>
                    <a:pt x="15" y="14"/>
                    <a:pt x="14" y="17"/>
                    <a:pt x="13" y="19"/>
                  </a:cubicBezTo>
                  <a:cubicBezTo>
                    <a:pt x="11"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0" name="Freeform 302"/>
            <p:cNvSpPr>
              <a:spLocks noEditPoints="1"/>
            </p:cNvSpPr>
            <p:nvPr/>
          </p:nvSpPr>
          <p:spPr bwMode="auto">
            <a:xfrm>
              <a:off x="3222723"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4 h 22"/>
                <a:gd name="T16" fmla="*/ 4 w 15"/>
                <a:gd name="T17" fmla="*/ 11 h 22"/>
                <a:gd name="T18" fmla="*/ 7 w 15"/>
                <a:gd name="T19" fmla="*/ 18 h 22"/>
                <a:gd name="T20" fmla="*/ 10 w 15"/>
                <a:gd name="T21" fmla="*/ 11 h 22"/>
                <a:gd name="T22" fmla="*/ 7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0" y="5"/>
                    <a:pt x="2" y="3"/>
                  </a:cubicBezTo>
                  <a:cubicBezTo>
                    <a:pt x="3" y="1"/>
                    <a:pt x="5" y="0"/>
                    <a:pt x="8" y="0"/>
                  </a:cubicBezTo>
                  <a:cubicBezTo>
                    <a:pt x="12" y="0"/>
                    <a:pt x="15" y="4"/>
                    <a:pt x="15" y="11"/>
                  </a:cubicBezTo>
                  <a:cubicBezTo>
                    <a:pt x="15" y="14"/>
                    <a:pt x="14" y="17"/>
                    <a:pt x="13" y="19"/>
                  </a:cubicBezTo>
                  <a:cubicBezTo>
                    <a:pt x="12" y="21"/>
                    <a:pt x="10" y="22"/>
                    <a:pt x="7" y="22"/>
                  </a:cubicBezTo>
                  <a:close/>
                  <a:moveTo>
                    <a:pt x="7" y="4"/>
                  </a:moveTo>
                  <a:cubicBezTo>
                    <a:pt x="5" y="4"/>
                    <a:pt x="4" y="6"/>
                    <a:pt x="4" y="11"/>
                  </a:cubicBezTo>
                  <a:cubicBezTo>
                    <a:pt x="4" y="16"/>
                    <a:pt x="5" y="18"/>
                    <a:pt x="7" y="18"/>
                  </a:cubicBezTo>
                  <a:cubicBezTo>
                    <a:pt x="9" y="18"/>
                    <a:pt x="10" y="16"/>
                    <a:pt x="10" y="11"/>
                  </a:cubicBezTo>
                  <a:cubicBezTo>
                    <a:pt x="10" y="6"/>
                    <a:pt x="9" y="4"/>
                    <a:pt x="7"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1" name="Freeform 303"/>
            <p:cNvSpPr>
              <a:spLocks noEditPoints="1"/>
            </p:cNvSpPr>
            <p:nvPr/>
          </p:nvSpPr>
          <p:spPr bwMode="auto">
            <a:xfrm>
              <a:off x="3272838" y="3413318"/>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8"/>
                    <a:pt x="1" y="5"/>
                    <a:pt x="2" y="3"/>
                  </a:cubicBezTo>
                  <a:cubicBezTo>
                    <a:pt x="4" y="1"/>
                    <a:pt x="6" y="0"/>
                    <a:pt x="8" y="0"/>
                  </a:cubicBezTo>
                  <a:cubicBezTo>
                    <a:pt x="13" y="0"/>
                    <a:pt x="15" y="4"/>
                    <a:pt x="15" y="11"/>
                  </a:cubicBezTo>
                  <a:cubicBezTo>
                    <a:pt x="15" y="14"/>
                    <a:pt x="15" y="17"/>
                    <a:pt x="13"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2" name="Freeform 304"/>
            <p:cNvSpPr>
              <a:spLocks/>
            </p:cNvSpPr>
            <p:nvPr/>
          </p:nvSpPr>
          <p:spPr bwMode="auto">
            <a:xfrm>
              <a:off x="3329636" y="3413318"/>
              <a:ext cx="26728" cy="61809"/>
            </a:xfrm>
            <a:custGeom>
              <a:avLst/>
              <a:gdLst>
                <a:gd name="T0" fmla="*/ 9 w 9"/>
                <a:gd name="T1" fmla="*/ 0 h 22"/>
                <a:gd name="T2" fmla="*/ 9 w 9"/>
                <a:gd name="T3" fmla="*/ 22 h 22"/>
                <a:gd name="T4" fmla="*/ 4 w 9"/>
                <a:gd name="T5" fmla="*/ 22 h 22"/>
                <a:gd name="T6" fmla="*/ 4 w 9"/>
                <a:gd name="T7" fmla="*/ 5 h 22"/>
                <a:gd name="T8" fmla="*/ 3 w 9"/>
                <a:gd name="T9" fmla="*/ 6 h 22"/>
                <a:gd name="T10" fmla="*/ 2 w 9"/>
                <a:gd name="T11" fmla="*/ 6 h 22"/>
                <a:gd name="T12" fmla="*/ 1 w 9"/>
                <a:gd name="T13" fmla="*/ 7 h 22"/>
                <a:gd name="T14" fmla="*/ 0 w 9"/>
                <a:gd name="T15" fmla="*/ 7 h 22"/>
                <a:gd name="T16" fmla="*/ 0 w 9"/>
                <a:gd name="T17" fmla="*/ 3 h 22"/>
                <a:gd name="T18" fmla="*/ 3 w 9"/>
                <a:gd name="T19" fmla="*/ 2 h 22"/>
                <a:gd name="T20" fmla="*/ 6 w 9"/>
                <a:gd name="T21" fmla="*/ 0 h 22"/>
                <a:gd name="T22" fmla="*/ 9 w 9"/>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2">
                  <a:moveTo>
                    <a:pt x="9" y="0"/>
                  </a:moveTo>
                  <a:cubicBezTo>
                    <a:pt x="9" y="22"/>
                    <a:pt x="9" y="22"/>
                    <a:pt x="9" y="22"/>
                  </a:cubicBezTo>
                  <a:cubicBezTo>
                    <a:pt x="4" y="22"/>
                    <a:pt x="4" y="22"/>
                    <a:pt x="4" y="22"/>
                  </a:cubicBezTo>
                  <a:cubicBezTo>
                    <a:pt x="4" y="5"/>
                    <a:pt x="4" y="5"/>
                    <a:pt x="4" y="5"/>
                  </a:cubicBezTo>
                  <a:cubicBezTo>
                    <a:pt x="4" y="6"/>
                    <a:pt x="4" y="6"/>
                    <a:pt x="3" y="6"/>
                  </a:cubicBezTo>
                  <a:cubicBezTo>
                    <a:pt x="3" y="6"/>
                    <a:pt x="2" y="6"/>
                    <a:pt x="2" y="6"/>
                  </a:cubicBezTo>
                  <a:cubicBezTo>
                    <a:pt x="2" y="7"/>
                    <a:pt x="1" y="7"/>
                    <a:pt x="1" y="7"/>
                  </a:cubicBezTo>
                  <a:cubicBezTo>
                    <a:pt x="0" y="7"/>
                    <a:pt x="0" y="7"/>
                    <a:pt x="0" y="7"/>
                  </a:cubicBezTo>
                  <a:cubicBezTo>
                    <a:pt x="0" y="3"/>
                    <a:pt x="0" y="3"/>
                    <a:pt x="0" y="3"/>
                  </a:cubicBezTo>
                  <a:cubicBezTo>
                    <a:pt x="1" y="3"/>
                    <a:pt x="2" y="2"/>
                    <a:pt x="3" y="2"/>
                  </a:cubicBezTo>
                  <a:cubicBezTo>
                    <a:pt x="4" y="1"/>
                    <a:pt x="5"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3" name="Freeform 305"/>
            <p:cNvSpPr>
              <a:spLocks/>
            </p:cNvSpPr>
            <p:nvPr/>
          </p:nvSpPr>
          <p:spPr bwMode="auto">
            <a:xfrm>
              <a:off x="3433207" y="3241256"/>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1 w 9"/>
                <a:gd name="T13" fmla="*/ 7 h 21"/>
                <a:gd name="T14" fmla="*/ 0 w 9"/>
                <a:gd name="T15" fmla="*/ 7 h 21"/>
                <a:gd name="T16" fmla="*/ 0 w 9"/>
                <a:gd name="T17" fmla="*/ 3 h 21"/>
                <a:gd name="T18" fmla="*/ 3 w 9"/>
                <a:gd name="T19" fmla="*/ 2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6"/>
                    <a:pt x="4" y="6"/>
                  </a:cubicBezTo>
                  <a:cubicBezTo>
                    <a:pt x="3" y="6"/>
                    <a:pt x="3" y="6"/>
                    <a:pt x="3" y="6"/>
                  </a:cubicBezTo>
                  <a:cubicBezTo>
                    <a:pt x="2" y="6"/>
                    <a:pt x="2" y="7"/>
                    <a:pt x="1" y="7"/>
                  </a:cubicBezTo>
                  <a:cubicBezTo>
                    <a:pt x="1" y="7"/>
                    <a:pt x="0" y="7"/>
                    <a:pt x="0" y="7"/>
                  </a:cubicBezTo>
                  <a:cubicBezTo>
                    <a:pt x="0" y="3"/>
                    <a:pt x="0" y="3"/>
                    <a:pt x="0" y="3"/>
                  </a:cubicBezTo>
                  <a:cubicBezTo>
                    <a:pt x="1" y="3"/>
                    <a:pt x="2" y="2"/>
                    <a:pt x="3" y="2"/>
                  </a:cubicBezTo>
                  <a:cubicBezTo>
                    <a:pt x="5" y="1"/>
                    <a:pt x="6" y="1"/>
                    <a:pt x="6" y="0"/>
                  </a:cubicBezTo>
                  <a:lnTo>
                    <a:pt x="9"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4" name="Freeform 306"/>
            <p:cNvSpPr>
              <a:spLocks noEditPoints="1"/>
            </p:cNvSpPr>
            <p:nvPr/>
          </p:nvSpPr>
          <p:spPr bwMode="auto">
            <a:xfrm>
              <a:off x="3428195" y="3328122"/>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5" name="Freeform 307"/>
            <p:cNvSpPr>
              <a:spLocks noEditPoints="1"/>
            </p:cNvSpPr>
            <p:nvPr/>
          </p:nvSpPr>
          <p:spPr bwMode="auto">
            <a:xfrm>
              <a:off x="3428195" y="3413318"/>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4 h 22"/>
                <a:gd name="T16" fmla="*/ 5 w 15"/>
                <a:gd name="T17" fmla="*/ 11 h 22"/>
                <a:gd name="T18" fmla="*/ 8 w 15"/>
                <a:gd name="T19" fmla="*/ 18 h 22"/>
                <a:gd name="T20" fmla="*/ 11 w 15"/>
                <a:gd name="T21" fmla="*/ 11 h 22"/>
                <a:gd name="T22" fmla="*/ 8 w 15"/>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8"/>
                    <a:pt x="1" y="5"/>
                    <a:pt x="2" y="3"/>
                  </a:cubicBezTo>
                  <a:cubicBezTo>
                    <a:pt x="3" y="1"/>
                    <a:pt x="5" y="0"/>
                    <a:pt x="8" y="0"/>
                  </a:cubicBezTo>
                  <a:cubicBezTo>
                    <a:pt x="13" y="0"/>
                    <a:pt x="15" y="4"/>
                    <a:pt x="15" y="11"/>
                  </a:cubicBezTo>
                  <a:cubicBezTo>
                    <a:pt x="15" y="14"/>
                    <a:pt x="15" y="17"/>
                    <a:pt x="13" y="19"/>
                  </a:cubicBezTo>
                  <a:cubicBezTo>
                    <a:pt x="12" y="21"/>
                    <a:pt x="10" y="22"/>
                    <a:pt x="7"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6" name="Freeform 308"/>
            <p:cNvSpPr>
              <a:spLocks noEditPoints="1"/>
            </p:cNvSpPr>
            <p:nvPr/>
          </p:nvSpPr>
          <p:spPr bwMode="auto">
            <a:xfrm>
              <a:off x="3373069" y="3241256"/>
              <a:ext cx="45104" cy="6347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7" name="Freeform 309"/>
            <p:cNvSpPr>
              <a:spLocks/>
            </p:cNvSpPr>
            <p:nvPr/>
          </p:nvSpPr>
          <p:spPr bwMode="auto">
            <a:xfrm>
              <a:off x="3379751" y="3328122"/>
              <a:ext cx="28399" cy="61809"/>
            </a:xfrm>
            <a:custGeom>
              <a:avLst/>
              <a:gdLst>
                <a:gd name="T0" fmla="*/ 10 w 10"/>
                <a:gd name="T1" fmla="*/ 0 h 22"/>
                <a:gd name="T2" fmla="*/ 10 w 10"/>
                <a:gd name="T3" fmla="*/ 22 h 22"/>
                <a:gd name="T4" fmla="*/ 5 w 10"/>
                <a:gd name="T5" fmla="*/ 22 h 22"/>
                <a:gd name="T6" fmla="*/ 5 w 10"/>
                <a:gd name="T7" fmla="*/ 5 h 22"/>
                <a:gd name="T8" fmla="*/ 4 w 10"/>
                <a:gd name="T9" fmla="*/ 6 h 22"/>
                <a:gd name="T10" fmla="*/ 3 w 10"/>
                <a:gd name="T11" fmla="*/ 6 h 22"/>
                <a:gd name="T12" fmla="*/ 2 w 10"/>
                <a:gd name="T13" fmla="*/ 7 h 22"/>
                <a:gd name="T14" fmla="*/ 0 w 10"/>
                <a:gd name="T15" fmla="*/ 7 h 22"/>
                <a:gd name="T16" fmla="*/ 0 w 10"/>
                <a:gd name="T17" fmla="*/ 3 h 22"/>
                <a:gd name="T18" fmla="*/ 4 w 10"/>
                <a:gd name="T19" fmla="*/ 2 h 22"/>
                <a:gd name="T20" fmla="*/ 7 w 10"/>
                <a:gd name="T21" fmla="*/ 0 h 22"/>
                <a:gd name="T22" fmla="*/ 10 w 10"/>
                <a:gd name="T23"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2">
                  <a:moveTo>
                    <a:pt x="10" y="0"/>
                  </a:moveTo>
                  <a:cubicBezTo>
                    <a:pt x="10" y="22"/>
                    <a:pt x="10" y="22"/>
                    <a:pt x="10" y="22"/>
                  </a:cubicBezTo>
                  <a:cubicBezTo>
                    <a:pt x="5" y="22"/>
                    <a:pt x="5" y="22"/>
                    <a:pt x="5" y="22"/>
                  </a:cubicBezTo>
                  <a:cubicBezTo>
                    <a:pt x="5" y="5"/>
                    <a:pt x="5" y="5"/>
                    <a:pt x="5" y="5"/>
                  </a:cubicBezTo>
                  <a:cubicBezTo>
                    <a:pt x="5" y="5"/>
                    <a:pt x="4" y="6"/>
                    <a:pt x="4" y="6"/>
                  </a:cubicBezTo>
                  <a:cubicBezTo>
                    <a:pt x="4" y="6"/>
                    <a:pt x="3" y="6"/>
                    <a:pt x="3" y="6"/>
                  </a:cubicBezTo>
                  <a:cubicBezTo>
                    <a:pt x="3"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18" name="Freeform 310"/>
            <p:cNvSpPr>
              <a:spLocks noEditPoints="1"/>
            </p:cNvSpPr>
            <p:nvPr/>
          </p:nvSpPr>
          <p:spPr bwMode="auto">
            <a:xfrm>
              <a:off x="3373069" y="3413318"/>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4 h 22"/>
                <a:gd name="T16" fmla="*/ 5 w 16"/>
                <a:gd name="T17" fmla="*/ 11 h 22"/>
                <a:gd name="T18" fmla="*/ 8 w 16"/>
                <a:gd name="T19" fmla="*/ 18 h 22"/>
                <a:gd name="T20" fmla="*/ 11 w 16"/>
                <a:gd name="T21" fmla="*/ 11 h 22"/>
                <a:gd name="T22" fmla="*/ 8 w 16"/>
                <a:gd name="T23" fmla="*/ 4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8"/>
                    <a:pt x="1" y="5"/>
                    <a:pt x="2" y="3"/>
                  </a:cubicBezTo>
                  <a:cubicBezTo>
                    <a:pt x="4" y="1"/>
                    <a:pt x="6" y="0"/>
                    <a:pt x="8" y="0"/>
                  </a:cubicBezTo>
                  <a:cubicBezTo>
                    <a:pt x="13" y="0"/>
                    <a:pt x="16" y="4"/>
                    <a:pt x="16" y="11"/>
                  </a:cubicBezTo>
                  <a:cubicBezTo>
                    <a:pt x="16" y="14"/>
                    <a:pt x="15" y="17"/>
                    <a:pt x="14" y="19"/>
                  </a:cubicBezTo>
                  <a:cubicBezTo>
                    <a:pt x="12" y="21"/>
                    <a:pt x="10" y="22"/>
                    <a:pt x="8" y="22"/>
                  </a:cubicBezTo>
                  <a:close/>
                  <a:moveTo>
                    <a:pt x="8" y="4"/>
                  </a:moveTo>
                  <a:cubicBezTo>
                    <a:pt x="6" y="4"/>
                    <a:pt x="5" y="6"/>
                    <a:pt x="5" y="11"/>
                  </a:cubicBezTo>
                  <a:cubicBezTo>
                    <a:pt x="5" y="16"/>
                    <a:pt x="6" y="18"/>
                    <a:pt x="8" y="18"/>
                  </a:cubicBezTo>
                  <a:cubicBezTo>
                    <a:pt x="10" y="18"/>
                    <a:pt x="11" y="16"/>
                    <a:pt x="11" y="11"/>
                  </a:cubicBezTo>
                  <a:cubicBezTo>
                    <a:pt x="11" y="6"/>
                    <a:pt x="10" y="4"/>
                    <a:pt x="8" y="4"/>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319" name="Group 1318"/>
          <p:cNvGrpSpPr/>
          <p:nvPr/>
        </p:nvGrpSpPr>
        <p:grpSpPr>
          <a:xfrm>
            <a:off x="11180768" y="3872855"/>
            <a:ext cx="387334" cy="386121"/>
            <a:chOff x="3022263" y="3792522"/>
            <a:chExt cx="532891" cy="531221"/>
          </a:xfrm>
        </p:grpSpPr>
        <p:sp>
          <p:nvSpPr>
            <p:cNvPr id="1320" name="Rectangle 327"/>
            <p:cNvSpPr>
              <a:spLocks noChangeArrowheads="1"/>
            </p:cNvSpPr>
            <p:nvPr/>
          </p:nvSpPr>
          <p:spPr bwMode="auto">
            <a:xfrm>
              <a:off x="3022263" y="3792522"/>
              <a:ext cx="532891" cy="531221"/>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1" name="Freeform 328"/>
            <p:cNvSpPr>
              <a:spLocks/>
            </p:cNvSpPr>
            <p:nvPr/>
          </p:nvSpPr>
          <p:spPr bwMode="auto">
            <a:xfrm>
              <a:off x="3115811" y="3887741"/>
              <a:ext cx="38422" cy="90207"/>
            </a:xfrm>
            <a:custGeom>
              <a:avLst/>
              <a:gdLst>
                <a:gd name="T0" fmla="*/ 13 w 13"/>
                <a:gd name="T1" fmla="*/ 0 h 32"/>
                <a:gd name="T2" fmla="*/ 13 w 13"/>
                <a:gd name="T3" fmla="*/ 32 h 32"/>
                <a:gd name="T4" fmla="*/ 6 w 13"/>
                <a:gd name="T5" fmla="*/ 32 h 32"/>
                <a:gd name="T6" fmla="*/ 6 w 13"/>
                <a:gd name="T7" fmla="*/ 8 h 32"/>
                <a:gd name="T8" fmla="*/ 5 w 13"/>
                <a:gd name="T9" fmla="*/ 9 h 32"/>
                <a:gd name="T10" fmla="*/ 3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6" y="32"/>
                    <a:pt x="6" y="32"/>
                    <a:pt x="6" y="32"/>
                  </a:cubicBezTo>
                  <a:cubicBezTo>
                    <a:pt x="6" y="8"/>
                    <a:pt x="6" y="8"/>
                    <a:pt x="6" y="8"/>
                  </a:cubicBezTo>
                  <a:cubicBezTo>
                    <a:pt x="6" y="8"/>
                    <a:pt x="6" y="8"/>
                    <a:pt x="5" y="9"/>
                  </a:cubicBezTo>
                  <a:cubicBezTo>
                    <a:pt x="5" y="9"/>
                    <a:pt x="4" y="9"/>
                    <a:pt x="3" y="10"/>
                  </a:cubicBezTo>
                  <a:cubicBezTo>
                    <a:pt x="3" y="10"/>
                    <a:pt x="2" y="10"/>
                    <a:pt x="2" y="10"/>
                  </a:cubicBezTo>
                  <a:cubicBezTo>
                    <a:pt x="1" y="10"/>
                    <a:pt x="0" y="10"/>
                    <a:pt x="0" y="10"/>
                  </a:cubicBezTo>
                  <a:cubicBezTo>
                    <a:pt x="0" y="5"/>
                    <a:pt x="0" y="5"/>
                    <a:pt x="0" y="5"/>
                  </a:cubicBezTo>
                  <a:cubicBezTo>
                    <a:pt x="2" y="4"/>
                    <a:pt x="3" y="4"/>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2" name="Freeform 329"/>
            <p:cNvSpPr>
              <a:spLocks noEditPoints="1"/>
            </p:cNvSpPr>
            <p:nvPr/>
          </p:nvSpPr>
          <p:spPr bwMode="auto">
            <a:xfrm>
              <a:off x="3184302" y="3887741"/>
              <a:ext cx="63479" cy="90207"/>
            </a:xfrm>
            <a:custGeom>
              <a:avLst/>
              <a:gdLst>
                <a:gd name="T0" fmla="*/ 11 w 22"/>
                <a:gd name="T1" fmla="*/ 32 h 32"/>
                <a:gd name="T2" fmla="*/ 0 w 22"/>
                <a:gd name="T3" fmla="*/ 17 h 32"/>
                <a:gd name="T4" fmla="*/ 3 w 22"/>
                <a:gd name="T5" fmla="*/ 5 h 32"/>
                <a:gd name="T6" fmla="*/ 11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1" y="0"/>
                  </a:cubicBezTo>
                  <a:cubicBezTo>
                    <a:pt x="19" y="0"/>
                    <a:pt x="22" y="6"/>
                    <a:pt x="22" y="16"/>
                  </a:cubicBezTo>
                  <a:cubicBezTo>
                    <a:pt x="22" y="21"/>
                    <a:pt x="21" y="25"/>
                    <a:pt x="19" y="28"/>
                  </a:cubicBezTo>
                  <a:cubicBezTo>
                    <a:pt x="17" y="31"/>
                    <a:pt x="14"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3" name="Freeform 330"/>
            <p:cNvSpPr>
              <a:spLocks/>
            </p:cNvSpPr>
            <p:nvPr/>
          </p:nvSpPr>
          <p:spPr bwMode="auto">
            <a:xfrm>
              <a:off x="3264486" y="3887741"/>
              <a:ext cx="36751" cy="90207"/>
            </a:xfrm>
            <a:custGeom>
              <a:avLst/>
              <a:gdLst>
                <a:gd name="T0" fmla="*/ 13 w 13"/>
                <a:gd name="T1" fmla="*/ 0 h 32"/>
                <a:gd name="T2" fmla="*/ 13 w 13"/>
                <a:gd name="T3" fmla="*/ 32 h 32"/>
                <a:gd name="T4" fmla="*/ 7 w 13"/>
                <a:gd name="T5" fmla="*/ 32 h 32"/>
                <a:gd name="T6" fmla="*/ 7 w 13"/>
                <a:gd name="T7" fmla="*/ 8 h 32"/>
                <a:gd name="T8" fmla="*/ 5 w 13"/>
                <a:gd name="T9" fmla="*/ 9 h 32"/>
                <a:gd name="T10" fmla="*/ 4 w 13"/>
                <a:gd name="T11" fmla="*/ 10 h 32"/>
                <a:gd name="T12" fmla="*/ 2 w 13"/>
                <a:gd name="T13" fmla="*/ 10 h 32"/>
                <a:gd name="T14" fmla="*/ 0 w 13"/>
                <a:gd name="T15" fmla="*/ 10 h 32"/>
                <a:gd name="T16" fmla="*/ 0 w 13"/>
                <a:gd name="T17" fmla="*/ 5 h 32"/>
                <a:gd name="T18" fmla="*/ 5 w 13"/>
                <a:gd name="T19" fmla="*/ 3 h 32"/>
                <a:gd name="T20" fmla="*/ 9 w 13"/>
                <a:gd name="T21" fmla="*/ 0 h 32"/>
                <a:gd name="T22" fmla="*/ 13 w 13"/>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2">
                  <a:moveTo>
                    <a:pt x="13" y="0"/>
                  </a:moveTo>
                  <a:cubicBezTo>
                    <a:pt x="13" y="32"/>
                    <a:pt x="13" y="32"/>
                    <a:pt x="13"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4" name="Freeform 331"/>
            <p:cNvSpPr>
              <a:spLocks noEditPoints="1"/>
            </p:cNvSpPr>
            <p:nvPr/>
          </p:nvSpPr>
          <p:spPr bwMode="auto">
            <a:xfrm>
              <a:off x="3107458" y="4013029"/>
              <a:ext cx="63479" cy="90207"/>
            </a:xfrm>
            <a:custGeom>
              <a:avLst/>
              <a:gdLst>
                <a:gd name="T0" fmla="*/ 11 w 22"/>
                <a:gd name="T1" fmla="*/ 32 h 32"/>
                <a:gd name="T2" fmla="*/ 0 w 22"/>
                <a:gd name="T3" fmla="*/ 17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7"/>
                  </a:cubicBezTo>
                  <a:cubicBezTo>
                    <a:pt x="0" y="11"/>
                    <a:pt x="1" y="7"/>
                    <a:pt x="3" y="4"/>
                  </a:cubicBezTo>
                  <a:cubicBezTo>
                    <a:pt x="5" y="2"/>
                    <a:pt x="8" y="0"/>
                    <a:pt x="11" y="0"/>
                  </a:cubicBezTo>
                  <a:cubicBezTo>
                    <a:pt x="18" y="0"/>
                    <a:pt x="22" y="5"/>
                    <a:pt x="22" y="16"/>
                  </a:cubicBezTo>
                  <a:cubicBezTo>
                    <a:pt x="22" y="21"/>
                    <a:pt x="21" y="25"/>
                    <a:pt x="19" y="28"/>
                  </a:cubicBezTo>
                  <a:cubicBezTo>
                    <a:pt x="17" y="31"/>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5" name="Freeform 332"/>
            <p:cNvSpPr>
              <a:spLocks/>
            </p:cNvSpPr>
            <p:nvPr/>
          </p:nvSpPr>
          <p:spPr bwMode="auto">
            <a:xfrm>
              <a:off x="3192654" y="4013029"/>
              <a:ext cx="38422" cy="88537"/>
            </a:xfrm>
            <a:custGeom>
              <a:avLst/>
              <a:gdLst>
                <a:gd name="T0" fmla="*/ 13 w 13"/>
                <a:gd name="T1" fmla="*/ 0 h 31"/>
                <a:gd name="T2" fmla="*/ 13 w 13"/>
                <a:gd name="T3" fmla="*/ 31 h 31"/>
                <a:gd name="T4" fmla="*/ 6 w 13"/>
                <a:gd name="T5" fmla="*/ 31 h 31"/>
                <a:gd name="T6" fmla="*/ 6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6" y="31"/>
                    <a:pt x="6" y="31"/>
                    <a:pt x="6" y="31"/>
                  </a:cubicBezTo>
                  <a:cubicBezTo>
                    <a:pt x="6" y="8"/>
                    <a:pt x="6" y="8"/>
                    <a:pt x="6" y="8"/>
                  </a:cubicBezTo>
                  <a:cubicBezTo>
                    <a:pt x="6" y="8"/>
                    <a:pt x="6" y="8"/>
                    <a:pt x="5" y="9"/>
                  </a:cubicBezTo>
                  <a:cubicBezTo>
                    <a:pt x="5" y="9"/>
                    <a:pt x="4" y="9"/>
                    <a:pt x="4" y="9"/>
                  </a:cubicBezTo>
                  <a:cubicBezTo>
                    <a:pt x="3" y="10"/>
                    <a:pt x="2" y="10"/>
                    <a:pt x="2" y="10"/>
                  </a:cubicBezTo>
                  <a:cubicBezTo>
                    <a:pt x="1" y="10"/>
                    <a:pt x="1" y="10"/>
                    <a:pt x="0" y="10"/>
                  </a:cubicBezTo>
                  <a:cubicBezTo>
                    <a:pt x="0" y="5"/>
                    <a:pt x="0" y="5"/>
                    <a:pt x="0" y="5"/>
                  </a:cubicBezTo>
                  <a:cubicBezTo>
                    <a:pt x="2" y="4"/>
                    <a:pt x="3" y="3"/>
                    <a:pt x="5" y="3"/>
                  </a:cubicBezTo>
                  <a:cubicBezTo>
                    <a:pt x="6"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6" name="Freeform 333"/>
            <p:cNvSpPr>
              <a:spLocks noEditPoints="1"/>
            </p:cNvSpPr>
            <p:nvPr/>
          </p:nvSpPr>
          <p:spPr bwMode="auto">
            <a:xfrm>
              <a:off x="3256133" y="4013029"/>
              <a:ext cx="6347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1" y="25"/>
                    <a:pt x="19" y="28"/>
                  </a:cubicBezTo>
                  <a:cubicBezTo>
                    <a:pt x="17" y="31"/>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7" name="Freeform 334"/>
            <p:cNvSpPr>
              <a:spLocks noEditPoints="1"/>
            </p:cNvSpPr>
            <p:nvPr/>
          </p:nvSpPr>
          <p:spPr bwMode="auto">
            <a:xfrm>
              <a:off x="3107458"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3" y="32"/>
                    <a:pt x="0" y="27"/>
                    <a:pt x="0" y="16"/>
                  </a:cubicBezTo>
                  <a:cubicBezTo>
                    <a:pt x="0" y="11"/>
                    <a:pt x="1" y="7"/>
                    <a:pt x="3" y="4"/>
                  </a:cubicBezTo>
                  <a:cubicBezTo>
                    <a:pt x="5" y="1"/>
                    <a:pt x="8" y="0"/>
                    <a:pt x="11" y="0"/>
                  </a:cubicBezTo>
                  <a:cubicBezTo>
                    <a:pt x="18"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8" name="Freeform 335"/>
            <p:cNvSpPr>
              <a:spLocks noEditPoints="1"/>
            </p:cNvSpPr>
            <p:nvPr/>
          </p:nvSpPr>
          <p:spPr bwMode="auto">
            <a:xfrm>
              <a:off x="3184302" y="4138317"/>
              <a:ext cx="63479" cy="91878"/>
            </a:xfrm>
            <a:custGeom>
              <a:avLst/>
              <a:gdLst>
                <a:gd name="T0" fmla="*/ 11 w 22"/>
                <a:gd name="T1" fmla="*/ 32 h 32"/>
                <a:gd name="T2" fmla="*/ 0 w 22"/>
                <a:gd name="T3" fmla="*/ 16 h 32"/>
                <a:gd name="T4" fmla="*/ 3 w 22"/>
                <a:gd name="T5" fmla="*/ 4 h 32"/>
                <a:gd name="T6" fmla="*/ 11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1" y="0"/>
                  </a:cubicBezTo>
                  <a:cubicBezTo>
                    <a:pt x="19" y="0"/>
                    <a:pt x="22" y="5"/>
                    <a:pt x="22" y="16"/>
                  </a:cubicBezTo>
                  <a:cubicBezTo>
                    <a:pt x="22" y="21"/>
                    <a:pt x="21" y="25"/>
                    <a:pt x="19" y="28"/>
                  </a:cubicBezTo>
                  <a:cubicBezTo>
                    <a:pt x="17" y="30"/>
                    <a:pt x="14"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29" name="Freeform 336"/>
            <p:cNvSpPr>
              <a:spLocks/>
            </p:cNvSpPr>
            <p:nvPr/>
          </p:nvSpPr>
          <p:spPr bwMode="auto">
            <a:xfrm>
              <a:off x="3264486" y="4138317"/>
              <a:ext cx="36751" cy="88537"/>
            </a:xfrm>
            <a:custGeom>
              <a:avLst/>
              <a:gdLst>
                <a:gd name="T0" fmla="*/ 13 w 13"/>
                <a:gd name="T1" fmla="*/ 0 h 31"/>
                <a:gd name="T2" fmla="*/ 13 w 13"/>
                <a:gd name="T3" fmla="*/ 31 h 31"/>
                <a:gd name="T4" fmla="*/ 7 w 13"/>
                <a:gd name="T5" fmla="*/ 31 h 31"/>
                <a:gd name="T6" fmla="*/ 7 w 13"/>
                <a:gd name="T7" fmla="*/ 7 h 31"/>
                <a:gd name="T8" fmla="*/ 5 w 13"/>
                <a:gd name="T9" fmla="*/ 8 h 31"/>
                <a:gd name="T10" fmla="*/ 4 w 13"/>
                <a:gd name="T11" fmla="*/ 9 h 31"/>
                <a:gd name="T12" fmla="*/ 2 w 13"/>
                <a:gd name="T13" fmla="*/ 10 h 31"/>
                <a:gd name="T14" fmla="*/ 0 w 13"/>
                <a:gd name="T15" fmla="*/ 10 h 31"/>
                <a:gd name="T16" fmla="*/ 0 w 13"/>
                <a:gd name="T17" fmla="*/ 4 h 31"/>
                <a:gd name="T18" fmla="*/ 5 w 13"/>
                <a:gd name="T19" fmla="*/ 2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7"/>
                    <a:pt x="7" y="7"/>
                    <a:pt x="7" y="7"/>
                  </a:cubicBezTo>
                  <a:cubicBezTo>
                    <a:pt x="6" y="8"/>
                    <a:pt x="6" y="8"/>
                    <a:pt x="5" y="8"/>
                  </a:cubicBezTo>
                  <a:cubicBezTo>
                    <a:pt x="5" y="9"/>
                    <a:pt x="4" y="9"/>
                    <a:pt x="4" y="9"/>
                  </a:cubicBezTo>
                  <a:cubicBezTo>
                    <a:pt x="3" y="9"/>
                    <a:pt x="3" y="10"/>
                    <a:pt x="2" y="10"/>
                  </a:cubicBezTo>
                  <a:cubicBezTo>
                    <a:pt x="1" y="10"/>
                    <a:pt x="1" y="10"/>
                    <a:pt x="0" y="10"/>
                  </a:cubicBezTo>
                  <a:cubicBezTo>
                    <a:pt x="0" y="4"/>
                    <a:pt x="0" y="4"/>
                    <a:pt x="0" y="4"/>
                  </a:cubicBezTo>
                  <a:cubicBezTo>
                    <a:pt x="2" y="4"/>
                    <a:pt x="4" y="3"/>
                    <a:pt x="5" y="2"/>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0" name="Freeform 337"/>
            <p:cNvSpPr>
              <a:spLocks/>
            </p:cNvSpPr>
            <p:nvPr/>
          </p:nvSpPr>
          <p:spPr bwMode="auto">
            <a:xfrm>
              <a:off x="3416502" y="3887741"/>
              <a:ext cx="40092" cy="90207"/>
            </a:xfrm>
            <a:custGeom>
              <a:avLst/>
              <a:gdLst>
                <a:gd name="T0" fmla="*/ 14 w 14"/>
                <a:gd name="T1" fmla="*/ 0 h 32"/>
                <a:gd name="T2" fmla="*/ 14 w 14"/>
                <a:gd name="T3" fmla="*/ 32 h 32"/>
                <a:gd name="T4" fmla="*/ 7 w 14"/>
                <a:gd name="T5" fmla="*/ 32 h 32"/>
                <a:gd name="T6" fmla="*/ 7 w 14"/>
                <a:gd name="T7" fmla="*/ 8 h 32"/>
                <a:gd name="T8" fmla="*/ 5 w 14"/>
                <a:gd name="T9" fmla="*/ 9 h 32"/>
                <a:gd name="T10" fmla="*/ 4 w 14"/>
                <a:gd name="T11" fmla="*/ 10 h 32"/>
                <a:gd name="T12" fmla="*/ 2 w 14"/>
                <a:gd name="T13" fmla="*/ 10 h 32"/>
                <a:gd name="T14" fmla="*/ 0 w 14"/>
                <a:gd name="T15" fmla="*/ 10 h 32"/>
                <a:gd name="T16" fmla="*/ 0 w 14"/>
                <a:gd name="T17" fmla="*/ 5 h 32"/>
                <a:gd name="T18" fmla="*/ 5 w 14"/>
                <a:gd name="T19" fmla="*/ 3 h 32"/>
                <a:gd name="T20" fmla="*/ 9 w 14"/>
                <a:gd name="T21" fmla="*/ 0 h 32"/>
                <a:gd name="T22" fmla="*/ 14 w 14"/>
                <a:gd name="T2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2">
                  <a:moveTo>
                    <a:pt x="14" y="0"/>
                  </a:moveTo>
                  <a:cubicBezTo>
                    <a:pt x="14" y="32"/>
                    <a:pt x="14" y="32"/>
                    <a:pt x="14" y="32"/>
                  </a:cubicBezTo>
                  <a:cubicBezTo>
                    <a:pt x="7" y="32"/>
                    <a:pt x="7" y="32"/>
                    <a:pt x="7" y="32"/>
                  </a:cubicBezTo>
                  <a:cubicBezTo>
                    <a:pt x="7" y="8"/>
                    <a:pt x="7" y="8"/>
                    <a:pt x="7" y="8"/>
                  </a:cubicBezTo>
                  <a:cubicBezTo>
                    <a:pt x="6" y="8"/>
                    <a:pt x="6" y="8"/>
                    <a:pt x="5" y="9"/>
                  </a:cubicBezTo>
                  <a:cubicBezTo>
                    <a:pt x="5" y="9"/>
                    <a:pt x="4" y="9"/>
                    <a:pt x="4" y="10"/>
                  </a:cubicBezTo>
                  <a:cubicBezTo>
                    <a:pt x="3" y="10"/>
                    <a:pt x="3" y="10"/>
                    <a:pt x="2" y="10"/>
                  </a:cubicBezTo>
                  <a:cubicBezTo>
                    <a:pt x="1" y="10"/>
                    <a:pt x="1" y="10"/>
                    <a:pt x="0" y="10"/>
                  </a:cubicBezTo>
                  <a:cubicBezTo>
                    <a:pt x="0" y="5"/>
                    <a:pt x="0" y="5"/>
                    <a:pt x="0" y="5"/>
                  </a:cubicBezTo>
                  <a:cubicBezTo>
                    <a:pt x="2" y="4"/>
                    <a:pt x="4" y="4"/>
                    <a:pt x="5" y="3"/>
                  </a:cubicBezTo>
                  <a:cubicBezTo>
                    <a:pt x="7" y="2"/>
                    <a:pt x="8" y="1"/>
                    <a:pt x="9" y="0"/>
                  </a:cubicBezTo>
                  <a:lnTo>
                    <a:pt x="14"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1" name="Freeform 338"/>
            <p:cNvSpPr>
              <a:spLocks noEditPoints="1"/>
            </p:cNvSpPr>
            <p:nvPr/>
          </p:nvSpPr>
          <p:spPr bwMode="auto">
            <a:xfrm>
              <a:off x="3408149" y="4013029"/>
              <a:ext cx="61809" cy="90207"/>
            </a:xfrm>
            <a:custGeom>
              <a:avLst/>
              <a:gdLst>
                <a:gd name="T0" fmla="*/ 11 w 22"/>
                <a:gd name="T1" fmla="*/ 32 h 32"/>
                <a:gd name="T2" fmla="*/ 0 w 22"/>
                <a:gd name="T3" fmla="*/ 17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4"/>
                  </a:cubicBezTo>
                  <a:cubicBezTo>
                    <a:pt x="5" y="2"/>
                    <a:pt x="8" y="0"/>
                    <a:pt x="12" y="0"/>
                  </a:cubicBezTo>
                  <a:cubicBezTo>
                    <a:pt x="19" y="0"/>
                    <a:pt x="22" y="5"/>
                    <a:pt x="22" y="16"/>
                  </a:cubicBezTo>
                  <a:cubicBezTo>
                    <a:pt x="22" y="21"/>
                    <a:pt x="22" y="25"/>
                    <a:pt x="20" y="28"/>
                  </a:cubicBezTo>
                  <a:cubicBezTo>
                    <a:pt x="18" y="31"/>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2" name="Freeform 339"/>
            <p:cNvSpPr>
              <a:spLocks noEditPoints="1"/>
            </p:cNvSpPr>
            <p:nvPr/>
          </p:nvSpPr>
          <p:spPr bwMode="auto">
            <a:xfrm>
              <a:off x="3408149" y="4138317"/>
              <a:ext cx="6180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20 w 22"/>
                <a:gd name="T11" fmla="*/ 28 h 32"/>
                <a:gd name="T12" fmla="*/ 11 w 22"/>
                <a:gd name="T13" fmla="*/ 32 h 32"/>
                <a:gd name="T14" fmla="*/ 11 w 22"/>
                <a:gd name="T15" fmla="*/ 5 h 32"/>
                <a:gd name="T16" fmla="*/ 7 w 22"/>
                <a:gd name="T17" fmla="*/ 16 h 32"/>
                <a:gd name="T18" fmla="*/ 11 w 22"/>
                <a:gd name="T19" fmla="*/ 27 h 32"/>
                <a:gd name="T20" fmla="*/ 16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2" y="25"/>
                    <a:pt x="20" y="28"/>
                  </a:cubicBezTo>
                  <a:cubicBezTo>
                    <a:pt x="18" y="30"/>
                    <a:pt x="15" y="32"/>
                    <a:pt x="11" y="32"/>
                  </a:cubicBezTo>
                  <a:close/>
                  <a:moveTo>
                    <a:pt x="11" y="5"/>
                  </a:moveTo>
                  <a:cubicBezTo>
                    <a:pt x="9" y="5"/>
                    <a:pt x="7" y="9"/>
                    <a:pt x="7" y="16"/>
                  </a:cubicBezTo>
                  <a:cubicBezTo>
                    <a:pt x="7" y="23"/>
                    <a:pt x="9" y="27"/>
                    <a:pt x="11" y="27"/>
                  </a:cubicBezTo>
                  <a:cubicBezTo>
                    <a:pt x="14" y="27"/>
                    <a:pt x="16" y="23"/>
                    <a:pt x="16" y="16"/>
                  </a:cubicBezTo>
                  <a:cubicBezTo>
                    <a:pt x="16"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3" name="Freeform 340"/>
            <p:cNvSpPr>
              <a:spLocks noEditPoints="1"/>
            </p:cNvSpPr>
            <p:nvPr/>
          </p:nvSpPr>
          <p:spPr bwMode="auto">
            <a:xfrm>
              <a:off x="3329636" y="3887741"/>
              <a:ext cx="63479" cy="90207"/>
            </a:xfrm>
            <a:custGeom>
              <a:avLst/>
              <a:gdLst>
                <a:gd name="T0" fmla="*/ 11 w 22"/>
                <a:gd name="T1" fmla="*/ 32 h 32"/>
                <a:gd name="T2" fmla="*/ 0 w 22"/>
                <a:gd name="T3" fmla="*/ 17 h 32"/>
                <a:gd name="T4" fmla="*/ 3 w 22"/>
                <a:gd name="T5" fmla="*/ 5 h 32"/>
                <a:gd name="T6" fmla="*/ 12 w 22"/>
                <a:gd name="T7" fmla="*/ 0 h 32"/>
                <a:gd name="T8" fmla="*/ 22 w 22"/>
                <a:gd name="T9" fmla="*/ 16 h 32"/>
                <a:gd name="T10" fmla="*/ 19 w 22"/>
                <a:gd name="T11" fmla="*/ 28 h 32"/>
                <a:gd name="T12" fmla="*/ 11 w 22"/>
                <a:gd name="T13" fmla="*/ 32 h 32"/>
                <a:gd name="T14" fmla="*/ 11 w 22"/>
                <a:gd name="T15" fmla="*/ 6 h 32"/>
                <a:gd name="T16" fmla="*/ 7 w 22"/>
                <a:gd name="T17" fmla="*/ 17 h 32"/>
                <a:gd name="T18" fmla="*/ 11 w 22"/>
                <a:gd name="T19" fmla="*/ 27 h 32"/>
                <a:gd name="T20" fmla="*/ 15 w 22"/>
                <a:gd name="T21" fmla="*/ 16 h 32"/>
                <a:gd name="T22" fmla="*/ 11 w 22"/>
                <a:gd name="T23" fmla="*/ 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7"/>
                  </a:cubicBezTo>
                  <a:cubicBezTo>
                    <a:pt x="0" y="11"/>
                    <a:pt x="1" y="7"/>
                    <a:pt x="3" y="5"/>
                  </a:cubicBezTo>
                  <a:cubicBezTo>
                    <a:pt x="5" y="2"/>
                    <a:pt x="8" y="0"/>
                    <a:pt x="12" y="0"/>
                  </a:cubicBezTo>
                  <a:cubicBezTo>
                    <a:pt x="19" y="0"/>
                    <a:pt x="22" y="6"/>
                    <a:pt x="22" y="16"/>
                  </a:cubicBezTo>
                  <a:cubicBezTo>
                    <a:pt x="22" y="21"/>
                    <a:pt x="21" y="25"/>
                    <a:pt x="19" y="28"/>
                  </a:cubicBezTo>
                  <a:cubicBezTo>
                    <a:pt x="18" y="31"/>
                    <a:pt x="15" y="32"/>
                    <a:pt x="11" y="32"/>
                  </a:cubicBezTo>
                  <a:close/>
                  <a:moveTo>
                    <a:pt x="11" y="6"/>
                  </a:moveTo>
                  <a:cubicBezTo>
                    <a:pt x="8" y="6"/>
                    <a:pt x="7" y="9"/>
                    <a:pt x="7" y="17"/>
                  </a:cubicBezTo>
                  <a:cubicBezTo>
                    <a:pt x="7" y="23"/>
                    <a:pt x="8" y="27"/>
                    <a:pt x="11" y="27"/>
                  </a:cubicBezTo>
                  <a:cubicBezTo>
                    <a:pt x="14" y="27"/>
                    <a:pt x="15" y="23"/>
                    <a:pt x="15" y="16"/>
                  </a:cubicBezTo>
                  <a:cubicBezTo>
                    <a:pt x="15" y="9"/>
                    <a:pt x="14" y="6"/>
                    <a:pt x="11" y="6"/>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4" name="Freeform 341"/>
            <p:cNvSpPr>
              <a:spLocks/>
            </p:cNvSpPr>
            <p:nvPr/>
          </p:nvSpPr>
          <p:spPr bwMode="auto">
            <a:xfrm>
              <a:off x="3339659" y="4013029"/>
              <a:ext cx="36751" cy="88537"/>
            </a:xfrm>
            <a:custGeom>
              <a:avLst/>
              <a:gdLst>
                <a:gd name="T0" fmla="*/ 13 w 13"/>
                <a:gd name="T1" fmla="*/ 0 h 31"/>
                <a:gd name="T2" fmla="*/ 13 w 13"/>
                <a:gd name="T3" fmla="*/ 31 h 31"/>
                <a:gd name="T4" fmla="*/ 7 w 13"/>
                <a:gd name="T5" fmla="*/ 31 h 31"/>
                <a:gd name="T6" fmla="*/ 7 w 13"/>
                <a:gd name="T7" fmla="*/ 8 h 31"/>
                <a:gd name="T8" fmla="*/ 5 w 13"/>
                <a:gd name="T9" fmla="*/ 9 h 31"/>
                <a:gd name="T10" fmla="*/ 4 w 13"/>
                <a:gd name="T11" fmla="*/ 9 h 31"/>
                <a:gd name="T12" fmla="*/ 2 w 13"/>
                <a:gd name="T13" fmla="*/ 10 h 31"/>
                <a:gd name="T14" fmla="*/ 0 w 13"/>
                <a:gd name="T15" fmla="*/ 10 h 31"/>
                <a:gd name="T16" fmla="*/ 0 w 13"/>
                <a:gd name="T17" fmla="*/ 5 h 31"/>
                <a:gd name="T18" fmla="*/ 5 w 13"/>
                <a:gd name="T19" fmla="*/ 3 h 31"/>
                <a:gd name="T20" fmla="*/ 9 w 13"/>
                <a:gd name="T21" fmla="*/ 0 h 31"/>
                <a:gd name="T22" fmla="*/ 13 w 13"/>
                <a:gd name="T23"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31">
                  <a:moveTo>
                    <a:pt x="13" y="0"/>
                  </a:moveTo>
                  <a:cubicBezTo>
                    <a:pt x="13" y="31"/>
                    <a:pt x="13" y="31"/>
                    <a:pt x="13" y="31"/>
                  </a:cubicBezTo>
                  <a:cubicBezTo>
                    <a:pt x="7" y="31"/>
                    <a:pt x="7" y="31"/>
                    <a:pt x="7" y="31"/>
                  </a:cubicBezTo>
                  <a:cubicBezTo>
                    <a:pt x="7" y="8"/>
                    <a:pt x="7" y="8"/>
                    <a:pt x="7" y="8"/>
                  </a:cubicBezTo>
                  <a:cubicBezTo>
                    <a:pt x="6" y="8"/>
                    <a:pt x="6" y="8"/>
                    <a:pt x="5" y="9"/>
                  </a:cubicBezTo>
                  <a:cubicBezTo>
                    <a:pt x="5" y="9"/>
                    <a:pt x="4" y="9"/>
                    <a:pt x="4" y="9"/>
                  </a:cubicBezTo>
                  <a:cubicBezTo>
                    <a:pt x="3" y="10"/>
                    <a:pt x="3" y="10"/>
                    <a:pt x="2" y="10"/>
                  </a:cubicBezTo>
                  <a:cubicBezTo>
                    <a:pt x="1" y="10"/>
                    <a:pt x="1" y="10"/>
                    <a:pt x="0" y="10"/>
                  </a:cubicBezTo>
                  <a:cubicBezTo>
                    <a:pt x="0" y="5"/>
                    <a:pt x="0" y="5"/>
                    <a:pt x="0" y="5"/>
                  </a:cubicBezTo>
                  <a:cubicBezTo>
                    <a:pt x="2" y="4"/>
                    <a:pt x="4" y="3"/>
                    <a:pt x="5" y="3"/>
                  </a:cubicBezTo>
                  <a:cubicBezTo>
                    <a:pt x="7" y="2"/>
                    <a:pt x="8" y="1"/>
                    <a:pt x="9" y="0"/>
                  </a:cubicBezTo>
                  <a:lnTo>
                    <a:pt x="13" y="0"/>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5" name="Freeform 342"/>
            <p:cNvSpPr>
              <a:spLocks noEditPoints="1"/>
            </p:cNvSpPr>
            <p:nvPr/>
          </p:nvSpPr>
          <p:spPr bwMode="auto">
            <a:xfrm>
              <a:off x="3329636" y="4138317"/>
              <a:ext cx="63479" cy="91878"/>
            </a:xfrm>
            <a:custGeom>
              <a:avLst/>
              <a:gdLst>
                <a:gd name="T0" fmla="*/ 11 w 22"/>
                <a:gd name="T1" fmla="*/ 32 h 32"/>
                <a:gd name="T2" fmla="*/ 0 w 22"/>
                <a:gd name="T3" fmla="*/ 16 h 32"/>
                <a:gd name="T4" fmla="*/ 3 w 22"/>
                <a:gd name="T5" fmla="*/ 4 h 32"/>
                <a:gd name="T6" fmla="*/ 12 w 22"/>
                <a:gd name="T7" fmla="*/ 0 h 32"/>
                <a:gd name="T8" fmla="*/ 22 w 22"/>
                <a:gd name="T9" fmla="*/ 16 h 32"/>
                <a:gd name="T10" fmla="*/ 19 w 22"/>
                <a:gd name="T11" fmla="*/ 28 h 32"/>
                <a:gd name="T12" fmla="*/ 11 w 22"/>
                <a:gd name="T13" fmla="*/ 32 h 32"/>
                <a:gd name="T14" fmla="*/ 11 w 22"/>
                <a:gd name="T15" fmla="*/ 5 h 32"/>
                <a:gd name="T16" fmla="*/ 7 w 22"/>
                <a:gd name="T17" fmla="*/ 16 h 32"/>
                <a:gd name="T18" fmla="*/ 11 w 22"/>
                <a:gd name="T19" fmla="*/ 27 h 32"/>
                <a:gd name="T20" fmla="*/ 15 w 22"/>
                <a:gd name="T21" fmla="*/ 16 h 32"/>
                <a:gd name="T22" fmla="*/ 11 w 22"/>
                <a:gd name="T23" fmla="*/ 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32">
                  <a:moveTo>
                    <a:pt x="11" y="32"/>
                  </a:moveTo>
                  <a:cubicBezTo>
                    <a:pt x="4" y="32"/>
                    <a:pt x="0" y="27"/>
                    <a:pt x="0" y="16"/>
                  </a:cubicBezTo>
                  <a:cubicBezTo>
                    <a:pt x="0" y="11"/>
                    <a:pt x="1" y="7"/>
                    <a:pt x="3" y="4"/>
                  </a:cubicBezTo>
                  <a:cubicBezTo>
                    <a:pt x="5" y="1"/>
                    <a:pt x="8" y="0"/>
                    <a:pt x="12" y="0"/>
                  </a:cubicBezTo>
                  <a:cubicBezTo>
                    <a:pt x="19" y="0"/>
                    <a:pt x="22" y="5"/>
                    <a:pt x="22" y="16"/>
                  </a:cubicBezTo>
                  <a:cubicBezTo>
                    <a:pt x="22" y="21"/>
                    <a:pt x="21" y="25"/>
                    <a:pt x="19" y="28"/>
                  </a:cubicBezTo>
                  <a:cubicBezTo>
                    <a:pt x="18" y="30"/>
                    <a:pt x="15" y="32"/>
                    <a:pt x="11" y="32"/>
                  </a:cubicBezTo>
                  <a:close/>
                  <a:moveTo>
                    <a:pt x="11" y="5"/>
                  </a:moveTo>
                  <a:cubicBezTo>
                    <a:pt x="8" y="5"/>
                    <a:pt x="7" y="9"/>
                    <a:pt x="7" y="16"/>
                  </a:cubicBezTo>
                  <a:cubicBezTo>
                    <a:pt x="7" y="23"/>
                    <a:pt x="8" y="27"/>
                    <a:pt x="11" y="27"/>
                  </a:cubicBezTo>
                  <a:cubicBezTo>
                    <a:pt x="14" y="27"/>
                    <a:pt x="15" y="23"/>
                    <a:pt x="15" y="16"/>
                  </a:cubicBezTo>
                  <a:cubicBezTo>
                    <a:pt x="15" y="9"/>
                    <a:pt x="14" y="5"/>
                    <a:pt x="11" y="5"/>
                  </a:cubicBez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grpSp>
        <p:nvGrpSpPr>
          <p:cNvPr id="1336" name="Group 1335"/>
          <p:cNvGrpSpPr/>
          <p:nvPr/>
        </p:nvGrpSpPr>
        <p:grpSpPr>
          <a:xfrm>
            <a:off x="10684511" y="3800669"/>
            <a:ext cx="264699" cy="265913"/>
            <a:chOff x="3251122" y="1097998"/>
            <a:chExt cx="364170" cy="365841"/>
          </a:xfrm>
        </p:grpSpPr>
        <p:sp>
          <p:nvSpPr>
            <p:cNvPr id="1337" name="Rectangle 343"/>
            <p:cNvSpPr>
              <a:spLocks noChangeArrowheads="1"/>
            </p:cNvSpPr>
            <p:nvPr/>
          </p:nvSpPr>
          <p:spPr bwMode="auto">
            <a:xfrm>
              <a:off x="3251122" y="1097998"/>
              <a:ext cx="364170" cy="36584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8" name="Freeform 344"/>
            <p:cNvSpPr>
              <a:spLocks/>
            </p:cNvSpPr>
            <p:nvPr/>
          </p:nvSpPr>
          <p:spPr bwMode="auto">
            <a:xfrm>
              <a:off x="3312931" y="1163148"/>
              <a:ext cx="28399" cy="60138"/>
            </a:xfrm>
            <a:custGeom>
              <a:avLst/>
              <a:gdLst>
                <a:gd name="T0" fmla="*/ 10 w 10"/>
                <a:gd name="T1" fmla="*/ 0 h 21"/>
                <a:gd name="T2" fmla="*/ 10 w 10"/>
                <a:gd name="T3" fmla="*/ 21 h 21"/>
                <a:gd name="T4" fmla="*/ 5 w 10"/>
                <a:gd name="T5" fmla="*/ 21 h 21"/>
                <a:gd name="T6" fmla="*/ 5 w 10"/>
                <a:gd name="T7" fmla="*/ 5 h 21"/>
                <a:gd name="T8" fmla="*/ 4 w 10"/>
                <a:gd name="T9" fmla="*/ 5 h 21"/>
                <a:gd name="T10" fmla="*/ 3 w 10"/>
                <a:gd name="T11" fmla="*/ 6 h 21"/>
                <a:gd name="T12" fmla="*/ 2 w 10"/>
                <a:gd name="T13" fmla="*/ 6 h 21"/>
                <a:gd name="T14" fmla="*/ 0 w 10"/>
                <a:gd name="T15" fmla="*/ 7 h 21"/>
                <a:gd name="T16" fmla="*/ 0 w 10"/>
                <a:gd name="T17" fmla="*/ 3 h 21"/>
                <a:gd name="T18" fmla="*/ 4 w 10"/>
                <a:gd name="T19" fmla="*/ 1 h 21"/>
                <a:gd name="T20" fmla="*/ 7 w 10"/>
                <a:gd name="T21" fmla="*/ 0 h 21"/>
                <a:gd name="T22" fmla="*/ 10 w 10"/>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1">
                  <a:moveTo>
                    <a:pt x="10" y="0"/>
                  </a:moveTo>
                  <a:cubicBezTo>
                    <a:pt x="10" y="21"/>
                    <a:pt x="10" y="21"/>
                    <a:pt x="10"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1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39" name="Freeform 345"/>
            <p:cNvSpPr>
              <a:spLocks noEditPoints="1"/>
            </p:cNvSpPr>
            <p:nvPr/>
          </p:nvSpPr>
          <p:spPr bwMode="auto">
            <a:xfrm>
              <a:off x="3361375" y="1163148"/>
              <a:ext cx="43433" cy="60138"/>
            </a:xfrm>
            <a:custGeom>
              <a:avLst/>
              <a:gdLst>
                <a:gd name="T0" fmla="*/ 7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7 w 15"/>
                <a:gd name="T13" fmla="*/ 21 h 21"/>
                <a:gd name="T14" fmla="*/ 8 w 15"/>
                <a:gd name="T15" fmla="*/ 3 h 21"/>
                <a:gd name="T16" fmla="*/ 5 w 15"/>
                <a:gd name="T17" fmla="*/ 11 h 21"/>
                <a:gd name="T18" fmla="*/ 8 w 15"/>
                <a:gd name="T19" fmla="*/ 18 h 21"/>
                <a:gd name="T20" fmla="*/ 10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7" y="21"/>
                  </a:moveTo>
                  <a:cubicBezTo>
                    <a:pt x="2"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7" y="21"/>
                  </a:cubicBezTo>
                  <a:close/>
                  <a:moveTo>
                    <a:pt x="8" y="3"/>
                  </a:moveTo>
                  <a:cubicBezTo>
                    <a:pt x="6" y="3"/>
                    <a:pt x="5" y="6"/>
                    <a:pt x="5" y="11"/>
                  </a:cubicBezTo>
                  <a:cubicBezTo>
                    <a:pt x="5" y="15"/>
                    <a:pt x="6" y="18"/>
                    <a:pt x="8" y="18"/>
                  </a:cubicBezTo>
                  <a:cubicBezTo>
                    <a:pt x="10" y="18"/>
                    <a:pt x="10" y="15"/>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0" name="Freeform 346"/>
            <p:cNvSpPr>
              <a:spLocks/>
            </p:cNvSpPr>
            <p:nvPr/>
          </p:nvSpPr>
          <p:spPr bwMode="auto">
            <a:xfrm>
              <a:off x="3416502" y="1163148"/>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2 w 9"/>
                <a:gd name="T13" fmla="*/ 6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5"/>
                  </a:cubicBezTo>
                  <a:cubicBezTo>
                    <a:pt x="4" y="6"/>
                    <a:pt x="3" y="6"/>
                    <a:pt x="3" y="6"/>
                  </a:cubicBezTo>
                  <a:cubicBezTo>
                    <a:pt x="2" y="6"/>
                    <a:pt x="2" y="6"/>
                    <a:pt x="2" y="6"/>
                  </a:cubicBezTo>
                  <a:cubicBezTo>
                    <a:pt x="1" y="6"/>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1" name="Freeform 347"/>
            <p:cNvSpPr>
              <a:spLocks noEditPoints="1"/>
            </p:cNvSpPr>
            <p:nvPr/>
          </p:nvSpPr>
          <p:spPr bwMode="auto">
            <a:xfrm>
              <a:off x="3307919" y="1250014"/>
              <a:ext cx="45104" cy="61809"/>
            </a:xfrm>
            <a:custGeom>
              <a:avLst/>
              <a:gdLst>
                <a:gd name="T0" fmla="*/ 8 w 16"/>
                <a:gd name="T1" fmla="*/ 22 h 22"/>
                <a:gd name="T2" fmla="*/ 0 w 16"/>
                <a:gd name="T3" fmla="*/ 11 h 22"/>
                <a:gd name="T4" fmla="*/ 2 w 16"/>
                <a:gd name="T5" fmla="*/ 3 h 22"/>
                <a:gd name="T6" fmla="*/ 8 w 16"/>
                <a:gd name="T7" fmla="*/ 0 h 22"/>
                <a:gd name="T8" fmla="*/ 16 w 16"/>
                <a:gd name="T9" fmla="*/ 10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0"/>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2" name="Freeform 348"/>
            <p:cNvSpPr>
              <a:spLocks/>
            </p:cNvSpPr>
            <p:nvPr/>
          </p:nvSpPr>
          <p:spPr bwMode="auto">
            <a:xfrm>
              <a:off x="3368057" y="1250014"/>
              <a:ext cx="25058" cy="60138"/>
            </a:xfrm>
            <a:custGeom>
              <a:avLst/>
              <a:gdLst>
                <a:gd name="T0" fmla="*/ 9 w 9"/>
                <a:gd name="T1" fmla="*/ 0 h 21"/>
                <a:gd name="T2" fmla="*/ 9 w 9"/>
                <a:gd name="T3" fmla="*/ 21 h 21"/>
                <a:gd name="T4" fmla="*/ 4 w 9"/>
                <a:gd name="T5" fmla="*/ 21 h 21"/>
                <a:gd name="T6" fmla="*/ 4 w 9"/>
                <a:gd name="T7" fmla="*/ 5 h 21"/>
                <a:gd name="T8" fmla="*/ 4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4" y="5"/>
                  </a:cubicBezTo>
                  <a:cubicBezTo>
                    <a:pt x="3" y="6"/>
                    <a:pt x="3" y="6"/>
                    <a:pt x="2" y="6"/>
                  </a:cubicBezTo>
                  <a:cubicBezTo>
                    <a:pt x="2" y="6"/>
                    <a:pt x="2" y="6"/>
                    <a:pt x="1" y="6"/>
                  </a:cubicBezTo>
                  <a:cubicBezTo>
                    <a:pt x="1" y="7"/>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3" name="Freeform 349"/>
            <p:cNvSpPr>
              <a:spLocks noEditPoints="1"/>
            </p:cNvSpPr>
            <p:nvPr/>
          </p:nvSpPr>
          <p:spPr bwMode="auto">
            <a:xfrm>
              <a:off x="3409820" y="1250014"/>
              <a:ext cx="43433" cy="61809"/>
            </a:xfrm>
            <a:custGeom>
              <a:avLst/>
              <a:gdLst>
                <a:gd name="T0" fmla="*/ 8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4" y="1"/>
                    <a:pt x="6" y="0"/>
                    <a:pt x="8" y="0"/>
                  </a:cubicBezTo>
                  <a:cubicBezTo>
                    <a:pt x="13" y="0"/>
                    <a:pt x="15" y="3"/>
                    <a:pt x="15" y="10"/>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4" name="Freeform 350"/>
            <p:cNvSpPr>
              <a:spLocks noEditPoints="1"/>
            </p:cNvSpPr>
            <p:nvPr/>
          </p:nvSpPr>
          <p:spPr bwMode="auto">
            <a:xfrm>
              <a:off x="3307919" y="1335210"/>
              <a:ext cx="45104" cy="61809"/>
            </a:xfrm>
            <a:custGeom>
              <a:avLst/>
              <a:gdLst>
                <a:gd name="T0" fmla="*/ 8 w 16"/>
                <a:gd name="T1" fmla="*/ 22 h 22"/>
                <a:gd name="T2" fmla="*/ 0 w 16"/>
                <a:gd name="T3" fmla="*/ 11 h 22"/>
                <a:gd name="T4" fmla="*/ 2 w 16"/>
                <a:gd name="T5" fmla="*/ 3 h 22"/>
                <a:gd name="T6" fmla="*/ 8 w 16"/>
                <a:gd name="T7" fmla="*/ 0 h 22"/>
                <a:gd name="T8" fmla="*/ 16 w 16"/>
                <a:gd name="T9" fmla="*/ 11 h 22"/>
                <a:gd name="T10" fmla="*/ 14 w 16"/>
                <a:gd name="T11" fmla="*/ 19 h 22"/>
                <a:gd name="T12" fmla="*/ 8 w 16"/>
                <a:gd name="T13" fmla="*/ 22 h 22"/>
                <a:gd name="T14" fmla="*/ 8 w 16"/>
                <a:gd name="T15" fmla="*/ 3 h 22"/>
                <a:gd name="T16" fmla="*/ 5 w 16"/>
                <a:gd name="T17" fmla="*/ 11 h 22"/>
                <a:gd name="T18" fmla="*/ 8 w 16"/>
                <a:gd name="T19" fmla="*/ 18 h 22"/>
                <a:gd name="T20" fmla="*/ 11 w 16"/>
                <a:gd name="T21" fmla="*/ 11 h 22"/>
                <a:gd name="T22" fmla="*/ 8 w 16"/>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2">
                  <a:moveTo>
                    <a:pt x="8" y="22"/>
                  </a:moveTo>
                  <a:cubicBezTo>
                    <a:pt x="3" y="22"/>
                    <a:pt x="0" y="18"/>
                    <a:pt x="0" y="11"/>
                  </a:cubicBezTo>
                  <a:cubicBezTo>
                    <a:pt x="0" y="7"/>
                    <a:pt x="1" y="5"/>
                    <a:pt x="2" y="3"/>
                  </a:cubicBezTo>
                  <a:cubicBezTo>
                    <a:pt x="4" y="1"/>
                    <a:pt x="6" y="0"/>
                    <a:pt x="8" y="0"/>
                  </a:cubicBezTo>
                  <a:cubicBezTo>
                    <a:pt x="13" y="0"/>
                    <a:pt x="16" y="3"/>
                    <a:pt x="16" y="11"/>
                  </a:cubicBezTo>
                  <a:cubicBezTo>
                    <a:pt x="16" y="14"/>
                    <a:pt x="15" y="17"/>
                    <a:pt x="14"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5" name="Freeform 351"/>
            <p:cNvSpPr>
              <a:spLocks noEditPoints="1"/>
            </p:cNvSpPr>
            <p:nvPr/>
          </p:nvSpPr>
          <p:spPr bwMode="auto">
            <a:xfrm>
              <a:off x="3361375" y="1335210"/>
              <a:ext cx="4343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8 w 15"/>
                <a:gd name="T15" fmla="*/ 3 h 22"/>
                <a:gd name="T16" fmla="*/ 5 w 15"/>
                <a:gd name="T17" fmla="*/ 11 h 22"/>
                <a:gd name="T18" fmla="*/ 8 w 15"/>
                <a:gd name="T19" fmla="*/ 18 h 22"/>
                <a:gd name="T20" fmla="*/ 10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7" y="22"/>
                  </a:cubicBezTo>
                  <a:close/>
                  <a:moveTo>
                    <a:pt x="8" y="3"/>
                  </a:moveTo>
                  <a:cubicBezTo>
                    <a:pt x="6" y="3"/>
                    <a:pt x="5" y="6"/>
                    <a:pt x="5" y="11"/>
                  </a:cubicBezTo>
                  <a:cubicBezTo>
                    <a:pt x="5" y="16"/>
                    <a:pt x="6" y="18"/>
                    <a:pt x="8" y="18"/>
                  </a:cubicBezTo>
                  <a:cubicBezTo>
                    <a:pt x="10" y="18"/>
                    <a:pt x="10" y="16"/>
                    <a:pt x="10" y="11"/>
                  </a:cubicBezTo>
                  <a:cubicBezTo>
                    <a:pt x="10"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6" name="Freeform 352"/>
            <p:cNvSpPr>
              <a:spLocks/>
            </p:cNvSpPr>
            <p:nvPr/>
          </p:nvSpPr>
          <p:spPr bwMode="auto">
            <a:xfrm>
              <a:off x="3416502" y="1335210"/>
              <a:ext cx="25058" cy="60138"/>
            </a:xfrm>
            <a:custGeom>
              <a:avLst/>
              <a:gdLst>
                <a:gd name="T0" fmla="*/ 9 w 9"/>
                <a:gd name="T1" fmla="*/ 0 h 21"/>
                <a:gd name="T2" fmla="*/ 9 w 9"/>
                <a:gd name="T3" fmla="*/ 21 h 21"/>
                <a:gd name="T4" fmla="*/ 5 w 9"/>
                <a:gd name="T5" fmla="*/ 21 h 21"/>
                <a:gd name="T6" fmla="*/ 5 w 9"/>
                <a:gd name="T7" fmla="*/ 5 h 21"/>
                <a:gd name="T8" fmla="*/ 4 w 9"/>
                <a:gd name="T9" fmla="*/ 6 h 21"/>
                <a:gd name="T10" fmla="*/ 3 w 9"/>
                <a:gd name="T11" fmla="*/ 6 h 21"/>
                <a:gd name="T12" fmla="*/ 2 w 9"/>
                <a:gd name="T13" fmla="*/ 7 h 21"/>
                <a:gd name="T14" fmla="*/ 0 w 9"/>
                <a:gd name="T15" fmla="*/ 7 h 21"/>
                <a:gd name="T16" fmla="*/ 0 w 9"/>
                <a:gd name="T17" fmla="*/ 3 h 21"/>
                <a:gd name="T18" fmla="*/ 4 w 9"/>
                <a:gd name="T19" fmla="*/ 1 h 21"/>
                <a:gd name="T20" fmla="*/ 7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5" y="5"/>
                    <a:pt x="4" y="5"/>
                    <a:pt x="4" y="6"/>
                  </a:cubicBezTo>
                  <a:cubicBezTo>
                    <a:pt x="4" y="6"/>
                    <a:pt x="3" y="6"/>
                    <a:pt x="3" y="6"/>
                  </a:cubicBezTo>
                  <a:cubicBezTo>
                    <a:pt x="2" y="6"/>
                    <a:pt x="2" y="6"/>
                    <a:pt x="2" y="7"/>
                  </a:cubicBezTo>
                  <a:cubicBezTo>
                    <a:pt x="1" y="7"/>
                    <a:pt x="1" y="7"/>
                    <a:pt x="0" y="7"/>
                  </a:cubicBezTo>
                  <a:cubicBezTo>
                    <a:pt x="0" y="3"/>
                    <a:pt x="0" y="3"/>
                    <a:pt x="0" y="3"/>
                  </a:cubicBezTo>
                  <a:cubicBezTo>
                    <a:pt x="2" y="2"/>
                    <a:pt x="3" y="2"/>
                    <a:pt x="4" y="1"/>
                  </a:cubicBezTo>
                  <a:cubicBezTo>
                    <a:pt x="5" y="1"/>
                    <a:pt x="6" y="0"/>
                    <a:pt x="7"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7" name="Freeform 353"/>
            <p:cNvSpPr>
              <a:spLocks/>
            </p:cNvSpPr>
            <p:nvPr/>
          </p:nvSpPr>
          <p:spPr bwMode="auto">
            <a:xfrm>
              <a:off x="3521744" y="1163148"/>
              <a:ext cx="25058" cy="60138"/>
            </a:xfrm>
            <a:custGeom>
              <a:avLst/>
              <a:gdLst>
                <a:gd name="T0" fmla="*/ 9 w 9"/>
                <a:gd name="T1" fmla="*/ 0 h 21"/>
                <a:gd name="T2" fmla="*/ 9 w 9"/>
                <a:gd name="T3" fmla="*/ 21 h 21"/>
                <a:gd name="T4" fmla="*/ 4 w 9"/>
                <a:gd name="T5" fmla="*/ 21 h 21"/>
                <a:gd name="T6" fmla="*/ 4 w 9"/>
                <a:gd name="T7" fmla="*/ 5 h 21"/>
                <a:gd name="T8" fmla="*/ 3 w 9"/>
                <a:gd name="T9" fmla="*/ 5 h 21"/>
                <a:gd name="T10" fmla="*/ 2 w 9"/>
                <a:gd name="T11" fmla="*/ 6 h 21"/>
                <a:gd name="T12" fmla="*/ 1 w 9"/>
                <a:gd name="T13" fmla="*/ 6 h 21"/>
                <a:gd name="T14" fmla="*/ 0 w 9"/>
                <a:gd name="T15" fmla="*/ 7 h 21"/>
                <a:gd name="T16" fmla="*/ 0 w 9"/>
                <a:gd name="T17" fmla="*/ 3 h 21"/>
                <a:gd name="T18" fmla="*/ 3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4" y="21"/>
                    <a:pt x="4" y="21"/>
                    <a:pt x="4" y="21"/>
                  </a:cubicBezTo>
                  <a:cubicBezTo>
                    <a:pt x="4" y="5"/>
                    <a:pt x="4" y="5"/>
                    <a:pt x="4" y="5"/>
                  </a:cubicBezTo>
                  <a:cubicBezTo>
                    <a:pt x="4" y="5"/>
                    <a:pt x="4" y="5"/>
                    <a:pt x="3" y="5"/>
                  </a:cubicBezTo>
                  <a:cubicBezTo>
                    <a:pt x="3" y="6"/>
                    <a:pt x="3" y="6"/>
                    <a:pt x="2" y="6"/>
                  </a:cubicBezTo>
                  <a:cubicBezTo>
                    <a:pt x="2" y="6"/>
                    <a:pt x="1" y="6"/>
                    <a:pt x="1" y="6"/>
                  </a:cubicBezTo>
                  <a:cubicBezTo>
                    <a:pt x="1" y="6"/>
                    <a:pt x="0" y="7"/>
                    <a:pt x="0" y="7"/>
                  </a:cubicBezTo>
                  <a:cubicBezTo>
                    <a:pt x="0" y="3"/>
                    <a:pt x="0" y="3"/>
                    <a:pt x="0" y="3"/>
                  </a:cubicBezTo>
                  <a:cubicBezTo>
                    <a:pt x="1" y="2"/>
                    <a:pt x="2" y="2"/>
                    <a:pt x="3" y="1"/>
                  </a:cubicBezTo>
                  <a:cubicBezTo>
                    <a:pt x="4" y="1"/>
                    <a:pt x="5"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8" name="Freeform 354"/>
            <p:cNvSpPr>
              <a:spLocks noEditPoints="1"/>
            </p:cNvSpPr>
            <p:nvPr/>
          </p:nvSpPr>
          <p:spPr bwMode="auto">
            <a:xfrm>
              <a:off x="3516732" y="1250014"/>
              <a:ext cx="41763" cy="61809"/>
            </a:xfrm>
            <a:custGeom>
              <a:avLst/>
              <a:gdLst>
                <a:gd name="T0" fmla="*/ 7 w 15"/>
                <a:gd name="T1" fmla="*/ 22 h 22"/>
                <a:gd name="T2" fmla="*/ 0 w 15"/>
                <a:gd name="T3" fmla="*/ 11 h 22"/>
                <a:gd name="T4" fmla="*/ 2 w 15"/>
                <a:gd name="T5" fmla="*/ 3 h 22"/>
                <a:gd name="T6" fmla="*/ 8 w 15"/>
                <a:gd name="T7" fmla="*/ 0 h 22"/>
                <a:gd name="T8" fmla="*/ 15 w 15"/>
                <a:gd name="T9" fmla="*/ 10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0"/>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49" name="Freeform 355"/>
            <p:cNvSpPr>
              <a:spLocks noEditPoints="1"/>
            </p:cNvSpPr>
            <p:nvPr/>
          </p:nvSpPr>
          <p:spPr bwMode="auto">
            <a:xfrm>
              <a:off x="3516732" y="1335210"/>
              <a:ext cx="41763" cy="61809"/>
            </a:xfrm>
            <a:custGeom>
              <a:avLst/>
              <a:gdLst>
                <a:gd name="T0" fmla="*/ 7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7 w 15"/>
                <a:gd name="T13" fmla="*/ 22 h 22"/>
                <a:gd name="T14" fmla="*/ 7 w 15"/>
                <a:gd name="T15" fmla="*/ 3 h 22"/>
                <a:gd name="T16" fmla="*/ 4 w 15"/>
                <a:gd name="T17" fmla="*/ 11 h 22"/>
                <a:gd name="T18" fmla="*/ 7 w 15"/>
                <a:gd name="T19" fmla="*/ 18 h 22"/>
                <a:gd name="T20" fmla="*/ 10 w 15"/>
                <a:gd name="T21" fmla="*/ 11 h 22"/>
                <a:gd name="T22" fmla="*/ 7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7" y="22"/>
                  </a:moveTo>
                  <a:cubicBezTo>
                    <a:pt x="2" y="22"/>
                    <a:pt x="0" y="18"/>
                    <a:pt x="0" y="11"/>
                  </a:cubicBezTo>
                  <a:cubicBezTo>
                    <a:pt x="0" y="7"/>
                    <a:pt x="0" y="5"/>
                    <a:pt x="2" y="3"/>
                  </a:cubicBezTo>
                  <a:cubicBezTo>
                    <a:pt x="3" y="1"/>
                    <a:pt x="5" y="0"/>
                    <a:pt x="8" y="0"/>
                  </a:cubicBezTo>
                  <a:cubicBezTo>
                    <a:pt x="13" y="0"/>
                    <a:pt x="15" y="3"/>
                    <a:pt x="15" y="11"/>
                  </a:cubicBezTo>
                  <a:cubicBezTo>
                    <a:pt x="15" y="14"/>
                    <a:pt x="14" y="17"/>
                    <a:pt x="13" y="19"/>
                  </a:cubicBezTo>
                  <a:cubicBezTo>
                    <a:pt x="12" y="21"/>
                    <a:pt x="10" y="22"/>
                    <a:pt x="7" y="22"/>
                  </a:cubicBezTo>
                  <a:close/>
                  <a:moveTo>
                    <a:pt x="7" y="3"/>
                  </a:moveTo>
                  <a:cubicBezTo>
                    <a:pt x="5" y="3"/>
                    <a:pt x="4" y="6"/>
                    <a:pt x="4" y="11"/>
                  </a:cubicBezTo>
                  <a:cubicBezTo>
                    <a:pt x="4" y="16"/>
                    <a:pt x="5" y="18"/>
                    <a:pt x="7" y="18"/>
                  </a:cubicBezTo>
                  <a:cubicBezTo>
                    <a:pt x="9" y="18"/>
                    <a:pt x="10" y="16"/>
                    <a:pt x="10" y="11"/>
                  </a:cubicBezTo>
                  <a:cubicBezTo>
                    <a:pt x="10" y="6"/>
                    <a:pt x="9" y="3"/>
                    <a:pt x="7"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0" name="Freeform 356"/>
            <p:cNvSpPr>
              <a:spLocks noEditPoints="1"/>
            </p:cNvSpPr>
            <p:nvPr/>
          </p:nvSpPr>
          <p:spPr bwMode="auto">
            <a:xfrm>
              <a:off x="3461606" y="1163148"/>
              <a:ext cx="43433" cy="60138"/>
            </a:xfrm>
            <a:custGeom>
              <a:avLst/>
              <a:gdLst>
                <a:gd name="T0" fmla="*/ 8 w 15"/>
                <a:gd name="T1" fmla="*/ 21 h 21"/>
                <a:gd name="T2" fmla="*/ 0 w 15"/>
                <a:gd name="T3" fmla="*/ 11 h 21"/>
                <a:gd name="T4" fmla="*/ 2 w 15"/>
                <a:gd name="T5" fmla="*/ 3 h 21"/>
                <a:gd name="T6" fmla="*/ 8 w 15"/>
                <a:gd name="T7" fmla="*/ 0 h 21"/>
                <a:gd name="T8" fmla="*/ 15 w 15"/>
                <a:gd name="T9" fmla="*/ 10 h 21"/>
                <a:gd name="T10" fmla="*/ 13 w 15"/>
                <a:gd name="T11" fmla="*/ 19 h 21"/>
                <a:gd name="T12" fmla="*/ 8 w 15"/>
                <a:gd name="T13" fmla="*/ 21 h 21"/>
                <a:gd name="T14" fmla="*/ 8 w 15"/>
                <a:gd name="T15" fmla="*/ 3 h 21"/>
                <a:gd name="T16" fmla="*/ 5 w 15"/>
                <a:gd name="T17" fmla="*/ 11 h 21"/>
                <a:gd name="T18" fmla="*/ 8 w 15"/>
                <a:gd name="T19" fmla="*/ 18 h 21"/>
                <a:gd name="T20" fmla="*/ 11 w 15"/>
                <a:gd name="T21" fmla="*/ 11 h 21"/>
                <a:gd name="T22" fmla="*/ 8 w 15"/>
                <a:gd name="T23"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1">
                  <a:moveTo>
                    <a:pt x="8" y="21"/>
                  </a:moveTo>
                  <a:cubicBezTo>
                    <a:pt x="3" y="21"/>
                    <a:pt x="0" y="18"/>
                    <a:pt x="0" y="11"/>
                  </a:cubicBezTo>
                  <a:cubicBezTo>
                    <a:pt x="0" y="7"/>
                    <a:pt x="1" y="4"/>
                    <a:pt x="2" y="3"/>
                  </a:cubicBezTo>
                  <a:cubicBezTo>
                    <a:pt x="3" y="1"/>
                    <a:pt x="5" y="0"/>
                    <a:pt x="8" y="0"/>
                  </a:cubicBezTo>
                  <a:cubicBezTo>
                    <a:pt x="13" y="0"/>
                    <a:pt x="15" y="3"/>
                    <a:pt x="15" y="10"/>
                  </a:cubicBezTo>
                  <a:cubicBezTo>
                    <a:pt x="15" y="14"/>
                    <a:pt x="15" y="17"/>
                    <a:pt x="13" y="19"/>
                  </a:cubicBezTo>
                  <a:cubicBezTo>
                    <a:pt x="12" y="20"/>
                    <a:pt x="10" y="21"/>
                    <a:pt x="8" y="21"/>
                  </a:cubicBezTo>
                  <a:close/>
                  <a:moveTo>
                    <a:pt x="8" y="3"/>
                  </a:moveTo>
                  <a:cubicBezTo>
                    <a:pt x="6" y="3"/>
                    <a:pt x="5" y="6"/>
                    <a:pt x="5" y="11"/>
                  </a:cubicBezTo>
                  <a:cubicBezTo>
                    <a:pt x="5" y="15"/>
                    <a:pt x="6" y="18"/>
                    <a:pt x="8" y="18"/>
                  </a:cubicBezTo>
                  <a:cubicBezTo>
                    <a:pt x="10" y="18"/>
                    <a:pt x="11" y="15"/>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1" name="Freeform 357"/>
            <p:cNvSpPr>
              <a:spLocks/>
            </p:cNvSpPr>
            <p:nvPr/>
          </p:nvSpPr>
          <p:spPr bwMode="auto">
            <a:xfrm>
              <a:off x="3468288" y="1250014"/>
              <a:ext cx="25058" cy="60138"/>
            </a:xfrm>
            <a:custGeom>
              <a:avLst/>
              <a:gdLst>
                <a:gd name="T0" fmla="*/ 9 w 9"/>
                <a:gd name="T1" fmla="*/ 0 h 21"/>
                <a:gd name="T2" fmla="*/ 9 w 9"/>
                <a:gd name="T3" fmla="*/ 21 h 21"/>
                <a:gd name="T4" fmla="*/ 5 w 9"/>
                <a:gd name="T5" fmla="*/ 21 h 21"/>
                <a:gd name="T6" fmla="*/ 5 w 9"/>
                <a:gd name="T7" fmla="*/ 5 h 21"/>
                <a:gd name="T8" fmla="*/ 4 w 9"/>
                <a:gd name="T9" fmla="*/ 5 h 21"/>
                <a:gd name="T10" fmla="*/ 3 w 9"/>
                <a:gd name="T11" fmla="*/ 6 h 21"/>
                <a:gd name="T12" fmla="*/ 1 w 9"/>
                <a:gd name="T13" fmla="*/ 6 h 21"/>
                <a:gd name="T14" fmla="*/ 0 w 9"/>
                <a:gd name="T15" fmla="*/ 7 h 21"/>
                <a:gd name="T16" fmla="*/ 0 w 9"/>
                <a:gd name="T17" fmla="*/ 3 h 21"/>
                <a:gd name="T18" fmla="*/ 4 w 9"/>
                <a:gd name="T19" fmla="*/ 1 h 21"/>
                <a:gd name="T20" fmla="*/ 6 w 9"/>
                <a:gd name="T21" fmla="*/ 0 h 21"/>
                <a:gd name="T22" fmla="*/ 9 w 9"/>
                <a:gd name="T2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1">
                  <a:moveTo>
                    <a:pt x="9" y="0"/>
                  </a:moveTo>
                  <a:cubicBezTo>
                    <a:pt x="9" y="21"/>
                    <a:pt x="9" y="21"/>
                    <a:pt x="9" y="21"/>
                  </a:cubicBezTo>
                  <a:cubicBezTo>
                    <a:pt x="5" y="21"/>
                    <a:pt x="5" y="21"/>
                    <a:pt x="5" y="21"/>
                  </a:cubicBezTo>
                  <a:cubicBezTo>
                    <a:pt x="5" y="5"/>
                    <a:pt x="5" y="5"/>
                    <a:pt x="5" y="5"/>
                  </a:cubicBezTo>
                  <a:cubicBezTo>
                    <a:pt x="4" y="5"/>
                    <a:pt x="4" y="5"/>
                    <a:pt x="4" y="5"/>
                  </a:cubicBezTo>
                  <a:cubicBezTo>
                    <a:pt x="3" y="6"/>
                    <a:pt x="3" y="6"/>
                    <a:pt x="3" y="6"/>
                  </a:cubicBezTo>
                  <a:cubicBezTo>
                    <a:pt x="2" y="6"/>
                    <a:pt x="2" y="6"/>
                    <a:pt x="1" y="6"/>
                  </a:cubicBezTo>
                  <a:cubicBezTo>
                    <a:pt x="1" y="7"/>
                    <a:pt x="1" y="7"/>
                    <a:pt x="0" y="7"/>
                  </a:cubicBezTo>
                  <a:cubicBezTo>
                    <a:pt x="0" y="3"/>
                    <a:pt x="0" y="3"/>
                    <a:pt x="0" y="3"/>
                  </a:cubicBezTo>
                  <a:cubicBezTo>
                    <a:pt x="1" y="2"/>
                    <a:pt x="3" y="2"/>
                    <a:pt x="4" y="1"/>
                  </a:cubicBezTo>
                  <a:cubicBezTo>
                    <a:pt x="5" y="1"/>
                    <a:pt x="6" y="0"/>
                    <a:pt x="6"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sp>
          <p:nvSpPr>
            <p:cNvPr id="1352" name="Freeform 358"/>
            <p:cNvSpPr>
              <a:spLocks noEditPoints="1"/>
            </p:cNvSpPr>
            <p:nvPr/>
          </p:nvSpPr>
          <p:spPr bwMode="auto">
            <a:xfrm>
              <a:off x="3461606" y="1335210"/>
              <a:ext cx="43433" cy="61809"/>
            </a:xfrm>
            <a:custGeom>
              <a:avLst/>
              <a:gdLst>
                <a:gd name="T0" fmla="*/ 8 w 15"/>
                <a:gd name="T1" fmla="*/ 22 h 22"/>
                <a:gd name="T2" fmla="*/ 0 w 15"/>
                <a:gd name="T3" fmla="*/ 11 h 22"/>
                <a:gd name="T4" fmla="*/ 2 w 15"/>
                <a:gd name="T5" fmla="*/ 3 h 22"/>
                <a:gd name="T6" fmla="*/ 8 w 15"/>
                <a:gd name="T7" fmla="*/ 0 h 22"/>
                <a:gd name="T8" fmla="*/ 15 w 15"/>
                <a:gd name="T9" fmla="*/ 11 h 22"/>
                <a:gd name="T10" fmla="*/ 13 w 15"/>
                <a:gd name="T11" fmla="*/ 19 h 22"/>
                <a:gd name="T12" fmla="*/ 8 w 15"/>
                <a:gd name="T13" fmla="*/ 22 h 22"/>
                <a:gd name="T14" fmla="*/ 8 w 15"/>
                <a:gd name="T15" fmla="*/ 3 h 22"/>
                <a:gd name="T16" fmla="*/ 5 w 15"/>
                <a:gd name="T17" fmla="*/ 11 h 22"/>
                <a:gd name="T18" fmla="*/ 8 w 15"/>
                <a:gd name="T19" fmla="*/ 18 h 22"/>
                <a:gd name="T20" fmla="*/ 11 w 15"/>
                <a:gd name="T21" fmla="*/ 11 h 22"/>
                <a:gd name="T22" fmla="*/ 8 w 15"/>
                <a:gd name="T23"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2">
                  <a:moveTo>
                    <a:pt x="8" y="22"/>
                  </a:moveTo>
                  <a:cubicBezTo>
                    <a:pt x="3" y="22"/>
                    <a:pt x="0" y="18"/>
                    <a:pt x="0" y="11"/>
                  </a:cubicBezTo>
                  <a:cubicBezTo>
                    <a:pt x="0" y="7"/>
                    <a:pt x="1" y="5"/>
                    <a:pt x="2" y="3"/>
                  </a:cubicBezTo>
                  <a:cubicBezTo>
                    <a:pt x="3" y="1"/>
                    <a:pt x="5" y="0"/>
                    <a:pt x="8" y="0"/>
                  </a:cubicBezTo>
                  <a:cubicBezTo>
                    <a:pt x="13" y="0"/>
                    <a:pt x="15" y="3"/>
                    <a:pt x="15" y="11"/>
                  </a:cubicBezTo>
                  <a:cubicBezTo>
                    <a:pt x="15" y="14"/>
                    <a:pt x="15" y="17"/>
                    <a:pt x="13" y="19"/>
                  </a:cubicBezTo>
                  <a:cubicBezTo>
                    <a:pt x="12" y="21"/>
                    <a:pt x="10" y="22"/>
                    <a:pt x="8" y="22"/>
                  </a:cubicBezTo>
                  <a:close/>
                  <a:moveTo>
                    <a:pt x="8" y="3"/>
                  </a:moveTo>
                  <a:cubicBezTo>
                    <a:pt x="6" y="3"/>
                    <a:pt x="5" y="6"/>
                    <a:pt x="5" y="11"/>
                  </a:cubicBezTo>
                  <a:cubicBezTo>
                    <a:pt x="5" y="16"/>
                    <a:pt x="6" y="18"/>
                    <a:pt x="8" y="18"/>
                  </a:cubicBezTo>
                  <a:cubicBezTo>
                    <a:pt x="10" y="18"/>
                    <a:pt x="11" y="16"/>
                    <a:pt x="11" y="11"/>
                  </a:cubicBezTo>
                  <a:cubicBezTo>
                    <a:pt x="11" y="6"/>
                    <a:pt x="10" y="3"/>
                    <a:pt x="8" y="3"/>
                  </a:cubicBez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a:p>
          </p:txBody>
        </p:sp>
      </p:grpSp>
      <p:sp>
        <p:nvSpPr>
          <p:cNvPr id="692" name="Rectangle 691"/>
          <p:cNvSpPr/>
          <p:nvPr/>
        </p:nvSpPr>
        <p:spPr bwMode="auto">
          <a:xfrm>
            <a:off x="274639" y="2699657"/>
            <a:ext cx="5884279" cy="399402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393192"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defRPr/>
            </a:pPr>
            <a:r>
              <a:rPr lang="en-US">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t>Open Source R and Python are designed to use only </a:t>
            </a:r>
            <a:br>
              <a:rPr lang="en-US">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br>
            <a:r>
              <a:rPr lang="en-US">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t>a single thread (processor) at a time</a:t>
            </a:r>
          </a:p>
        </p:txBody>
      </p:sp>
      <p:sp>
        <p:nvSpPr>
          <p:cNvPr id="693" name="Rectangle 692"/>
          <p:cNvSpPr/>
          <p:nvPr/>
        </p:nvSpPr>
        <p:spPr bwMode="auto">
          <a:xfrm>
            <a:off x="6279078" y="2699657"/>
            <a:ext cx="5880678" cy="399402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293" fontAlgn="base">
              <a:lnSpc>
                <a:spcPct val="90000"/>
              </a:lnSpc>
              <a:spcBef>
                <a:spcPct val="0"/>
              </a:spcBef>
              <a:spcAft>
                <a:spcPct val="0"/>
              </a:spcAft>
            </a:pPr>
            <a:r>
              <a:rPr lang="en-US">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t>R and Python work with </a:t>
            </a:r>
            <a:r>
              <a:rPr lang="en-US" b="1">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t>parallelized algorithms </a:t>
            </a:r>
            <a:r>
              <a:rPr lang="en-US">
                <a:gradFill>
                  <a:gsLst>
                    <a:gs pos="30088">
                      <a:schemeClr val="tx1"/>
                    </a:gs>
                    <a:gs pos="49000">
                      <a:schemeClr val="tx1"/>
                    </a:gs>
                  </a:gsLst>
                  <a:lin ang="5400000" scaled="1"/>
                </a:gradFill>
                <a:latin typeface="Segoe UI" panose="020B0502040204020203" pitchFamily="34" charset="0"/>
                <a:cs typeface="Segoe UI" panose="020B0502040204020203" pitchFamily="34" charset="0"/>
              </a:rPr>
              <a:t>in Machine Learning Services to scale analytics scale-out and scale-up algorithms</a:t>
            </a:r>
          </a:p>
        </p:txBody>
      </p:sp>
      <p:sp>
        <p:nvSpPr>
          <p:cNvPr id="694" name="Rectangle 693"/>
          <p:cNvSpPr/>
          <p:nvPr/>
        </p:nvSpPr>
        <p:spPr bwMode="auto">
          <a:xfrm>
            <a:off x="6279078" y="1574275"/>
            <a:ext cx="5884281" cy="116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Machine Learning Services</a:t>
            </a:r>
          </a:p>
        </p:txBody>
      </p:sp>
      <p:sp>
        <p:nvSpPr>
          <p:cNvPr id="695" name="Rectangle 694"/>
          <p:cNvSpPr/>
          <p:nvPr/>
        </p:nvSpPr>
        <p:spPr bwMode="auto">
          <a:xfrm>
            <a:off x="274639" y="1574275"/>
            <a:ext cx="5884279" cy="11663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Open Source R &amp; Python</a:t>
            </a:r>
          </a:p>
        </p:txBody>
      </p:sp>
    </p:spTree>
    <p:extLst>
      <p:ext uri="{BB962C8B-B14F-4D97-AF65-F5344CB8AC3E}">
        <p14:creationId xmlns:p14="http://schemas.microsoft.com/office/powerpoint/2010/main" val="4472031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bwMode="auto">
          <a:xfrm>
            <a:off x="274639" y="3954463"/>
            <a:ext cx="11887199" cy="27429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2400" spc="0">
                <a:latin typeface="Segoe UI" panose="020B0502040204020203" pitchFamily="34" charset="0"/>
              </a:rPr>
              <a:t>Scalable analytics in </a:t>
            </a:r>
            <a:br>
              <a:rPr lang="en-US" sz="4080"/>
            </a:br>
            <a:r>
              <a:rPr lang="en-US" sz="4080"/>
              <a:t>SQL Server Machine Learning Services</a:t>
            </a:r>
          </a:p>
        </p:txBody>
      </p:sp>
      <p:sp>
        <p:nvSpPr>
          <p:cNvPr id="25" name="Text Placeholder 4">
            <a:extLst>
              <a:ext uri="{FF2B5EF4-FFF2-40B4-BE49-F238E27FC236}">
                <a16:creationId xmlns:a16="http://schemas.microsoft.com/office/drawing/2014/main" id="{034EAB66-88BF-4B0A-9529-570E5181827F}"/>
              </a:ext>
            </a:extLst>
          </p:cNvPr>
          <p:cNvSpPr>
            <a:spLocks noGrp="1"/>
          </p:cNvSpPr>
          <p:nvPr>
            <p:ph type="body" sz="quarter" idx="4294967295"/>
          </p:nvPr>
        </p:nvSpPr>
        <p:spPr>
          <a:xfrm>
            <a:off x="6600195" y="3153932"/>
            <a:ext cx="3917950" cy="350865"/>
          </a:xfrm>
        </p:spPr>
        <p:txBody>
          <a:bodyPr/>
          <a:lstStyle/>
          <a:p>
            <a:pPr marL="0" indent="0">
              <a:buNone/>
            </a:pPr>
            <a:r>
              <a:rPr lang="en-US" sz="1200" baseline="30000">
                <a:latin typeface="Segoe UI" panose="020B0502040204020203" pitchFamily="34" charset="0"/>
                <a:cs typeface="Segoe UI" panose="020B0502040204020203" pitchFamily="34" charset="0"/>
              </a:rPr>
              <a:t>1</a:t>
            </a:r>
            <a:r>
              <a:rPr lang="en-US" sz="1200">
                <a:latin typeface="Segoe UI" panose="020B0502040204020203" pitchFamily="34" charset="0"/>
                <a:cs typeface="Segoe UI" panose="020B0502040204020203" pitchFamily="34" charset="0"/>
              </a:rPr>
              <a:t> Model portability limited to R currently</a:t>
            </a:r>
          </a:p>
        </p:txBody>
      </p:sp>
      <p:sp>
        <p:nvSpPr>
          <p:cNvPr id="250" name="Rectangle 249"/>
          <p:cNvSpPr/>
          <p:nvPr/>
        </p:nvSpPr>
        <p:spPr bwMode="auto">
          <a:xfrm>
            <a:off x="468000" y="1235697"/>
            <a:ext cx="6592052" cy="17115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71" tIns="46623" rIns="93247" bIns="46623" numCol="1" spcCol="0" rtlCol="0" fromWordArt="0" anchor="ctr" anchorCtr="0" forceAA="0" compatLnSpc="1">
            <a:prstTxWarp prst="textNoShape">
              <a:avLst/>
            </a:prstTxWarp>
            <a:noAutofit/>
          </a:bodyPr>
          <a:lstStyle/>
          <a:p>
            <a:pPr defTabSz="950846" fontAlgn="base">
              <a:spcBef>
                <a:spcPct val="0"/>
              </a:spcBef>
              <a:spcAft>
                <a:spcPct val="0"/>
              </a:spcAft>
            </a:pPr>
            <a:endParaRPr lang="en-US" sz="2448">
              <a:solidFill>
                <a:srgbClr val="0078D7"/>
              </a:solidFill>
              <a:latin typeface="+mj-lt"/>
              <a:ea typeface="Segoe UI" pitchFamily="34" charset="0"/>
              <a:cs typeface="Segoe UI" pitchFamily="34" charset="0"/>
            </a:endParaRPr>
          </a:p>
        </p:txBody>
      </p:sp>
      <p:sp>
        <p:nvSpPr>
          <p:cNvPr id="27" name="Text Placeholder 21">
            <a:extLst/>
          </p:cNvPr>
          <p:cNvSpPr txBox="1">
            <a:spLocks/>
          </p:cNvSpPr>
          <p:nvPr/>
        </p:nvSpPr>
        <p:spPr>
          <a:xfrm>
            <a:off x="846138" y="1549675"/>
            <a:ext cx="5829540" cy="215443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2000">
                <a:solidFill>
                  <a:srgbClr val="505050"/>
                </a:solidFill>
                <a:latin typeface="Segoe UI" panose="020B0502040204020203" pitchFamily="34" charset="0"/>
                <a:cs typeface="Segoe UI" panose="020B0502040204020203" pitchFamily="34" charset="0"/>
              </a:rPr>
              <a:t>Augments R &amp; Python with parallelized, distributed algorithms</a:t>
            </a:r>
          </a:p>
          <a:p>
            <a:pPr marL="0" indent="0">
              <a:spcBef>
                <a:spcPts val="600"/>
              </a:spcBef>
              <a:spcAft>
                <a:spcPts val="600"/>
              </a:spcAft>
              <a:buNone/>
            </a:pPr>
            <a:r>
              <a:rPr lang="en-US" sz="2000">
                <a:solidFill>
                  <a:srgbClr val="505050"/>
                </a:solidFill>
                <a:latin typeface="Segoe UI" panose="020B0502040204020203" pitchFamily="34" charset="0"/>
                <a:cs typeface="Segoe UI" panose="020B0502040204020203" pitchFamily="34" charset="0"/>
              </a:rPr>
              <a:t>Provides in-database execution of scripts </a:t>
            </a:r>
            <a:br>
              <a:rPr lang="en-US" sz="2000">
                <a:solidFill>
                  <a:srgbClr val="505050"/>
                </a:solidFill>
                <a:latin typeface="Segoe UI" panose="020B0502040204020203" pitchFamily="34" charset="0"/>
                <a:cs typeface="Segoe UI" panose="020B0502040204020203" pitchFamily="34" charset="0"/>
              </a:rPr>
            </a:br>
            <a:r>
              <a:rPr lang="en-US" sz="2000">
                <a:solidFill>
                  <a:srgbClr val="505050"/>
                </a:solidFill>
                <a:latin typeface="Segoe UI" panose="020B0502040204020203" pitchFamily="34" charset="0"/>
                <a:cs typeface="Segoe UI" panose="020B0502040204020203" pitchFamily="34" charset="0"/>
              </a:rPr>
              <a:t>and algorithms used</a:t>
            </a:r>
          </a:p>
          <a:p>
            <a:pPr marL="0" indent="0">
              <a:spcBef>
                <a:spcPts val="600"/>
              </a:spcBef>
              <a:spcAft>
                <a:spcPts val="600"/>
              </a:spcAft>
              <a:buNone/>
            </a:pPr>
            <a:r>
              <a:rPr lang="en-US" sz="2000">
                <a:solidFill>
                  <a:srgbClr val="505050"/>
                </a:solidFill>
                <a:latin typeface="Segoe UI" panose="020B0502040204020203" pitchFamily="34" charset="0"/>
                <a:cs typeface="Segoe UI" panose="020B0502040204020203" pitchFamily="34" charset="0"/>
              </a:rPr>
              <a:t>Parallel algorithms overcome Python and </a:t>
            </a:r>
            <a:br>
              <a:rPr lang="en-US" sz="2000">
                <a:solidFill>
                  <a:srgbClr val="505050"/>
                </a:solidFill>
                <a:latin typeface="Segoe UI" panose="020B0502040204020203" pitchFamily="34" charset="0"/>
                <a:cs typeface="Segoe UI" panose="020B0502040204020203" pitchFamily="34" charset="0"/>
              </a:rPr>
            </a:br>
            <a:r>
              <a:rPr lang="en-US" sz="2000">
                <a:solidFill>
                  <a:srgbClr val="505050"/>
                </a:solidFill>
                <a:latin typeface="Segoe UI" panose="020B0502040204020203" pitchFamily="34" charset="0"/>
                <a:cs typeface="Segoe UI" panose="020B0502040204020203" pitchFamily="34" charset="0"/>
              </a:rPr>
              <a:t>R memory limitations</a:t>
            </a:r>
          </a:p>
        </p:txBody>
      </p:sp>
      <p:sp>
        <p:nvSpPr>
          <p:cNvPr id="28" name="arrow_15"/>
          <p:cNvSpPr>
            <a:spLocks noChangeAspect="1" noEditPoints="1"/>
          </p:cNvSpPr>
          <p:nvPr/>
        </p:nvSpPr>
        <p:spPr bwMode="auto">
          <a:xfrm>
            <a:off x="457689" y="163665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arrow_15"/>
          <p:cNvSpPr>
            <a:spLocks noChangeAspect="1" noEditPoints="1"/>
          </p:cNvSpPr>
          <p:nvPr/>
        </p:nvSpPr>
        <p:spPr bwMode="auto">
          <a:xfrm>
            <a:off x="457689" y="228850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arrow_15"/>
          <p:cNvSpPr>
            <a:spLocks noChangeAspect="1" noEditPoints="1"/>
          </p:cNvSpPr>
          <p:nvPr/>
        </p:nvSpPr>
        <p:spPr bwMode="auto">
          <a:xfrm>
            <a:off x="457689" y="301467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nvGrpSpPr>
          <p:cNvPr id="13" name="Group 12"/>
          <p:cNvGrpSpPr/>
          <p:nvPr/>
        </p:nvGrpSpPr>
        <p:grpSpPr>
          <a:xfrm>
            <a:off x="2705689" y="4327310"/>
            <a:ext cx="7025098" cy="1997290"/>
            <a:chOff x="7600444" y="3473058"/>
            <a:chExt cx="3999343" cy="1137043"/>
          </a:xfrm>
        </p:grpSpPr>
        <p:cxnSp>
          <p:nvCxnSpPr>
            <p:cNvPr id="35" name="Straight Arrow Connector 34">
              <a:extLst/>
            </p:cNvPr>
            <p:cNvCxnSpPr>
              <a:cxnSpLocks/>
            </p:cNvCxnSpPr>
            <p:nvPr/>
          </p:nvCxnSpPr>
          <p:spPr bwMode="auto">
            <a:xfrm>
              <a:off x="8932545" y="3973690"/>
              <a:ext cx="281940" cy="0"/>
            </a:xfrm>
            <a:prstGeom prst="straightConnector1">
              <a:avLst/>
            </a:prstGeom>
            <a:noFill/>
            <a:ln w="25400" cap="flat">
              <a:solidFill>
                <a:srgbClr val="525252"/>
              </a:solidFill>
              <a:prstDash val="solid"/>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nvGrpSpPr>
            <p:cNvPr id="6" name="Group 5"/>
            <p:cNvGrpSpPr/>
            <p:nvPr/>
          </p:nvGrpSpPr>
          <p:grpSpPr>
            <a:xfrm>
              <a:off x="7600444" y="3589771"/>
              <a:ext cx="1331338" cy="1020330"/>
              <a:chOff x="7978855" y="3548725"/>
              <a:chExt cx="1867053" cy="1430899"/>
            </a:xfrm>
          </p:grpSpPr>
          <p:sp>
            <p:nvSpPr>
              <p:cNvPr id="37" name="monitor_2"/>
              <p:cNvSpPr>
                <a:spLocks noChangeAspect="1" noEditPoints="1"/>
              </p:cNvSpPr>
              <p:nvPr/>
            </p:nvSpPr>
            <p:spPr bwMode="auto">
              <a:xfrm>
                <a:off x="7978855" y="3548725"/>
                <a:ext cx="1867053" cy="143089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gradFill>
                    <a:gsLst>
                      <a:gs pos="0">
                        <a:srgbClr val="505050"/>
                      </a:gs>
                      <a:gs pos="100000">
                        <a:srgbClr val="505050"/>
                      </a:gs>
                    </a:gsLst>
                  </a:gradFill>
                </a:endParaRPr>
              </a:p>
            </p:txBody>
          </p:sp>
          <p:grpSp>
            <p:nvGrpSpPr>
              <p:cNvPr id="38" name="Group 37"/>
              <p:cNvGrpSpPr/>
              <p:nvPr/>
            </p:nvGrpSpPr>
            <p:grpSpPr>
              <a:xfrm>
                <a:off x="8164145" y="3729441"/>
                <a:ext cx="1443440" cy="680868"/>
                <a:chOff x="7333966" y="3542831"/>
                <a:chExt cx="2242565" cy="1057814"/>
              </a:xfrm>
            </p:grpSpPr>
            <p:pic>
              <p:nvPicPr>
                <p:cNvPr id="39" name="Picture 3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40" name="Picture 39"/>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7354" y="3559591"/>
                  <a:ext cx="889177" cy="1041054"/>
                </a:xfrm>
                <a:prstGeom prst="rect">
                  <a:avLst/>
                </a:prstGeom>
              </p:spPr>
            </p:pic>
          </p:grpSp>
        </p:grpSp>
        <p:sp>
          <p:nvSpPr>
            <p:cNvPr id="41" name="Rectangle 40">
              <a:extLst/>
            </p:cNvPr>
            <p:cNvSpPr/>
            <p:nvPr/>
          </p:nvSpPr>
          <p:spPr bwMode="auto">
            <a:xfrm>
              <a:off x="10644432" y="3609832"/>
              <a:ext cx="955355" cy="750961"/>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anchor="ctr"/>
            <a:lstStyle/>
            <a:p>
              <a:pPr defTabSz="950201">
                <a:lnSpc>
                  <a:spcPct val="90000"/>
                </a:lnSpc>
                <a:spcAft>
                  <a:spcPts val="612"/>
                </a:spcAft>
                <a:defRPr/>
              </a:pPr>
              <a:r>
                <a:rPr lang="en-US" sz="28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f(x)</a:t>
              </a:r>
            </a:p>
          </p:txBody>
        </p:sp>
        <p:cxnSp>
          <p:nvCxnSpPr>
            <p:cNvPr id="44" name="Straight Arrow Connector 43">
              <a:extLst/>
            </p:cNvPr>
            <p:cNvCxnSpPr>
              <a:cxnSpLocks/>
            </p:cNvCxnSpPr>
            <p:nvPr/>
          </p:nvCxnSpPr>
          <p:spPr bwMode="auto">
            <a:xfrm>
              <a:off x="9206865" y="3973690"/>
              <a:ext cx="281940" cy="0"/>
            </a:xfrm>
            <a:prstGeom prst="straightConnector1">
              <a:avLst/>
            </a:prstGeom>
            <a:noFill/>
            <a:ln w="25400" cap="flat">
              <a:solidFill>
                <a:srgbClr val="525252"/>
              </a:solidFill>
              <a:prstDash val="solid"/>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48" name="Straight Arrow Connector 47">
              <a:extLst/>
            </p:cNvPr>
            <p:cNvCxnSpPr>
              <a:cxnSpLocks/>
              <a:endCxn id="45" idx="1"/>
            </p:cNvCxnSpPr>
            <p:nvPr/>
          </p:nvCxnSpPr>
          <p:spPr bwMode="auto">
            <a:xfrm flipV="1">
              <a:off x="9206865" y="3619358"/>
              <a:ext cx="288333" cy="354332"/>
            </a:xfrm>
            <a:prstGeom prst="straightConnector1">
              <a:avLst/>
            </a:prstGeom>
            <a:noFill/>
            <a:ln w="25400" cap="flat">
              <a:solidFill>
                <a:srgbClr val="525252"/>
              </a:solidFill>
              <a:prstDash val="solid"/>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49" name="Straight Arrow Connector 48">
              <a:extLst/>
            </p:cNvPr>
            <p:cNvCxnSpPr>
              <a:cxnSpLocks/>
            </p:cNvCxnSpPr>
            <p:nvPr/>
          </p:nvCxnSpPr>
          <p:spPr bwMode="auto">
            <a:xfrm>
              <a:off x="9206865" y="3981520"/>
              <a:ext cx="281940" cy="258870"/>
            </a:xfrm>
            <a:prstGeom prst="straightConnector1">
              <a:avLst/>
            </a:prstGeom>
            <a:noFill/>
            <a:ln w="25400" cap="flat">
              <a:solidFill>
                <a:srgbClr val="525252"/>
              </a:solidFill>
              <a:prstDash val="solid"/>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52" name="Straight Arrow Connector 51">
              <a:extLst/>
            </p:cNvPr>
            <p:cNvCxnSpPr>
              <a:cxnSpLocks/>
            </p:cNvCxnSpPr>
            <p:nvPr/>
          </p:nvCxnSpPr>
          <p:spPr bwMode="auto">
            <a:xfrm>
              <a:off x="10283190" y="3973690"/>
              <a:ext cx="356080" cy="0"/>
            </a:xfrm>
            <a:prstGeom prst="straightConnector1">
              <a:avLst/>
            </a:prstGeom>
            <a:noFill/>
            <a:ln w="25400" cap="flat">
              <a:solidFill>
                <a:srgbClr val="525252"/>
              </a:solidFill>
              <a:prstDash val="solid"/>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55" name="Straight Arrow Connector 54">
              <a:extLst/>
            </p:cNvPr>
            <p:cNvCxnSpPr>
              <a:cxnSpLocks/>
            </p:cNvCxnSpPr>
            <p:nvPr/>
          </p:nvCxnSpPr>
          <p:spPr bwMode="auto">
            <a:xfrm flipV="1">
              <a:off x="10283190" y="3973690"/>
              <a:ext cx="281940" cy="360042"/>
            </a:xfrm>
            <a:prstGeom prst="straightConnector1">
              <a:avLst/>
            </a:prstGeom>
            <a:noFill/>
            <a:ln w="25400" cap="flat">
              <a:solidFill>
                <a:srgbClr val="525252"/>
              </a:solidFill>
              <a:prstDash val="solid"/>
              <a:miter lim="800000"/>
              <a:headEnd type="none" w="med" len="sm"/>
              <a:tailEnd type="none" w="med" len="sm"/>
            </a:ln>
            <a:extLst>
              <a:ext uri="{909E8E84-426E-40DD-AFC4-6F175D3DCCD1}">
                <a14:hiddenFill xmlns:a14="http://schemas.microsoft.com/office/drawing/2010/main">
                  <a:solidFill>
                    <a:srgbClr val="FFFFFF"/>
                  </a:solidFill>
                </a14:hiddenFill>
              </a:ext>
            </a:extLst>
          </p:spPr>
        </p:cxnSp>
        <p:cxnSp>
          <p:nvCxnSpPr>
            <p:cNvPr id="56" name="Straight Arrow Connector 55">
              <a:extLst/>
            </p:cNvPr>
            <p:cNvCxnSpPr>
              <a:cxnSpLocks/>
              <a:stCxn id="45" idx="3"/>
            </p:cNvCxnSpPr>
            <p:nvPr/>
          </p:nvCxnSpPr>
          <p:spPr bwMode="auto">
            <a:xfrm>
              <a:off x="10285430" y="3619358"/>
              <a:ext cx="279700" cy="354332"/>
            </a:xfrm>
            <a:prstGeom prst="straightConnector1">
              <a:avLst/>
            </a:prstGeom>
            <a:noFill/>
            <a:ln w="25400" cap="flat">
              <a:solidFill>
                <a:srgbClr val="525252"/>
              </a:solidFill>
              <a:prstDash val="solid"/>
              <a:miter lim="800000"/>
              <a:headEnd type="none" w="med" len="sm"/>
              <a:tailEnd type="none" w="med" len="sm"/>
            </a:ln>
            <a:extLst>
              <a:ext uri="{909E8E84-426E-40DD-AFC4-6F175D3DCCD1}">
                <a14:hiddenFill xmlns:a14="http://schemas.microsoft.com/office/drawing/2010/main">
                  <a:solidFill>
                    <a:srgbClr val="FFFFFF"/>
                  </a:solidFill>
                </a14:hiddenFill>
              </a:ext>
            </a:extLst>
          </p:spPr>
        </p:cxnSp>
        <p:sp>
          <p:nvSpPr>
            <p:cNvPr id="45" name="Rectangle 44"/>
            <p:cNvSpPr/>
            <p:nvPr/>
          </p:nvSpPr>
          <p:spPr bwMode="auto">
            <a:xfrm>
              <a:off x="9495198" y="3473058"/>
              <a:ext cx="790232" cy="2926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46" name="Rectangle 45"/>
            <p:cNvSpPr/>
            <p:nvPr/>
          </p:nvSpPr>
          <p:spPr bwMode="auto">
            <a:xfrm>
              <a:off x="9495198" y="3830245"/>
              <a:ext cx="790232" cy="2926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47" name="Rectangle 46"/>
            <p:cNvSpPr/>
            <p:nvPr/>
          </p:nvSpPr>
          <p:spPr bwMode="auto">
            <a:xfrm>
              <a:off x="9495198" y="4187432"/>
              <a:ext cx="790232" cy="2926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grpSp>
      <p:sp>
        <p:nvSpPr>
          <p:cNvPr id="61" name="Text Placeholder 21">
            <a:extLst/>
          </p:cNvPr>
          <p:cNvSpPr txBox="1">
            <a:spLocks/>
          </p:cNvSpPr>
          <p:nvPr/>
        </p:nvSpPr>
        <p:spPr>
          <a:xfrm>
            <a:off x="6599238" y="1549675"/>
            <a:ext cx="5829540" cy="116955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600"/>
              </a:spcBef>
              <a:spcAft>
                <a:spcPts val="600"/>
              </a:spcAft>
              <a:buNone/>
            </a:pPr>
            <a:r>
              <a:rPr lang="en-US" sz="2000">
                <a:solidFill>
                  <a:srgbClr val="505050"/>
                </a:solidFill>
                <a:latin typeface="Segoe UI" panose="020B0502040204020203" pitchFamily="34" charset="0"/>
                <a:cs typeface="Segoe UI" panose="020B0502040204020203" pitchFamily="34" charset="0"/>
              </a:rPr>
              <a:t>Reduces security risks by keeping data </a:t>
            </a:r>
            <a:br>
              <a:rPr lang="en-US" sz="2000">
                <a:solidFill>
                  <a:srgbClr val="505050"/>
                </a:solidFill>
                <a:latin typeface="Segoe UI" panose="020B0502040204020203" pitchFamily="34" charset="0"/>
                <a:cs typeface="Segoe UI" panose="020B0502040204020203" pitchFamily="34" charset="0"/>
              </a:rPr>
            </a:br>
            <a:r>
              <a:rPr lang="en-US" sz="2000">
                <a:solidFill>
                  <a:srgbClr val="505050"/>
                </a:solidFill>
                <a:latin typeface="Segoe UI" panose="020B0502040204020203" pitchFamily="34" charset="0"/>
                <a:cs typeface="Segoe UI" panose="020B0502040204020203" pitchFamily="34" charset="0"/>
              </a:rPr>
              <a:t>in-database</a:t>
            </a:r>
          </a:p>
          <a:p>
            <a:pPr marL="0" indent="0">
              <a:spcBef>
                <a:spcPts val="600"/>
              </a:spcBef>
              <a:spcAft>
                <a:spcPts val="600"/>
              </a:spcAft>
              <a:buNone/>
            </a:pPr>
            <a:r>
              <a:rPr lang="en-US" sz="2000">
                <a:solidFill>
                  <a:srgbClr val="505050"/>
                </a:solidFill>
                <a:latin typeface="Segoe UI" panose="020B0502040204020203" pitchFamily="34" charset="0"/>
                <a:cs typeface="Segoe UI" panose="020B0502040204020203" pitchFamily="34" charset="0"/>
              </a:rPr>
              <a:t>Creates and consumes portable models</a:t>
            </a:r>
            <a:r>
              <a:rPr lang="en-US" sz="2000" baseline="30000">
                <a:solidFill>
                  <a:srgbClr val="505050"/>
                </a:solidFill>
                <a:latin typeface="Segoe UI" panose="020B0502040204020203" pitchFamily="34" charset="0"/>
                <a:cs typeface="Segoe UI" panose="020B0502040204020203" pitchFamily="34" charset="0"/>
              </a:rPr>
              <a:t>1</a:t>
            </a:r>
            <a:endParaRPr lang="en-US" sz="2400" baseline="30000">
              <a:solidFill>
                <a:srgbClr val="505050"/>
              </a:solidFill>
              <a:latin typeface="Segoe UI" panose="020B0502040204020203" pitchFamily="34" charset="0"/>
              <a:cs typeface="Segoe UI" panose="020B0502040204020203" pitchFamily="34" charset="0"/>
            </a:endParaRPr>
          </a:p>
        </p:txBody>
      </p:sp>
      <p:sp>
        <p:nvSpPr>
          <p:cNvPr id="62" name="arrow_15"/>
          <p:cNvSpPr>
            <a:spLocks noChangeAspect="1" noEditPoints="1"/>
          </p:cNvSpPr>
          <p:nvPr/>
        </p:nvSpPr>
        <p:spPr bwMode="auto">
          <a:xfrm>
            <a:off x="6219511" y="1636655"/>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3" name="arrow_15"/>
          <p:cNvSpPr>
            <a:spLocks noChangeAspect="1" noEditPoints="1"/>
          </p:cNvSpPr>
          <p:nvPr/>
        </p:nvSpPr>
        <p:spPr bwMode="auto">
          <a:xfrm>
            <a:off x="6219511" y="228850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6004485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a:xfrm>
            <a:off x="274639" y="295274"/>
            <a:ext cx="12161836" cy="917575"/>
          </a:xfrm>
        </p:spPr>
        <p:txBody>
          <a:bodyPr/>
          <a:lstStyle/>
          <a:p>
            <a:r>
              <a:rPr lang="en-US" sz="4200"/>
              <a:t>Algorithm Parallelization in </a:t>
            </a:r>
            <a:r>
              <a:rPr lang="en-US" sz="4200" err="1"/>
              <a:t>RevoScaleR</a:t>
            </a:r>
            <a:r>
              <a:rPr lang="en-US" sz="4200"/>
              <a:t> &amp; </a:t>
            </a:r>
            <a:r>
              <a:rPr lang="en-US" sz="4200" err="1"/>
              <a:t>RevoScalePy</a:t>
            </a:r>
            <a:endParaRPr lang="en-US" sz="4200"/>
          </a:p>
        </p:txBody>
      </p:sp>
      <p:sp>
        <p:nvSpPr>
          <p:cNvPr id="50" name="Rectangle 49"/>
          <p:cNvSpPr/>
          <p:nvPr/>
        </p:nvSpPr>
        <p:spPr bwMode="auto">
          <a:xfrm>
            <a:off x="274639" y="3954463"/>
            <a:ext cx="11887199" cy="27429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21">
            <a:extLst/>
          </p:cNvPr>
          <p:cNvSpPr txBox="1">
            <a:spLocks/>
          </p:cNvSpPr>
          <p:nvPr/>
        </p:nvSpPr>
        <p:spPr>
          <a:xfrm>
            <a:off x="846138" y="1488645"/>
            <a:ext cx="5829540"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Typical characteristics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One call, one answer</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Arbitrarily large data sets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Arbitrarily large worker task set</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Mathematically the same as single-threaded</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Platform independent</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Most are written in C++ for speed</a:t>
            </a:r>
          </a:p>
        </p:txBody>
      </p:sp>
      <p:sp>
        <p:nvSpPr>
          <p:cNvPr id="54" name="arrow_15"/>
          <p:cNvSpPr>
            <a:spLocks noChangeAspect="1" noEditPoints="1"/>
          </p:cNvSpPr>
          <p:nvPr/>
        </p:nvSpPr>
        <p:spPr bwMode="auto">
          <a:xfrm>
            <a:off x="457689" y="15205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8" name="Text Placeholder 21">
            <a:extLst/>
          </p:cNvPr>
          <p:cNvSpPr txBox="1">
            <a:spLocks/>
          </p:cNvSpPr>
          <p:nvPr/>
        </p:nvSpPr>
        <p:spPr>
          <a:xfrm>
            <a:off x="6599238" y="1433561"/>
            <a:ext cx="5829540"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Internal Flow</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Algorithm begins initiator process</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Initiator distributes work to nodes</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Finalizer collects results</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Finalizer iterates or continues</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Finalizer evaluates final model</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Returns single model to calling script</a:t>
            </a:r>
          </a:p>
        </p:txBody>
      </p:sp>
      <p:sp>
        <p:nvSpPr>
          <p:cNvPr id="80" name="arrow_15"/>
          <p:cNvSpPr>
            <a:spLocks noChangeAspect="1" noEditPoints="1"/>
          </p:cNvSpPr>
          <p:nvPr/>
        </p:nvSpPr>
        <p:spPr bwMode="auto">
          <a:xfrm>
            <a:off x="6219511" y="15205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5" name="Rectangle 4"/>
          <p:cNvSpPr/>
          <p:nvPr/>
        </p:nvSpPr>
        <p:spPr>
          <a:xfrm>
            <a:off x="205736" y="4770672"/>
            <a:ext cx="1765567" cy="1138773"/>
          </a:xfrm>
          <a:prstGeom prst="rect">
            <a:avLst/>
          </a:prstGeom>
        </p:spPr>
        <p:txBody>
          <a:bodyPr wrap="square">
            <a:spAutoFit/>
          </a:bodyPr>
          <a:lstStyle/>
          <a:p>
            <a:pPr algn="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Load a large dataset</a:t>
            </a:r>
          </a:p>
          <a:p>
            <a:pPr algn="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Run a </a:t>
            </a:r>
            <a:r>
              <a:rPr lang="en-US" sz="1400" err="1">
                <a:solidFill>
                  <a:srgbClr val="505050"/>
                </a:solidFill>
                <a:latin typeface="Segoe UI" panose="020B0502040204020203" pitchFamily="34" charset="0"/>
                <a:cs typeface="Segoe UI" panose="020B0502040204020203" pitchFamily="34" charset="0"/>
              </a:rPr>
              <a:t>RevoScaleR</a:t>
            </a:r>
            <a:r>
              <a:rPr lang="en-US" sz="1400">
                <a:solidFill>
                  <a:srgbClr val="505050"/>
                </a:solidFill>
                <a:latin typeface="Segoe UI" panose="020B0502040204020203" pitchFamily="34" charset="0"/>
                <a:cs typeface="Segoe UI" panose="020B0502040204020203" pitchFamily="34" charset="0"/>
              </a:rPr>
              <a:t> or </a:t>
            </a:r>
            <a:r>
              <a:rPr lang="en-US" sz="1400" err="1">
                <a:solidFill>
                  <a:srgbClr val="505050"/>
                </a:solidFill>
                <a:latin typeface="Segoe UI" panose="020B0502040204020203" pitchFamily="34" charset="0"/>
                <a:cs typeface="Segoe UI" panose="020B0502040204020203" pitchFamily="34" charset="0"/>
              </a:rPr>
              <a:t>RevoScalePy</a:t>
            </a:r>
            <a:r>
              <a:rPr lang="en-US" sz="1400">
                <a:solidFill>
                  <a:srgbClr val="505050"/>
                </a:solidFill>
                <a:latin typeface="Segoe UI" panose="020B0502040204020203" pitchFamily="34" charset="0"/>
                <a:cs typeface="Segoe UI" panose="020B0502040204020203" pitchFamily="34" charset="0"/>
              </a:rPr>
              <a:t> algorithm</a:t>
            </a:r>
          </a:p>
        </p:txBody>
      </p:sp>
      <p:grpSp>
        <p:nvGrpSpPr>
          <p:cNvPr id="121" name="Group 3">
            <a:extLst/>
          </p:cNvPr>
          <p:cNvGrpSpPr>
            <a:grpSpLocks/>
          </p:cNvGrpSpPr>
          <p:nvPr/>
        </p:nvGrpSpPr>
        <p:grpSpPr bwMode="auto">
          <a:xfrm>
            <a:off x="4376085" y="5088612"/>
            <a:ext cx="625161" cy="394550"/>
            <a:chOff x="2657475" y="2876550"/>
            <a:chExt cx="1228725" cy="141288"/>
          </a:xfrm>
        </p:grpSpPr>
        <p:cxnSp>
          <p:nvCxnSpPr>
            <p:cNvPr id="122" name="Straight Arrow Connector 121">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3" name="Straight Arrow Connector 122">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24" name="Rectangle 123"/>
          <p:cNvSpPr/>
          <p:nvPr/>
        </p:nvSpPr>
        <p:spPr>
          <a:xfrm>
            <a:off x="5227637" y="4248755"/>
            <a:ext cx="4594426" cy="286232"/>
          </a:xfrm>
          <a:prstGeom prst="rect">
            <a:avLst/>
          </a:prstGeom>
        </p:spPr>
        <p:txBody>
          <a:bodyPr wrap="square">
            <a:spAutoFit/>
          </a:bodyPr>
          <a:lstStyle/>
          <a:p>
            <a:pPr algn="ctr">
              <a:lnSpc>
                <a:spcPct val="90000"/>
              </a:lnSpc>
              <a:spcBef>
                <a:spcPts val="300"/>
              </a:spcBef>
              <a:spcAft>
                <a:spcPts val="300"/>
              </a:spcAft>
              <a:buSzPct val="90000"/>
              <a:defRPr/>
            </a:pPr>
            <a:r>
              <a:rPr lang="en-US" sz="1400" err="1">
                <a:solidFill>
                  <a:srgbClr val="505050"/>
                </a:solidFill>
                <a:latin typeface="Segoe UI" panose="020B0502040204020203" pitchFamily="34" charset="0"/>
                <a:cs typeface="Segoe UI" panose="020B0502040204020203" pitchFamily="34" charset="0"/>
              </a:rPr>
              <a:t>RevoScaleR</a:t>
            </a:r>
            <a:r>
              <a:rPr lang="en-US" sz="1400">
                <a:solidFill>
                  <a:srgbClr val="505050"/>
                </a:solidFill>
                <a:latin typeface="Segoe UI" panose="020B0502040204020203" pitchFamily="34" charset="0"/>
                <a:cs typeface="Segoe UI" panose="020B0502040204020203" pitchFamily="34" charset="0"/>
              </a:rPr>
              <a:t> &amp; </a:t>
            </a:r>
            <a:r>
              <a:rPr lang="en-US" sz="1400" err="1">
                <a:solidFill>
                  <a:srgbClr val="505050"/>
                </a:solidFill>
                <a:latin typeface="Segoe UI" panose="020B0502040204020203" pitchFamily="34" charset="0"/>
                <a:cs typeface="Segoe UI" panose="020B0502040204020203" pitchFamily="34" charset="0"/>
              </a:rPr>
              <a:t>RevoScalePy</a:t>
            </a:r>
            <a:r>
              <a:rPr lang="en-US" sz="1400">
                <a:solidFill>
                  <a:srgbClr val="505050"/>
                </a:solidFill>
                <a:latin typeface="Segoe UI" panose="020B0502040204020203" pitchFamily="34" charset="0"/>
                <a:cs typeface="Segoe UI" panose="020B0502040204020203" pitchFamily="34" charset="0"/>
              </a:rPr>
              <a:t> Algorithms and Functions</a:t>
            </a:r>
          </a:p>
        </p:txBody>
      </p:sp>
      <p:grpSp>
        <p:nvGrpSpPr>
          <p:cNvPr id="127" name="Group 126"/>
          <p:cNvGrpSpPr/>
          <p:nvPr/>
        </p:nvGrpSpPr>
        <p:grpSpPr>
          <a:xfrm>
            <a:off x="2137537" y="4686300"/>
            <a:ext cx="1958258" cy="1500800"/>
            <a:chOff x="7978855" y="3548725"/>
            <a:chExt cx="1867053" cy="1430899"/>
          </a:xfrm>
        </p:grpSpPr>
        <p:sp>
          <p:nvSpPr>
            <p:cNvPr id="138" name="monitor_2"/>
            <p:cNvSpPr>
              <a:spLocks noChangeAspect="1" noEditPoints="1"/>
            </p:cNvSpPr>
            <p:nvPr/>
          </p:nvSpPr>
          <p:spPr bwMode="auto">
            <a:xfrm>
              <a:off x="7978855" y="3548725"/>
              <a:ext cx="1867053" cy="143089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gradFill>
                  <a:gsLst>
                    <a:gs pos="0">
                      <a:srgbClr val="505050"/>
                    </a:gs>
                    <a:gs pos="100000">
                      <a:srgbClr val="505050"/>
                    </a:gs>
                  </a:gsLst>
                </a:gradFill>
              </a:endParaRPr>
            </a:p>
          </p:txBody>
        </p:sp>
        <p:grpSp>
          <p:nvGrpSpPr>
            <p:cNvPr id="139" name="Group 138"/>
            <p:cNvGrpSpPr/>
            <p:nvPr/>
          </p:nvGrpSpPr>
          <p:grpSpPr>
            <a:xfrm>
              <a:off x="8164145" y="3729441"/>
              <a:ext cx="1443440" cy="680868"/>
              <a:chOff x="7333966" y="3542831"/>
              <a:chExt cx="2242565" cy="1057814"/>
            </a:xfrm>
          </p:grpSpPr>
          <p:pic>
            <p:nvPicPr>
              <p:cNvPr id="140" name="Picture 13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141" name="Picture 14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7354" y="3559591"/>
                <a:ext cx="889177" cy="1041054"/>
              </a:xfrm>
              <a:prstGeom prst="rect">
                <a:avLst/>
              </a:prstGeom>
            </p:spPr>
          </p:pic>
        </p:grpSp>
      </p:grpSp>
      <p:sp>
        <p:nvSpPr>
          <p:cNvPr id="99" name="Rectangle 98"/>
          <p:cNvSpPr/>
          <p:nvPr/>
        </p:nvSpPr>
        <p:spPr bwMode="auto">
          <a:xfrm>
            <a:off x="5216678" y="4659891"/>
            <a:ext cx="4612819" cy="145170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100" name="Rectangle 99"/>
          <p:cNvSpPr/>
          <p:nvPr/>
        </p:nvSpPr>
        <p:spPr bwMode="auto">
          <a:xfrm>
            <a:off x="8841803" y="4773797"/>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101" name="Rectangle 100"/>
          <p:cNvSpPr/>
          <p:nvPr/>
        </p:nvSpPr>
        <p:spPr bwMode="auto">
          <a:xfrm>
            <a:off x="8841803" y="5239119"/>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102" name="Rectangle 101"/>
          <p:cNvSpPr/>
          <p:nvPr/>
        </p:nvSpPr>
        <p:spPr bwMode="auto">
          <a:xfrm>
            <a:off x="8841803" y="5704440"/>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cxnSp>
        <p:nvCxnSpPr>
          <p:cNvPr id="103" name="Straight Arrow Connector 102"/>
          <p:cNvCxnSpPr>
            <a:cxnSpLocks/>
            <a:endCxn id="100" idx="3"/>
          </p:cNvCxnSpPr>
          <p:nvPr/>
        </p:nvCxnSpPr>
        <p:spPr bwMode="auto">
          <a:xfrm flipH="1" flipV="1">
            <a:off x="9582573" y="4914364"/>
            <a:ext cx="625052" cy="464086"/>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cxnSpLocks/>
            <a:endCxn id="101" idx="3"/>
          </p:cNvCxnSpPr>
          <p:nvPr/>
        </p:nvCxnSpPr>
        <p:spPr bwMode="auto">
          <a:xfrm flipH="1">
            <a:off x="9582573" y="5375275"/>
            <a:ext cx="628227" cy="4411"/>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cxnSpLocks/>
            <a:endCxn id="102" idx="3"/>
          </p:cNvCxnSpPr>
          <p:nvPr/>
        </p:nvCxnSpPr>
        <p:spPr bwMode="auto">
          <a:xfrm flipH="1">
            <a:off x="9582573" y="5375275"/>
            <a:ext cx="625052" cy="469732"/>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grpSp>
        <p:nvGrpSpPr>
          <p:cNvPr id="79" name="Group 56"/>
          <p:cNvGrpSpPr>
            <a:grpSpLocks/>
          </p:cNvGrpSpPr>
          <p:nvPr/>
        </p:nvGrpSpPr>
        <p:grpSpPr bwMode="auto">
          <a:xfrm>
            <a:off x="5367140" y="4589606"/>
            <a:ext cx="3780745" cy="1252299"/>
            <a:chOff x="2122654" y="1917432"/>
            <a:chExt cx="2333459" cy="820524"/>
          </a:xfrm>
        </p:grpSpPr>
        <p:sp>
          <p:nvSpPr>
            <p:cNvPr id="95" name="Rectangle 94"/>
            <p:cNvSpPr/>
            <p:nvPr/>
          </p:nvSpPr>
          <p:spPr>
            <a:xfrm>
              <a:off x="2122654" y="2367964"/>
              <a:ext cx="1153948" cy="36999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Finalizer</a:t>
              </a:r>
            </a:p>
          </p:txBody>
        </p:sp>
        <p:sp>
          <p:nvSpPr>
            <p:cNvPr id="96" name="Rectangle 95"/>
            <p:cNvSpPr/>
            <p:nvPr/>
          </p:nvSpPr>
          <p:spPr>
            <a:xfrm>
              <a:off x="2122654" y="2072569"/>
              <a:ext cx="1153948" cy="2359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Initiator</a:t>
              </a:r>
            </a:p>
          </p:txBody>
        </p:sp>
        <p:sp>
          <p:nvSpPr>
            <p:cNvPr id="97" name="Freeform 96"/>
            <p:cNvSpPr/>
            <p:nvPr/>
          </p:nvSpPr>
          <p:spPr>
            <a:xfrm>
              <a:off x="3048001" y="2481632"/>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accent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98" name="Rectangle 97"/>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grpSp>
      <p:cxnSp>
        <p:nvCxnSpPr>
          <p:cNvPr id="84" name="Straight Arrow Connector 83"/>
          <p:cNvCxnSpPr>
            <a:cxnSpLocks/>
            <a:stCxn id="101" idx="1"/>
            <a:endCxn id="95" idx="3"/>
          </p:cNvCxnSpPr>
          <p:nvPr/>
        </p:nvCxnSpPr>
        <p:spPr bwMode="auto">
          <a:xfrm flipH="1">
            <a:off x="7236804" y="5379686"/>
            <a:ext cx="1604999" cy="179875"/>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85" name="Straight Arrow Connector 84"/>
          <p:cNvCxnSpPr>
            <a:cxnSpLocks/>
            <a:stCxn id="100" idx="1"/>
          </p:cNvCxnSpPr>
          <p:nvPr/>
        </p:nvCxnSpPr>
        <p:spPr bwMode="auto">
          <a:xfrm flipH="1">
            <a:off x="7305478" y="4914364"/>
            <a:ext cx="1536325" cy="643645"/>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cxnSpLocks/>
            <a:stCxn id="102" idx="1"/>
          </p:cNvCxnSpPr>
          <p:nvPr/>
        </p:nvCxnSpPr>
        <p:spPr bwMode="auto">
          <a:xfrm flipH="1" flipV="1">
            <a:off x="7305478" y="5551659"/>
            <a:ext cx="1536325" cy="293348"/>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87" name="Elbow Connector 86"/>
          <p:cNvCxnSpPr>
            <a:cxnSpLocks/>
            <a:stCxn id="96" idx="3"/>
            <a:endCxn id="102" idx="1"/>
          </p:cNvCxnSpPr>
          <p:nvPr/>
        </p:nvCxnSpPr>
        <p:spPr bwMode="auto">
          <a:xfrm>
            <a:off x="7236804" y="5006457"/>
            <a:ext cx="1604999" cy="838550"/>
          </a:xfrm>
          <a:prstGeom prst="bentConnector3">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8" name="Elbow Connector 87"/>
          <p:cNvCxnSpPr>
            <a:cxnSpLocks/>
            <a:stCxn id="96" idx="3"/>
            <a:endCxn id="100" idx="1"/>
          </p:cNvCxnSpPr>
          <p:nvPr/>
        </p:nvCxnSpPr>
        <p:spPr bwMode="auto">
          <a:xfrm flipV="1">
            <a:off x="7236804" y="4914364"/>
            <a:ext cx="1604999" cy="92093"/>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89" name="Elbow Connector 88"/>
          <p:cNvCxnSpPr>
            <a:cxnSpLocks/>
            <a:stCxn id="96" idx="3"/>
            <a:endCxn id="101" idx="1"/>
          </p:cNvCxnSpPr>
          <p:nvPr/>
        </p:nvCxnSpPr>
        <p:spPr bwMode="auto">
          <a:xfrm>
            <a:off x="7236804" y="5006457"/>
            <a:ext cx="1604999" cy="373229"/>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90" name="Folded Corner 89"/>
          <p:cNvSpPr/>
          <p:nvPr/>
        </p:nvSpPr>
        <p:spPr bwMode="auto">
          <a:xfrm>
            <a:off x="7607187" y="4890127"/>
            <a:ext cx="221202" cy="254474"/>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91" name="Group 118"/>
          <p:cNvGrpSpPr>
            <a:grpSpLocks/>
          </p:cNvGrpSpPr>
          <p:nvPr/>
        </p:nvGrpSpPr>
        <p:grpSpPr bwMode="auto">
          <a:xfrm>
            <a:off x="7854109" y="5006750"/>
            <a:ext cx="493847" cy="915846"/>
            <a:chOff x="3756194" y="1670570"/>
            <a:chExt cx="526376" cy="1259591"/>
          </a:xfrm>
        </p:grpSpPr>
        <p:sp>
          <p:nvSpPr>
            <p:cNvPr id="92" name="Folded Corner 91"/>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3" name="Folded Corner 92"/>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94" name="Folded Corner 93"/>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nvGrpSpPr>
          <p:cNvPr id="143" name="Group 142"/>
          <p:cNvGrpSpPr/>
          <p:nvPr/>
        </p:nvGrpSpPr>
        <p:grpSpPr>
          <a:xfrm>
            <a:off x="10206777" y="4896979"/>
            <a:ext cx="757663" cy="904763"/>
            <a:chOff x="5413727" y="4686743"/>
            <a:chExt cx="1049960" cy="1253809"/>
          </a:xfrm>
          <a:solidFill>
            <a:srgbClr val="F2F2F2"/>
          </a:solidFill>
        </p:grpSpPr>
        <p:grpSp>
          <p:nvGrpSpPr>
            <p:cNvPr id="144" name="Group 143"/>
            <p:cNvGrpSpPr/>
            <p:nvPr/>
          </p:nvGrpSpPr>
          <p:grpSpPr>
            <a:xfrm>
              <a:off x="5413727" y="4686743"/>
              <a:ext cx="1049960" cy="1253809"/>
              <a:chOff x="7715623" y="4142244"/>
              <a:chExt cx="556011" cy="663962"/>
            </a:xfrm>
            <a:grpFill/>
          </p:grpSpPr>
          <p:grpSp>
            <p:nvGrpSpPr>
              <p:cNvPr id="146" name="Group 145"/>
              <p:cNvGrpSpPr/>
              <p:nvPr/>
            </p:nvGrpSpPr>
            <p:grpSpPr>
              <a:xfrm>
                <a:off x="7715623" y="4142244"/>
                <a:ext cx="556011" cy="663962"/>
                <a:chOff x="2339589" y="172322"/>
                <a:chExt cx="409233" cy="663962"/>
              </a:xfrm>
              <a:grpFill/>
            </p:grpSpPr>
            <p:sp>
              <p:nvSpPr>
                <p:cNvPr id="148"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49"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50"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47" name="Oval 146"/>
              <p:cNvSpPr/>
              <p:nvPr/>
            </p:nvSpPr>
            <p:spPr bwMode="auto">
              <a:xfrm>
                <a:off x="7743825" y="4164805"/>
                <a:ext cx="502443" cy="156602"/>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45" name="Rectangle 144"/>
            <p:cNvSpPr/>
            <p:nvPr/>
          </p:nvSpPr>
          <p:spPr>
            <a:xfrm>
              <a:off x="5428326" y="5079206"/>
              <a:ext cx="1019175"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endPar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sp>
        <p:nvSpPr>
          <p:cNvPr id="152" name="Rectangle 151"/>
          <p:cNvSpPr/>
          <p:nvPr/>
        </p:nvSpPr>
        <p:spPr>
          <a:xfrm>
            <a:off x="10974127" y="5145678"/>
            <a:ext cx="1765567" cy="480131"/>
          </a:xfrm>
          <a:prstGeom prst="rect">
            <a:avLst/>
          </a:prstGeom>
        </p:spPr>
        <p:txBody>
          <a:bodyPr wrap="square">
            <a:spAutoFit/>
          </a:bodyPr>
          <a:lstStyle/>
          <a:p>
            <a:pP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Data Larger </a:t>
            </a:r>
            <a:br>
              <a:rPr lang="en-US" sz="1400">
                <a:solidFill>
                  <a:srgbClr val="505050"/>
                </a:solidFill>
                <a:latin typeface="Segoe UI" panose="020B0502040204020203" pitchFamily="34" charset="0"/>
                <a:cs typeface="Segoe UI" panose="020B0502040204020203" pitchFamily="34" charset="0"/>
              </a:rPr>
            </a:br>
            <a:r>
              <a:rPr lang="en-US" sz="1400">
                <a:solidFill>
                  <a:srgbClr val="505050"/>
                </a:solidFill>
                <a:latin typeface="Segoe UI" panose="020B0502040204020203" pitchFamily="34" charset="0"/>
                <a:cs typeface="Segoe UI" panose="020B0502040204020203" pitchFamily="34" charset="0"/>
              </a:rPr>
              <a:t>than RAM</a:t>
            </a:r>
          </a:p>
        </p:txBody>
      </p:sp>
    </p:spTree>
    <p:extLst>
      <p:ext uri="{BB962C8B-B14F-4D97-AF65-F5344CB8AC3E}">
        <p14:creationId xmlns:p14="http://schemas.microsoft.com/office/powerpoint/2010/main" val="10684339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6219119" y="-15732"/>
            <a:ext cx="6217356" cy="70102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rgbClr val="FFFFFF"/>
              </a:solidFill>
            </a:endParaRPr>
          </a:p>
        </p:txBody>
      </p:sp>
      <p:sp>
        <p:nvSpPr>
          <p:cNvPr id="17" name="Rectangle 16">
            <a:extLst/>
          </p:cNvPr>
          <p:cNvSpPr/>
          <p:nvPr/>
        </p:nvSpPr>
        <p:spPr>
          <a:xfrm>
            <a:off x="396559" y="2410811"/>
            <a:ext cx="5212078" cy="2172903"/>
          </a:xfrm>
          <a:prstGeom prst="rect">
            <a:avLst/>
          </a:prstGeom>
        </p:spPr>
        <p:txBody>
          <a:bodyPr wrap="square">
            <a:spAutoFit/>
          </a:bodyPr>
          <a:lstStyle/>
          <a:p>
            <a:pPr>
              <a:lnSpc>
                <a:spcPct val="90000"/>
              </a:lnSpc>
              <a:spcBef>
                <a:spcPts val="1200"/>
              </a:spcBef>
              <a:spcAft>
                <a:spcPts val="1200"/>
              </a:spcAft>
              <a:defRPr/>
            </a:pPr>
            <a:r>
              <a:rPr lang="en-US" sz="3200" ker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Analyzing big data is a powerful tool.</a:t>
            </a:r>
          </a:p>
          <a:p>
            <a:pPr>
              <a:lnSpc>
                <a:spcPct val="90000"/>
              </a:lnSpc>
              <a:spcBef>
                <a:spcPts val="1200"/>
              </a:spcBef>
              <a:spcAft>
                <a:spcPts val="1200"/>
              </a:spcAft>
              <a:defRPr/>
            </a:pPr>
            <a:r>
              <a:rPr lang="en-US" sz="3200" kern="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But only if can put it to work in production.</a:t>
            </a:r>
          </a:p>
        </p:txBody>
      </p:sp>
      <p:grpSp>
        <p:nvGrpSpPr>
          <p:cNvPr id="2" name="Group 1"/>
          <p:cNvGrpSpPr/>
          <p:nvPr/>
        </p:nvGrpSpPr>
        <p:grpSpPr>
          <a:xfrm>
            <a:off x="6858317" y="1381950"/>
            <a:ext cx="5760720" cy="4678753"/>
            <a:chOff x="6858317" y="1381950"/>
            <a:chExt cx="5760720" cy="4678753"/>
          </a:xfrm>
        </p:grpSpPr>
        <p:sp>
          <p:nvSpPr>
            <p:cNvPr id="18" name="arrow_15"/>
            <p:cNvSpPr>
              <a:spLocks noChangeAspect="1" noEditPoints="1"/>
            </p:cNvSpPr>
            <p:nvPr/>
          </p:nvSpPr>
          <p:spPr bwMode="auto">
            <a:xfrm>
              <a:off x="6858317" y="145369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19" name="arrow_15"/>
            <p:cNvSpPr>
              <a:spLocks noChangeAspect="1" noEditPoints="1"/>
            </p:cNvSpPr>
            <p:nvPr/>
          </p:nvSpPr>
          <p:spPr bwMode="auto">
            <a:xfrm>
              <a:off x="6858317" y="2724784"/>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0" name="arrow_15"/>
            <p:cNvSpPr>
              <a:spLocks noChangeAspect="1" noEditPoints="1"/>
            </p:cNvSpPr>
            <p:nvPr/>
          </p:nvSpPr>
          <p:spPr bwMode="auto">
            <a:xfrm>
              <a:off x="6858317" y="399587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1" name="arrow_15"/>
            <p:cNvSpPr>
              <a:spLocks noChangeAspect="1" noEditPoints="1"/>
            </p:cNvSpPr>
            <p:nvPr/>
          </p:nvSpPr>
          <p:spPr bwMode="auto">
            <a:xfrm>
              <a:off x="6858317" y="526696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22" name="Rectangle 21"/>
            <p:cNvSpPr/>
            <p:nvPr/>
          </p:nvSpPr>
          <p:spPr>
            <a:xfrm>
              <a:off x="7290613" y="1381950"/>
              <a:ext cx="4216539"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SQL Server 2016 introduced in-database analytics in R </a:t>
              </a:r>
            </a:p>
          </p:txBody>
        </p:sp>
        <p:sp>
          <p:nvSpPr>
            <p:cNvPr id="23" name="Rectangle 22"/>
            <p:cNvSpPr/>
            <p:nvPr/>
          </p:nvSpPr>
          <p:spPr>
            <a:xfrm>
              <a:off x="7290613" y="2650401"/>
              <a:ext cx="4688662" cy="1201867"/>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Careful integration of R </a:t>
              </a:r>
              <a:b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b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brought analytics to the data </a:t>
              </a:r>
              <a:b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b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for big data efficiency</a:t>
              </a:r>
            </a:p>
          </p:txBody>
        </p:sp>
        <p:sp>
          <p:nvSpPr>
            <p:cNvPr id="24" name="Rectangle 23"/>
            <p:cNvSpPr/>
            <p:nvPr/>
          </p:nvSpPr>
          <p:spPr>
            <a:xfrm>
              <a:off x="7290613" y="5197903"/>
              <a:ext cx="4871542"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Parallelized scoring brought users a million scores per second</a:t>
              </a:r>
            </a:p>
          </p:txBody>
        </p:sp>
        <p:sp>
          <p:nvSpPr>
            <p:cNvPr id="25" name="Rectangle 24"/>
            <p:cNvSpPr/>
            <p:nvPr/>
          </p:nvSpPr>
          <p:spPr>
            <a:xfrm>
              <a:off x="7290613" y="3942440"/>
              <a:ext cx="5328424" cy="862800"/>
            </a:xfrm>
            <a:prstGeom prst="rect">
              <a:avLst/>
            </a:prstGeom>
          </p:spPr>
          <p:txBody>
            <a:bodyPr wrap="square" lIns="146304" tIns="91440" rIns="146304" bIns="91440">
              <a:spAutoFit/>
            </a:bodyPr>
            <a:lstStyle/>
            <a:p>
              <a:pPr>
                <a:lnSpc>
                  <a:spcPct val="90000"/>
                </a:lnSpc>
                <a:spcAft>
                  <a:spcPts val="2448"/>
                </a:spcAft>
              </a:pPr>
              <a:r>
                <a:rPr lang="en-US" sz="2400">
                  <a:gradFill>
                    <a:gsLst>
                      <a:gs pos="2917">
                        <a:schemeClr val="bg1"/>
                      </a:gs>
                      <a:gs pos="100000">
                        <a:schemeClr val="bg1"/>
                      </a:gs>
                    </a:gsLst>
                    <a:lin ang="5400000" scaled="0"/>
                  </a:gradFill>
                  <a:latin typeface="Segoe UI" panose="020B0502040204020203" pitchFamily="34" charset="0"/>
                  <a:cs typeface="Segoe UI" panose="020B0502040204020203" pitchFamily="34" charset="0"/>
                </a:rPr>
                <a:t>T-SQL Integration make advanced analytics accessible to all</a:t>
              </a:r>
            </a:p>
          </p:txBody>
        </p:sp>
      </p:grpSp>
    </p:spTree>
    <p:extLst>
      <p:ext uri="{BB962C8B-B14F-4D97-AF65-F5344CB8AC3E}">
        <p14:creationId xmlns:p14="http://schemas.microsoft.com/office/powerpoint/2010/main" val="220437988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sz="2400" spc="0">
                <a:latin typeface="Segoe UI" panose="020B0502040204020203" pitchFamily="34" charset="0"/>
              </a:rPr>
              <a:t>Speed your analytics with </a:t>
            </a:r>
            <a:br>
              <a:rPr lang="en-US"/>
            </a:br>
            <a:r>
              <a:rPr lang="en-US"/>
              <a:t>Microsoft Machine Learning</a:t>
            </a:r>
          </a:p>
        </p:txBody>
      </p:sp>
      <p:sp>
        <p:nvSpPr>
          <p:cNvPr id="50" name="Rectangle 49"/>
          <p:cNvSpPr/>
          <p:nvPr/>
        </p:nvSpPr>
        <p:spPr bwMode="auto">
          <a:xfrm>
            <a:off x="274639" y="3954463"/>
            <a:ext cx="11887199" cy="27429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Text Placeholder 21">
            <a:extLst/>
          </p:cNvPr>
          <p:cNvSpPr txBox="1">
            <a:spLocks/>
          </p:cNvSpPr>
          <p:nvPr/>
        </p:nvSpPr>
        <p:spPr>
          <a:xfrm>
            <a:off x="846138" y="1488645"/>
            <a:ext cx="5829540" cy="195438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Typical characteristics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One call</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One or many models returned</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Arbitrarily large data sets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Arbitrarily large worker task set</a:t>
            </a:r>
          </a:p>
          <a:p>
            <a:pPr marL="0" indent="0">
              <a:spcBef>
                <a:spcPts val="300"/>
              </a:spcBef>
              <a:spcAft>
                <a:spcPts val="300"/>
              </a:spcAft>
              <a:buNone/>
            </a:pPr>
            <a:endParaRPr lang="en-US" sz="1600">
              <a:solidFill>
                <a:srgbClr val="505050"/>
              </a:solidFill>
              <a:latin typeface="Segoe UI" panose="020B0502040204020203" pitchFamily="34" charset="0"/>
              <a:cs typeface="Segoe UI" panose="020B0502040204020203" pitchFamily="34" charset="0"/>
            </a:endParaRPr>
          </a:p>
        </p:txBody>
      </p:sp>
      <p:sp>
        <p:nvSpPr>
          <p:cNvPr id="59" name="arrow_15"/>
          <p:cNvSpPr>
            <a:spLocks noChangeAspect="1" noEditPoints="1"/>
          </p:cNvSpPr>
          <p:nvPr/>
        </p:nvSpPr>
        <p:spPr bwMode="auto">
          <a:xfrm>
            <a:off x="457689" y="15205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0" name="Rectangle 59"/>
          <p:cNvSpPr/>
          <p:nvPr/>
        </p:nvSpPr>
        <p:spPr>
          <a:xfrm>
            <a:off x="205736" y="4770672"/>
            <a:ext cx="1765567" cy="1138773"/>
          </a:xfrm>
          <a:prstGeom prst="rect">
            <a:avLst/>
          </a:prstGeom>
        </p:spPr>
        <p:txBody>
          <a:bodyPr wrap="square">
            <a:spAutoFit/>
          </a:bodyPr>
          <a:lstStyle/>
          <a:p>
            <a:pPr algn="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Load a large dataset</a:t>
            </a:r>
          </a:p>
          <a:p>
            <a:pPr algn="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Run a </a:t>
            </a:r>
            <a:r>
              <a:rPr lang="en-US" sz="1400" err="1">
                <a:solidFill>
                  <a:srgbClr val="505050"/>
                </a:solidFill>
                <a:latin typeface="Segoe UI" panose="020B0502040204020203" pitchFamily="34" charset="0"/>
                <a:cs typeface="Segoe UI" panose="020B0502040204020203" pitchFamily="34" charset="0"/>
              </a:rPr>
              <a:t>RevoScaleR</a:t>
            </a:r>
            <a:r>
              <a:rPr lang="en-US" sz="1400">
                <a:solidFill>
                  <a:srgbClr val="505050"/>
                </a:solidFill>
                <a:latin typeface="Segoe UI" panose="020B0502040204020203" pitchFamily="34" charset="0"/>
                <a:cs typeface="Segoe UI" panose="020B0502040204020203" pitchFamily="34" charset="0"/>
              </a:rPr>
              <a:t> or </a:t>
            </a:r>
            <a:r>
              <a:rPr lang="en-US" sz="1400" err="1">
                <a:solidFill>
                  <a:srgbClr val="505050"/>
                </a:solidFill>
                <a:latin typeface="Segoe UI" panose="020B0502040204020203" pitchFamily="34" charset="0"/>
                <a:cs typeface="Segoe UI" panose="020B0502040204020203" pitchFamily="34" charset="0"/>
              </a:rPr>
              <a:t>RevoScalePy</a:t>
            </a:r>
            <a:r>
              <a:rPr lang="en-US" sz="1400">
                <a:solidFill>
                  <a:srgbClr val="505050"/>
                </a:solidFill>
                <a:latin typeface="Segoe UI" panose="020B0502040204020203" pitchFamily="34" charset="0"/>
                <a:cs typeface="Segoe UI" panose="020B0502040204020203" pitchFamily="34" charset="0"/>
              </a:rPr>
              <a:t> algorithm</a:t>
            </a:r>
          </a:p>
        </p:txBody>
      </p:sp>
      <p:grpSp>
        <p:nvGrpSpPr>
          <p:cNvPr id="61" name="Group 3">
            <a:extLst/>
          </p:cNvPr>
          <p:cNvGrpSpPr>
            <a:grpSpLocks/>
          </p:cNvGrpSpPr>
          <p:nvPr/>
        </p:nvGrpSpPr>
        <p:grpSpPr bwMode="auto">
          <a:xfrm>
            <a:off x="4376085" y="5088612"/>
            <a:ext cx="625161" cy="394550"/>
            <a:chOff x="2657475" y="2876550"/>
            <a:chExt cx="1228725" cy="141288"/>
          </a:xfrm>
        </p:grpSpPr>
        <p:cxnSp>
          <p:nvCxnSpPr>
            <p:cNvPr id="62" name="Straight Arrow Connector 61">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63" name="Straight Arrow Connector 62">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64" name="Rectangle 63"/>
          <p:cNvSpPr/>
          <p:nvPr/>
        </p:nvSpPr>
        <p:spPr>
          <a:xfrm>
            <a:off x="5227637" y="4248755"/>
            <a:ext cx="4594426" cy="286232"/>
          </a:xfrm>
          <a:prstGeom prst="rect">
            <a:avLst/>
          </a:prstGeom>
        </p:spPr>
        <p:txBody>
          <a:bodyPr wrap="square">
            <a:spAutoFit/>
          </a:bodyPr>
          <a:lstStyle/>
          <a:p>
            <a:pPr algn="ctr">
              <a:lnSpc>
                <a:spcPct val="90000"/>
              </a:lnSpc>
              <a:spcBef>
                <a:spcPts val="300"/>
              </a:spcBef>
              <a:spcAft>
                <a:spcPts val="300"/>
              </a:spcAft>
              <a:buSzPct val="90000"/>
              <a:defRPr/>
            </a:pPr>
            <a:r>
              <a:rPr lang="en-US" sz="1400" err="1">
                <a:solidFill>
                  <a:srgbClr val="505050"/>
                </a:solidFill>
                <a:latin typeface="Segoe UI" panose="020B0502040204020203" pitchFamily="34" charset="0"/>
                <a:cs typeface="Segoe UI" panose="020B0502040204020203" pitchFamily="34" charset="0"/>
              </a:rPr>
              <a:t>RevoScaleR</a:t>
            </a:r>
            <a:r>
              <a:rPr lang="en-US" sz="1400">
                <a:solidFill>
                  <a:srgbClr val="505050"/>
                </a:solidFill>
                <a:latin typeface="Segoe UI" panose="020B0502040204020203" pitchFamily="34" charset="0"/>
                <a:cs typeface="Segoe UI" panose="020B0502040204020203" pitchFamily="34" charset="0"/>
              </a:rPr>
              <a:t> &amp; </a:t>
            </a:r>
            <a:r>
              <a:rPr lang="en-US" sz="1400" err="1">
                <a:solidFill>
                  <a:srgbClr val="505050"/>
                </a:solidFill>
                <a:latin typeface="Segoe UI" panose="020B0502040204020203" pitchFamily="34" charset="0"/>
                <a:cs typeface="Segoe UI" panose="020B0502040204020203" pitchFamily="34" charset="0"/>
              </a:rPr>
              <a:t>RevoScalePy</a:t>
            </a:r>
            <a:r>
              <a:rPr lang="en-US" sz="1400">
                <a:solidFill>
                  <a:srgbClr val="505050"/>
                </a:solidFill>
                <a:latin typeface="Segoe UI" panose="020B0502040204020203" pitchFamily="34" charset="0"/>
                <a:cs typeface="Segoe UI" panose="020B0502040204020203" pitchFamily="34" charset="0"/>
              </a:rPr>
              <a:t> Algorithms and Functions</a:t>
            </a:r>
          </a:p>
        </p:txBody>
      </p:sp>
      <p:grpSp>
        <p:nvGrpSpPr>
          <p:cNvPr id="66" name="Group 65"/>
          <p:cNvGrpSpPr/>
          <p:nvPr/>
        </p:nvGrpSpPr>
        <p:grpSpPr>
          <a:xfrm>
            <a:off x="2137537" y="4686300"/>
            <a:ext cx="1958258" cy="1500800"/>
            <a:chOff x="7978855" y="3548725"/>
            <a:chExt cx="1867053" cy="1430899"/>
          </a:xfrm>
        </p:grpSpPr>
        <p:sp>
          <p:nvSpPr>
            <p:cNvPr id="67" name="monitor_2"/>
            <p:cNvSpPr>
              <a:spLocks noChangeAspect="1" noEditPoints="1"/>
            </p:cNvSpPr>
            <p:nvPr/>
          </p:nvSpPr>
          <p:spPr bwMode="auto">
            <a:xfrm>
              <a:off x="7978855" y="3548725"/>
              <a:ext cx="1867053" cy="143089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gradFill>
                  <a:gsLst>
                    <a:gs pos="0">
                      <a:srgbClr val="505050"/>
                    </a:gs>
                    <a:gs pos="100000">
                      <a:srgbClr val="505050"/>
                    </a:gs>
                  </a:gsLst>
                </a:gradFill>
              </a:endParaRPr>
            </a:p>
          </p:txBody>
        </p:sp>
        <p:grpSp>
          <p:nvGrpSpPr>
            <p:cNvPr id="68" name="Group 67"/>
            <p:cNvGrpSpPr/>
            <p:nvPr/>
          </p:nvGrpSpPr>
          <p:grpSpPr>
            <a:xfrm>
              <a:off x="8164145" y="3729441"/>
              <a:ext cx="1443440" cy="680868"/>
              <a:chOff x="7333966" y="3542831"/>
              <a:chExt cx="2242565" cy="1057814"/>
            </a:xfrm>
          </p:grpSpPr>
          <p:pic>
            <p:nvPicPr>
              <p:cNvPr id="70" name="Picture 6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71" name="Picture 70"/>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7354" y="3559591"/>
                <a:ext cx="889177" cy="1041054"/>
              </a:xfrm>
              <a:prstGeom prst="rect">
                <a:avLst/>
              </a:prstGeom>
            </p:spPr>
          </p:pic>
        </p:grpSp>
      </p:grpSp>
      <p:sp>
        <p:nvSpPr>
          <p:cNvPr id="72" name="Rectangle 71"/>
          <p:cNvSpPr/>
          <p:nvPr/>
        </p:nvSpPr>
        <p:spPr bwMode="auto">
          <a:xfrm>
            <a:off x="5216678" y="4659891"/>
            <a:ext cx="4612819" cy="145170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endPar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73" name="Rectangle 72"/>
          <p:cNvSpPr/>
          <p:nvPr/>
        </p:nvSpPr>
        <p:spPr bwMode="auto">
          <a:xfrm>
            <a:off x="8841803" y="4773797"/>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74" name="Rectangle 73"/>
          <p:cNvSpPr/>
          <p:nvPr/>
        </p:nvSpPr>
        <p:spPr bwMode="auto">
          <a:xfrm>
            <a:off x="8841803" y="5239119"/>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75" name="Rectangle 74"/>
          <p:cNvSpPr/>
          <p:nvPr/>
        </p:nvSpPr>
        <p:spPr bwMode="auto">
          <a:xfrm>
            <a:off x="8841803" y="5704440"/>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4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cxnSp>
        <p:nvCxnSpPr>
          <p:cNvPr id="76" name="Straight Arrow Connector 75"/>
          <p:cNvCxnSpPr>
            <a:cxnSpLocks/>
            <a:endCxn id="73" idx="3"/>
          </p:cNvCxnSpPr>
          <p:nvPr/>
        </p:nvCxnSpPr>
        <p:spPr bwMode="auto">
          <a:xfrm flipH="1" flipV="1">
            <a:off x="9582573" y="4914364"/>
            <a:ext cx="625052" cy="464086"/>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cxnSpLocks/>
            <a:endCxn id="74" idx="3"/>
          </p:cNvCxnSpPr>
          <p:nvPr/>
        </p:nvCxnSpPr>
        <p:spPr bwMode="auto">
          <a:xfrm flipH="1">
            <a:off x="9582573" y="5375275"/>
            <a:ext cx="628227" cy="4411"/>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a:cxnSpLocks/>
            <a:endCxn id="75" idx="3"/>
          </p:cNvCxnSpPr>
          <p:nvPr/>
        </p:nvCxnSpPr>
        <p:spPr bwMode="auto">
          <a:xfrm flipH="1">
            <a:off x="9582573" y="5375275"/>
            <a:ext cx="625052" cy="469732"/>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grpSp>
        <p:nvGrpSpPr>
          <p:cNvPr id="81" name="Group 56"/>
          <p:cNvGrpSpPr>
            <a:grpSpLocks/>
          </p:cNvGrpSpPr>
          <p:nvPr/>
        </p:nvGrpSpPr>
        <p:grpSpPr bwMode="auto">
          <a:xfrm>
            <a:off x="4574910" y="4589605"/>
            <a:ext cx="4572975" cy="1347495"/>
            <a:chOff x="1633693" y="1917432"/>
            <a:chExt cx="2822420" cy="882898"/>
          </a:xfrm>
        </p:grpSpPr>
        <p:sp>
          <p:nvSpPr>
            <p:cNvPr id="82" name="Rectangle 81"/>
            <p:cNvSpPr/>
            <p:nvPr/>
          </p:nvSpPr>
          <p:spPr>
            <a:xfrm>
              <a:off x="2122654" y="2367964"/>
              <a:ext cx="1153948" cy="36999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Finalizer</a:t>
              </a:r>
            </a:p>
          </p:txBody>
        </p:sp>
        <p:sp>
          <p:nvSpPr>
            <p:cNvPr id="83" name="Rectangle 82"/>
            <p:cNvSpPr/>
            <p:nvPr/>
          </p:nvSpPr>
          <p:spPr>
            <a:xfrm>
              <a:off x="2122654" y="2072569"/>
              <a:ext cx="1153948" cy="2359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Initiator</a:t>
              </a:r>
            </a:p>
          </p:txBody>
        </p:sp>
        <p:sp>
          <p:nvSpPr>
            <p:cNvPr id="106" name="Freeform 96"/>
            <p:cNvSpPr/>
            <p:nvPr/>
          </p:nvSpPr>
          <p:spPr>
            <a:xfrm>
              <a:off x="3048001" y="2481632"/>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accent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107" name="Rectangle 106"/>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sp>
          <p:nvSpPr>
            <p:cNvPr id="128" name="Freeform 96"/>
            <p:cNvSpPr/>
            <p:nvPr/>
          </p:nvSpPr>
          <p:spPr>
            <a:xfrm>
              <a:off x="1633693" y="2647887"/>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accent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grpSp>
      <p:cxnSp>
        <p:nvCxnSpPr>
          <p:cNvPr id="108" name="Straight Arrow Connector 107"/>
          <p:cNvCxnSpPr>
            <a:cxnSpLocks/>
            <a:stCxn id="74" idx="1"/>
            <a:endCxn id="82" idx="3"/>
          </p:cNvCxnSpPr>
          <p:nvPr/>
        </p:nvCxnSpPr>
        <p:spPr bwMode="auto">
          <a:xfrm flipH="1">
            <a:off x="7236804" y="5379686"/>
            <a:ext cx="1604999" cy="179875"/>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a:cxnSpLocks/>
            <a:stCxn id="73" idx="1"/>
          </p:cNvCxnSpPr>
          <p:nvPr/>
        </p:nvCxnSpPr>
        <p:spPr bwMode="auto">
          <a:xfrm flipH="1">
            <a:off x="7305478" y="4914364"/>
            <a:ext cx="1536325" cy="643645"/>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cxnSpLocks/>
            <a:stCxn id="75" idx="1"/>
          </p:cNvCxnSpPr>
          <p:nvPr/>
        </p:nvCxnSpPr>
        <p:spPr bwMode="auto">
          <a:xfrm flipH="1" flipV="1">
            <a:off x="7305478" y="5551659"/>
            <a:ext cx="1536325" cy="293348"/>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111" name="Elbow Connector 86"/>
          <p:cNvCxnSpPr>
            <a:cxnSpLocks/>
            <a:stCxn id="83" idx="3"/>
            <a:endCxn id="75" idx="1"/>
          </p:cNvCxnSpPr>
          <p:nvPr/>
        </p:nvCxnSpPr>
        <p:spPr bwMode="auto">
          <a:xfrm>
            <a:off x="7236804" y="5006457"/>
            <a:ext cx="1604999" cy="838550"/>
          </a:xfrm>
          <a:prstGeom prst="bentConnector3">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2" name="Elbow Connector 87"/>
          <p:cNvCxnSpPr>
            <a:cxnSpLocks/>
            <a:stCxn id="83" idx="3"/>
            <a:endCxn id="73" idx="1"/>
          </p:cNvCxnSpPr>
          <p:nvPr/>
        </p:nvCxnSpPr>
        <p:spPr bwMode="auto">
          <a:xfrm flipV="1">
            <a:off x="7236804" y="4914364"/>
            <a:ext cx="1604999" cy="92093"/>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13" name="Elbow Connector 88"/>
          <p:cNvCxnSpPr>
            <a:cxnSpLocks/>
            <a:stCxn id="83" idx="3"/>
            <a:endCxn id="74" idx="1"/>
          </p:cNvCxnSpPr>
          <p:nvPr/>
        </p:nvCxnSpPr>
        <p:spPr bwMode="auto">
          <a:xfrm>
            <a:off x="7236804" y="5006457"/>
            <a:ext cx="1604999" cy="373229"/>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14" name="Folded Corner 89"/>
          <p:cNvSpPr/>
          <p:nvPr/>
        </p:nvSpPr>
        <p:spPr bwMode="auto">
          <a:xfrm>
            <a:off x="7607187" y="4890127"/>
            <a:ext cx="221202" cy="254474"/>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115" name="Group 118"/>
          <p:cNvGrpSpPr>
            <a:grpSpLocks/>
          </p:cNvGrpSpPr>
          <p:nvPr/>
        </p:nvGrpSpPr>
        <p:grpSpPr bwMode="auto">
          <a:xfrm>
            <a:off x="7854109" y="5006750"/>
            <a:ext cx="493847" cy="915846"/>
            <a:chOff x="3756194" y="1670570"/>
            <a:chExt cx="526376" cy="1259591"/>
          </a:xfrm>
        </p:grpSpPr>
        <p:sp>
          <p:nvSpPr>
            <p:cNvPr id="116" name="Folded Corner 91"/>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17" name="Folded Corner 92"/>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18" name="Folded Corner 93"/>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nvGrpSpPr>
          <p:cNvPr id="119" name="Group 118"/>
          <p:cNvGrpSpPr/>
          <p:nvPr/>
        </p:nvGrpSpPr>
        <p:grpSpPr>
          <a:xfrm>
            <a:off x="10206777" y="4896979"/>
            <a:ext cx="757663" cy="904763"/>
            <a:chOff x="5413727" y="4686743"/>
            <a:chExt cx="1049960" cy="1253809"/>
          </a:xfrm>
          <a:solidFill>
            <a:srgbClr val="F2F2F2"/>
          </a:solidFill>
        </p:grpSpPr>
        <p:grpSp>
          <p:nvGrpSpPr>
            <p:cNvPr id="120" name="Group 119"/>
            <p:cNvGrpSpPr/>
            <p:nvPr/>
          </p:nvGrpSpPr>
          <p:grpSpPr>
            <a:xfrm>
              <a:off x="5413727" y="4686743"/>
              <a:ext cx="1049960" cy="1253809"/>
              <a:chOff x="7715623" y="4142244"/>
              <a:chExt cx="556011" cy="663962"/>
            </a:xfrm>
            <a:grpFill/>
          </p:grpSpPr>
          <p:grpSp>
            <p:nvGrpSpPr>
              <p:cNvPr id="122" name="Group 121"/>
              <p:cNvGrpSpPr/>
              <p:nvPr/>
            </p:nvGrpSpPr>
            <p:grpSpPr>
              <a:xfrm>
                <a:off x="7715623" y="4142244"/>
                <a:ext cx="556011" cy="663962"/>
                <a:chOff x="2339589" y="172322"/>
                <a:chExt cx="409233" cy="663962"/>
              </a:xfrm>
              <a:grpFill/>
            </p:grpSpPr>
            <p:sp>
              <p:nvSpPr>
                <p:cNvPr id="124"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25"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26"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23" name="Oval 122"/>
              <p:cNvSpPr/>
              <p:nvPr/>
            </p:nvSpPr>
            <p:spPr bwMode="auto">
              <a:xfrm>
                <a:off x="7743825" y="4164805"/>
                <a:ext cx="502443" cy="156602"/>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21" name="Rectangle 120"/>
            <p:cNvSpPr/>
            <p:nvPr/>
          </p:nvSpPr>
          <p:spPr>
            <a:xfrm>
              <a:off x="5428326" y="5079206"/>
              <a:ext cx="1019175" cy="674458"/>
            </a:xfrm>
            <a:prstGeom prst="rect">
              <a:avLst/>
            </a:prstGeom>
            <a:grpFill/>
            <a:ln w="10795" cap="flat" cmpd="sng" algn="ctr">
              <a:noFill/>
              <a:prstDash val="solid"/>
            </a:ln>
            <a:effectLst/>
          </p:spPr>
          <p:txBody>
            <a:bodyPr lIns="182880" tIns="146304" rIns="182880" bIns="146304" rtlCol="0" anchor="ctr" anchorCtr="0"/>
            <a:lstStyle/>
            <a:p>
              <a:pPr algn="ctr">
                <a:lnSpc>
                  <a:spcPct val="90000"/>
                </a:lnSpc>
                <a:defRPr/>
              </a:pPr>
              <a:endPar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endParaRPr>
            </a:p>
          </p:txBody>
        </p:sp>
      </p:grpSp>
      <p:sp>
        <p:nvSpPr>
          <p:cNvPr id="127" name="Rectangle 126"/>
          <p:cNvSpPr/>
          <p:nvPr/>
        </p:nvSpPr>
        <p:spPr>
          <a:xfrm>
            <a:off x="10974127" y="5145678"/>
            <a:ext cx="1765567" cy="480131"/>
          </a:xfrm>
          <a:prstGeom prst="rect">
            <a:avLst/>
          </a:prstGeom>
        </p:spPr>
        <p:txBody>
          <a:bodyPr wrap="square">
            <a:spAutoFit/>
          </a:bodyPr>
          <a:lstStyle/>
          <a:p>
            <a:pPr>
              <a:lnSpc>
                <a:spcPct val="90000"/>
              </a:lnSpc>
              <a:spcBef>
                <a:spcPts val="300"/>
              </a:spcBef>
              <a:spcAft>
                <a:spcPts val="300"/>
              </a:spcAft>
              <a:buSzPct val="90000"/>
              <a:defRPr/>
            </a:pPr>
            <a:r>
              <a:rPr lang="en-US" sz="1400">
                <a:solidFill>
                  <a:srgbClr val="505050"/>
                </a:solidFill>
                <a:latin typeface="Segoe UI" panose="020B0502040204020203" pitchFamily="34" charset="0"/>
                <a:cs typeface="Segoe UI" panose="020B0502040204020203" pitchFamily="34" charset="0"/>
              </a:rPr>
              <a:t>Data Larger </a:t>
            </a:r>
            <a:br>
              <a:rPr lang="en-US" sz="1400">
                <a:solidFill>
                  <a:srgbClr val="505050"/>
                </a:solidFill>
                <a:latin typeface="Segoe UI" panose="020B0502040204020203" pitchFamily="34" charset="0"/>
                <a:cs typeface="Segoe UI" panose="020B0502040204020203" pitchFamily="34" charset="0"/>
              </a:rPr>
            </a:br>
            <a:r>
              <a:rPr lang="en-US" sz="1400">
                <a:solidFill>
                  <a:srgbClr val="505050"/>
                </a:solidFill>
                <a:latin typeface="Segoe UI" panose="020B0502040204020203" pitchFamily="34" charset="0"/>
                <a:cs typeface="Segoe UI" panose="020B0502040204020203" pitchFamily="34" charset="0"/>
              </a:rPr>
              <a:t>than RAM</a:t>
            </a:r>
          </a:p>
        </p:txBody>
      </p:sp>
      <p:sp>
        <p:nvSpPr>
          <p:cNvPr id="129" name="Text Placeholder 21">
            <a:extLst/>
          </p:cNvPr>
          <p:cNvSpPr txBox="1">
            <a:spLocks/>
          </p:cNvSpPr>
          <p:nvPr/>
        </p:nvSpPr>
        <p:spPr>
          <a:xfrm>
            <a:off x="5589468" y="1837750"/>
            <a:ext cx="5829540" cy="16004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Augments </a:t>
            </a:r>
            <a:r>
              <a:rPr lang="en-US" sz="1600" err="1">
                <a:solidFill>
                  <a:srgbClr val="505050"/>
                </a:solidFill>
                <a:latin typeface="Segoe UI" panose="020B0502040204020203" pitchFamily="34" charset="0"/>
                <a:cs typeface="Segoe UI" panose="020B0502040204020203" pitchFamily="34" charset="0"/>
              </a:rPr>
              <a:t>RevoScaleR</a:t>
            </a:r>
            <a:endParaRPr lang="en-US" sz="1600">
              <a:solidFill>
                <a:srgbClr val="505050"/>
              </a:solidFill>
              <a:latin typeface="Segoe UI" panose="020B0502040204020203" pitchFamily="34" charset="0"/>
              <a:cs typeface="Segoe UI" panose="020B0502040204020203" pitchFamily="34" charset="0"/>
            </a:endParaRP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Fast learners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Deep learning algorithms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Ensemble results using </a:t>
            </a:r>
            <a:r>
              <a:rPr lang="en-US" sz="1600" err="1">
                <a:solidFill>
                  <a:srgbClr val="505050"/>
                </a:solidFill>
                <a:latin typeface="Segoe UI" panose="020B0502040204020203" pitchFamily="34" charset="0"/>
                <a:cs typeface="Segoe UI" panose="020B0502040204020203" pitchFamily="34" charset="0"/>
              </a:rPr>
              <a:t>rxEnsemble</a:t>
            </a:r>
            <a:endParaRPr lang="en-US" sz="1600">
              <a:solidFill>
                <a:srgbClr val="505050"/>
              </a:solidFill>
              <a:latin typeface="Segoe UI" panose="020B0502040204020203" pitchFamily="34" charset="0"/>
              <a:cs typeface="Segoe UI" panose="020B0502040204020203" pitchFamily="34" charset="0"/>
            </a:endParaRPr>
          </a:p>
          <a:p>
            <a:pPr marL="0" indent="0">
              <a:spcBef>
                <a:spcPts val="300"/>
              </a:spcBef>
              <a:spcAft>
                <a:spcPts val="300"/>
              </a:spcAft>
              <a:buNone/>
            </a:pPr>
            <a:endParaRPr lang="en-US" sz="1600">
              <a:solidFill>
                <a:srgbClr val="50505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8339048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itle 1"/>
          <p:cNvSpPr>
            <a:spLocks noGrp="1"/>
          </p:cNvSpPr>
          <p:nvPr>
            <p:ph type="title"/>
          </p:nvPr>
        </p:nvSpPr>
        <p:spPr/>
        <p:txBody>
          <a:bodyPr/>
          <a:lstStyle/>
          <a:p>
            <a:r>
              <a:rPr lang="en-US"/>
              <a:t>Scale by moving analytics to the data…</a:t>
            </a:r>
          </a:p>
        </p:txBody>
      </p:sp>
      <p:sp>
        <p:nvSpPr>
          <p:cNvPr id="176" name="Text Placeholder 1">
            <a:extLst>
              <a:ext uri="{FF2B5EF4-FFF2-40B4-BE49-F238E27FC236}">
                <a16:creationId xmlns:a16="http://schemas.microsoft.com/office/drawing/2014/main" id="{85039B15-93D9-4084-AA14-DEE6ED829127}"/>
              </a:ext>
            </a:extLst>
          </p:cNvPr>
          <p:cNvSpPr txBox="1">
            <a:spLocks/>
          </p:cNvSpPr>
          <p:nvPr/>
        </p:nvSpPr>
        <p:spPr>
          <a:xfrm>
            <a:off x="304973" y="1191474"/>
            <a:ext cx="12500526" cy="461639"/>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solidFill>
                  <a:schemeClr val="accent1"/>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Remote Execution for </a:t>
            </a:r>
            <a:r>
              <a:rPr lang="en-US" sz="2000" err="1">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RevoScale</a:t>
            </a: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 Algorithms</a:t>
            </a:r>
          </a:p>
        </p:txBody>
      </p:sp>
      <p:sp>
        <p:nvSpPr>
          <p:cNvPr id="65" name="Rectangle 64"/>
          <p:cNvSpPr/>
          <p:nvPr/>
        </p:nvSpPr>
        <p:spPr bwMode="auto">
          <a:xfrm>
            <a:off x="274639" y="3954463"/>
            <a:ext cx="11887199" cy="274298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 Placeholder 21">
            <a:extLst/>
          </p:cNvPr>
          <p:cNvSpPr txBox="1">
            <a:spLocks/>
          </p:cNvSpPr>
          <p:nvPr/>
        </p:nvSpPr>
        <p:spPr>
          <a:xfrm>
            <a:off x="846138" y="1704545"/>
            <a:ext cx="5829540" cy="165583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Remote Execution</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Executes </a:t>
            </a:r>
            <a:r>
              <a:rPr lang="en-US" sz="1600" err="1">
                <a:solidFill>
                  <a:srgbClr val="505050"/>
                </a:solidFill>
                <a:latin typeface="Segoe UI" panose="020B0502040204020203" pitchFamily="34" charset="0"/>
                <a:cs typeface="Segoe UI" panose="020B0502040204020203" pitchFamily="34" charset="0"/>
              </a:rPr>
              <a:t>RevoScaleR</a:t>
            </a:r>
            <a:r>
              <a:rPr lang="en-US" sz="1600">
                <a:solidFill>
                  <a:srgbClr val="505050"/>
                </a:solidFill>
                <a:latin typeface="Segoe UI" panose="020B0502040204020203" pitchFamily="34" charset="0"/>
                <a:cs typeface="Segoe UI" panose="020B0502040204020203" pitchFamily="34" charset="0"/>
              </a:rPr>
              <a:t> </a:t>
            </a:r>
            <a:r>
              <a:rPr lang="en-US" sz="1600" err="1">
                <a:solidFill>
                  <a:srgbClr val="505050"/>
                </a:solidFill>
                <a:latin typeface="Segoe UI" panose="020B0502040204020203" pitchFamily="34" charset="0"/>
                <a:cs typeface="Segoe UI" panose="020B0502040204020203" pitchFamily="34" charset="0"/>
              </a:rPr>
              <a:t>algos</a:t>
            </a:r>
            <a:r>
              <a:rPr lang="en-US" sz="1600">
                <a:solidFill>
                  <a:srgbClr val="505050"/>
                </a:solidFill>
                <a:latin typeface="Segoe UI" panose="020B0502040204020203" pitchFamily="34" charset="0"/>
                <a:cs typeface="Segoe UI" panose="020B0502040204020203" pitchFamily="34" charset="0"/>
              </a:rPr>
              <a:t> on remote data &amp; CPUs</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t>
            </a:r>
            <a:r>
              <a:rPr lang="en-US" sz="1600" err="1">
                <a:solidFill>
                  <a:srgbClr val="505050"/>
                </a:solidFill>
                <a:latin typeface="Segoe UI" panose="020B0502040204020203" pitchFamily="34" charset="0"/>
                <a:cs typeface="Segoe UI" panose="020B0502040204020203" pitchFamily="34" charset="0"/>
              </a:rPr>
              <a:t>rxSetComputeContext</a:t>
            </a:r>
            <a:r>
              <a:rPr lang="en-US" sz="1600">
                <a:solidFill>
                  <a:srgbClr val="505050"/>
                </a:solidFill>
                <a:latin typeface="Segoe UI" panose="020B0502040204020203" pitchFamily="34" charset="0"/>
                <a:cs typeface="Segoe UI" panose="020B0502040204020203" pitchFamily="34" charset="0"/>
              </a:rPr>
              <a:t>” redirects to remote</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Algorithms in </a:t>
            </a:r>
            <a:r>
              <a:rPr lang="en-US" sz="1600" err="1">
                <a:solidFill>
                  <a:srgbClr val="505050"/>
                </a:solidFill>
                <a:latin typeface="Segoe UI" panose="020B0502040204020203" pitchFamily="34" charset="0"/>
                <a:cs typeface="Segoe UI" panose="020B0502040204020203" pitchFamily="34" charset="0"/>
              </a:rPr>
              <a:t>RevoScaleR</a:t>
            </a:r>
            <a:r>
              <a:rPr lang="en-US" sz="1600">
                <a:solidFill>
                  <a:srgbClr val="505050"/>
                </a:solidFill>
                <a:latin typeface="Segoe UI" panose="020B0502040204020203" pitchFamily="34" charset="0"/>
                <a:cs typeface="Segoe UI" panose="020B0502040204020203" pitchFamily="34" charset="0"/>
              </a:rPr>
              <a:t> library redirect as set</a:t>
            </a:r>
          </a:p>
          <a:p>
            <a:pPr marL="0" indent="0">
              <a:spcBef>
                <a:spcPts val="300"/>
              </a:spcBef>
              <a:spcAft>
                <a:spcPts val="300"/>
              </a:spcAft>
              <a:buNone/>
            </a:pPr>
            <a:r>
              <a:rPr lang="en-US" sz="1600">
                <a:solidFill>
                  <a:srgbClr val="505050"/>
                </a:solidFill>
                <a:latin typeface="Segoe UI" panose="020B0502040204020203" pitchFamily="34" charset="0"/>
                <a:cs typeface="Segoe UI" panose="020B0502040204020203" pitchFamily="34" charset="0"/>
              </a:rPr>
              <a:t>Results are returned to script as though local</a:t>
            </a:r>
          </a:p>
        </p:txBody>
      </p:sp>
      <p:sp>
        <p:nvSpPr>
          <p:cNvPr id="68" name="arrow_15"/>
          <p:cNvSpPr>
            <a:spLocks noChangeAspect="1" noEditPoints="1"/>
          </p:cNvSpPr>
          <p:nvPr/>
        </p:nvSpPr>
        <p:spPr bwMode="auto">
          <a:xfrm>
            <a:off x="457689" y="17364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0" name="Text Placeholder 21">
            <a:extLst/>
          </p:cNvPr>
          <p:cNvSpPr txBox="1">
            <a:spLocks/>
          </p:cNvSpPr>
          <p:nvPr/>
        </p:nvSpPr>
        <p:spPr>
          <a:xfrm>
            <a:off x="6599238" y="1649461"/>
            <a:ext cx="5829540" cy="225292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300"/>
              </a:spcBef>
              <a:spcAft>
                <a:spcPts val="300"/>
              </a:spcAft>
              <a:buNone/>
            </a:pPr>
            <a:r>
              <a:rPr lang="en-US" sz="2000">
                <a:gradFill>
                  <a:gsLst>
                    <a:gs pos="125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Internal Flow</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Algorithm on local checks compute context</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If set remote, packages and ships request</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Local script blocks (by default) awaiting response</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Remote unpacks and executes in parallel</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Remote returns results to local interface</a:t>
            </a:r>
          </a:p>
          <a:p>
            <a:pPr marL="228600" indent="-228600">
              <a:spcBef>
                <a:spcPts val="300"/>
              </a:spcBef>
              <a:spcAft>
                <a:spcPts val="300"/>
              </a:spcAft>
              <a:buFont typeface="+mj-lt"/>
              <a:buAutoNum type="arabicPeriod"/>
            </a:pPr>
            <a:r>
              <a:rPr lang="en-US" sz="1600">
                <a:solidFill>
                  <a:srgbClr val="505050"/>
                </a:solidFill>
                <a:latin typeface="Segoe UI" panose="020B0502040204020203" pitchFamily="34" charset="0"/>
                <a:cs typeface="Segoe UI" panose="020B0502040204020203" pitchFamily="34" charset="0"/>
              </a:rPr>
              <a:t>Local interface returns results to script</a:t>
            </a:r>
          </a:p>
        </p:txBody>
      </p:sp>
      <p:sp>
        <p:nvSpPr>
          <p:cNvPr id="71" name="arrow_15"/>
          <p:cNvSpPr>
            <a:spLocks noChangeAspect="1" noEditPoints="1"/>
          </p:cNvSpPr>
          <p:nvPr/>
        </p:nvSpPr>
        <p:spPr bwMode="auto">
          <a:xfrm>
            <a:off x="6219511" y="17364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3" name="Rectangle 72"/>
          <p:cNvSpPr/>
          <p:nvPr/>
        </p:nvSpPr>
        <p:spPr>
          <a:xfrm>
            <a:off x="219564" y="4589697"/>
            <a:ext cx="1513614" cy="1000274"/>
          </a:xfrm>
          <a:prstGeom prst="rect">
            <a:avLst/>
          </a:prstGeom>
        </p:spPr>
        <p:txBody>
          <a:bodyPr wrap="square">
            <a:spAutoFit/>
          </a:bodyPr>
          <a:lstStyle/>
          <a:p>
            <a:pPr algn="r">
              <a:lnSpc>
                <a:spcPct val="90000"/>
              </a:lnSpc>
              <a:spcBef>
                <a:spcPts val="300"/>
              </a:spcBef>
              <a:spcAft>
                <a:spcPts val="300"/>
              </a:spcAft>
              <a:buSzPct val="90000"/>
              <a:defRPr/>
            </a:pPr>
            <a:r>
              <a:rPr lang="en-US" sz="1200">
                <a:solidFill>
                  <a:srgbClr val="505050"/>
                </a:solidFill>
                <a:latin typeface="Segoe UI" panose="020B0502040204020203" pitchFamily="34" charset="0"/>
                <a:cs typeface="Segoe UI" panose="020B0502040204020203" pitchFamily="34" charset="0"/>
              </a:rPr>
              <a:t>Load a </a:t>
            </a:r>
            <a:br>
              <a:rPr lang="en-US" sz="1200">
                <a:solidFill>
                  <a:srgbClr val="505050"/>
                </a:solidFill>
                <a:latin typeface="Segoe UI" panose="020B0502040204020203" pitchFamily="34" charset="0"/>
                <a:cs typeface="Segoe UI" panose="020B0502040204020203" pitchFamily="34" charset="0"/>
              </a:rPr>
            </a:br>
            <a:r>
              <a:rPr lang="en-US" sz="1200">
                <a:solidFill>
                  <a:srgbClr val="505050"/>
                </a:solidFill>
                <a:latin typeface="Segoe UI" panose="020B0502040204020203" pitchFamily="34" charset="0"/>
                <a:cs typeface="Segoe UI" panose="020B0502040204020203" pitchFamily="34" charset="0"/>
              </a:rPr>
              <a:t>large dataset</a:t>
            </a:r>
          </a:p>
          <a:p>
            <a:pPr algn="r">
              <a:lnSpc>
                <a:spcPct val="90000"/>
              </a:lnSpc>
              <a:spcBef>
                <a:spcPts val="300"/>
              </a:spcBef>
              <a:spcAft>
                <a:spcPts val="300"/>
              </a:spcAft>
              <a:buSzPct val="90000"/>
              <a:defRPr/>
            </a:pPr>
            <a:r>
              <a:rPr lang="en-US" sz="1200">
                <a:solidFill>
                  <a:srgbClr val="505050"/>
                </a:solidFill>
                <a:latin typeface="Segoe UI" panose="020B0502040204020203" pitchFamily="34" charset="0"/>
                <a:cs typeface="Segoe UI" panose="020B0502040204020203" pitchFamily="34" charset="0"/>
              </a:rPr>
              <a:t>Run a </a:t>
            </a:r>
            <a:r>
              <a:rPr lang="en-US" sz="1200" err="1">
                <a:solidFill>
                  <a:srgbClr val="505050"/>
                </a:solidFill>
                <a:latin typeface="Segoe UI" panose="020B0502040204020203" pitchFamily="34" charset="0"/>
                <a:cs typeface="Segoe UI" panose="020B0502040204020203" pitchFamily="34" charset="0"/>
              </a:rPr>
              <a:t>RevoScaleR</a:t>
            </a:r>
            <a:r>
              <a:rPr lang="en-US" sz="1200">
                <a:solidFill>
                  <a:srgbClr val="505050"/>
                </a:solidFill>
                <a:latin typeface="Segoe UI" panose="020B0502040204020203" pitchFamily="34" charset="0"/>
                <a:cs typeface="Segoe UI" panose="020B0502040204020203" pitchFamily="34" charset="0"/>
              </a:rPr>
              <a:t> or </a:t>
            </a:r>
            <a:r>
              <a:rPr lang="en-US" sz="1200" err="1">
                <a:solidFill>
                  <a:srgbClr val="505050"/>
                </a:solidFill>
                <a:latin typeface="Segoe UI" panose="020B0502040204020203" pitchFamily="34" charset="0"/>
                <a:cs typeface="Segoe UI" panose="020B0502040204020203" pitchFamily="34" charset="0"/>
              </a:rPr>
              <a:t>RevoScalePy</a:t>
            </a:r>
            <a:r>
              <a:rPr lang="en-US" sz="1200">
                <a:solidFill>
                  <a:srgbClr val="505050"/>
                </a:solidFill>
                <a:latin typeface="Segoe UI" panose="020B0502040204020203" pitchFamily="34" charset="0"/>
                <a:cs typeface="Segoe UI" panose="020B0502040204020203" pitchFamily="34" charset="0"/>
              </a:rPr>
              <a:t> algorithm</a:t>
            </a:r>
          </a:p>
        </p:txBody>
      </p:sp>
      <p:grpSp>
        <p:nvGrpSpPr>
          <p:cNvPr id="74" name="Group 3">
            <a:extLst/>
          </p:cNvPr>
          <p:cNvGrpSpPr>
            <a:grpSpLocks/>
          </p:cNvGrpSpPr>
          <p:nvPr/>
        </p:nvGrpSpPr>
        <p:grpSpPr bwMode="auto">
          <a:xfrm>
            <a:off x="3474384" y="4889580"/>
            <a:ext cx="352940" cy="394550"/>
            <a:chOff x="2657475" y="2876550"/>
            <a:chExt cx="1228725" cy="141288"/>
          </a:xfrm>
        </p:grpSpPr>
        <p:cxnSp>
          <p:nvCxnSpPr>
            <p:cNvPr id="75" name="Straight Arrow Connector 74">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76" name="Straight Arrow Connector 75">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77" name="Rectangle 76"/>
          <p:cNvSpPr/>
          <p:nvPr/>
        </p:nvSpPr>
        <p:spPr>
          <a:xfrm>
            <a:off x="6069012" y="6056927"/>
            <a:ext cx="5915026" cy="286232"/>
          </a:xfrm>
          <a:prstGeom prst="rect">
            <a:avLst/>
          </a:prstGeom>
        </p:spPr>
        <p:txBody>
          <a:bodyPr wrap="square" lIns="182880">
            <a:spAutoFit/>
          </a:bodyPr>
          <a:lstStyle/>
          <a:p>
            <a:pPr>
              <a:lnSpc>
                <a:spcPct val="90000"/>
              </a:lnSpc>
              <a:spcBef>
                <a:spcPts val="300"/>
              </a:spcBef>
              <a:spcAft>
                <a:spcPts val="300"/>
              </a:spcAft>
              <a:buClr>
                <a:schemeClr val="tx2">
                  <a:lumMod val="40000"/>
                  <a:lumOff val="60000"/>
                </a:schemeClr>
              </a:buClr>
              <a:buSzPct val="90000"/>
              <a:defRPr/>
            </a:pPr>
            <a:r>
              <a:rPr lang="en-US" sz="1400">
                <a:solidFill>
                  <a:srgbClr val="505050"/>
                </a:solidFill>
                <a:latin typeface="Segoe UI" panose="020B0502040204020203" pitchFamily="34" charset="0"/>
                <a:cs typeface="Segoe UI" panose="020B0502040204020203" pitchFamily="34" charset="0"/>
              </a:rPr>
              <a:t>SQL Server, Teradata</a:t>
            </a:r>
            <a:r>
              <a:rPr lang="en-US" sz="1400" baseline="30000">
                <a:solidFill>
                  <a:srgbClr val="505050"/>
                </a:solidFill>
                <a:latin typeface="Segoe UI" panose="020B0502040204020203" pitchFamily="34" charset="0"/>
                <a:cs typeface="Segoe UI" panose="020B0502040204020203" pitchFamily="34" charset="0"/>
              </a:rPr>
              <a:t>1</a:t>
            </a:r>
            <a:r>
              <a:rPr lang="en-US" sz="1400">
                <a:solidFill>
                  <a:srgbClr val="505050"/>
                </a:solidFill>
                <a:latin typeface="Segoe UI" panose="020B0502040204020203" pitchFamily="34" charset="0"/>
                <a:cs typeface="Segoe UI" panose="020B0502040204020203" pitchFamily="34" charset="0"/>
              </a:rPr>
              <a:t>, Hadoop</a:t>
            </a:r>
            <a:r>
              <a:rPr lang="en-US" sz="1400" baseline="30000">
                <a:solidFill>
                  <a:srgbClr val="505050"/>
                </a:solidFill>
                <a:latin typeface="Segoe UI" panose="020B0502040204020203" pitchFamily="34" charset="0"/>
                <a:cs typeface="Segoe UI" panose="020B0502040204020203" pitchFamily="34" charset="0"/>
              </a:rPr>
              <a:t>1</a:t>
            </a:r>
            <a:r>
              <a:rPr lang="en-US" sz="1400">
                <a:solidFill>
                  <a:srgbClr val="505050"/>
                </a:solidFill>
                <a:latin typeface="Segoe UI" panose="020B0502040204020203" pitchFamily="34" charset="0"/>
                <a:cs typeface="Segoe UI" panose="020B0502040204020203" pitchFamily="34" charset="0"/>
              </a:rPr>
              <a:t>, Hadoop MapReduce</a:t>
            </a:r>
            <a:r>
              <a:rPr lang="en-US" sz="1400" baseline="30000">
                <a:solidFill>
                  <a:srgbClr val="505050"/>
                </a:solidFill>
                <a:latin typeface="Segoe UI" panose="020B0502040204020203" pitchFamily="34" charset="0"/>
                <a:cs typeface="Segoe UI" panose="020B0502040204020203" pitchFamily="34" charset="0"/>
              </a:rPr>
              <a:t>1</a:t>
            </a:r>
            <a:r>
              <a:rPr lang="en-US" sz="1400">
                <a:solidFill>
                  <a:srgbClr val="505050"/>
                </a:solidFill>
                <a:latin typeface="Segoe UI" panose="020B0502040204020203" pitchFamily="34" charset="0"/>
                <a:cs typeface="Segoe UI" panose="020B0502040204020203" pitchFamily="34" charset="0"/>
              </a:rPr>
              <a:t>, HDInsight</a:t>
            </a:r>
            <a:r>
              <a:rPr lang="en-US" sz="1400" baseline="30000">
                <a:solidFill>
                  <a:srgbClr val="505050"/>
                </a:solidFill>
                <a:latin typeface="Segoe UI" panose="020B0502040204020203" pitchFamily="34" charset="0"/>
                <a:cs typeface="Segoe UI" panose="020B0502040204020203" pitchFamily="34" charset="0"/>
              </a:rPr>
              <a:t>1</a:t>
            </a:r>
            <a:r>
              <a:rPr lang="en-US" sz="1400">
                <a:solidFill>
                  <a:srgbClr val="505050"/>
                </a:solidFill>
                <a:latin typeface="Segoe UI" panose="020B0502040204020203" pitchFamily="34" charset="0"/>
                <a:cs typeface="Segoe UI" panose="020B0502040204020203" pitchFamily="34" charset="0"/>
              </a:rPr>
              <a:t> </a:t>
            </a:r>
          </a:p>
        </p:txBody>
      </p:sp>
      <p:grpSp>
        <p:nvGrpSpPr>
          <p:cNvPr id="78" name="Group 77"/>
          <p:cNvGrpSpPr/>
          <p:nvPr/>
        </p:nvGrpSpPr>
        <p:grpSpPr>
          <a:xfrm>
            <a:off x="1766062" y="4619625"/>
            <a:ext cx="1503825" cy="1152525"/>
            <a:chOff x="7978855" y="3548725"/>
            <a:chExt cx="1867053" cy="1430899"/>
          </a:xfrm>
        </p:grpSpPr>
        <p:sp>
          <p:nvSpPr>
            <p:cNvPr id="79" name="monitor_2"/>
            <p:cNvSpPr>
              <a:spLocks noChangeAspect="1" noEditPoints="1"/>
            </p:cNvSpPr>
            <p:nvPr/>
          </p:nvSpPr>
          <p:spPr bwMode="auto">
            <a:xfrm>
              <a:off x="7978855" y="3548725"/>
              <a:ext cx="1867053" cy="1430899"/>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2800">
                <a:gradFill>
                  <a:gsLst>
                    <a:gs pos="0">
                      <a:srgbClr val="505050"/>
                    </a:gs>
                    <a:gs pos="100000">
                      <a:srgbClr val="505050"/>
                    </a:gs>
                  </a:gsLst>
                </a:gradFill>
              </a:endParaRPr>
            </a:p>
          </p:txBody>
        </p:sp>
        <p:grpSp>
          <p:nvGrpSpPr>
            <p:cNvPr id="80" name="Group 79"/>
            <p:cNvGrpSpPr/>
            <p:nvPr/>
          </p:nvGrpSpPr>
          <p:grpSpPr>
            <a:xfrm>
              <a:off x="8164145" y="3729441"/>
              <a:ext cx="1443440" cy="680868"/>
              <a:chOff x="7333966" y="3542831"/>
              <a:chExt cx="2242565" cy="1057814"/>
            </a:xfrm>
          </p:grpSpPr>
          <p:pic>
            <p:nvPicPr>
              <p:cNvPr id="81" name="Picture 8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33966" y="3542831"/>
                <a:ext cx="1503250" cy="861463"/>
              </a:xfrm>
              <a:prstGeom prst="rect">
                <a:avLst/>
              </a:prstGeom>
            </p:spPr>
          </p:pic>
          <p:pic>
            <p:nvPicPr>
              <p:cNvPr id="82" name="Picture 81"/>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687354" y="3559591"/>
                <a:ext cx="889177" cy="1041054"/>
              </a:xfrm>
              <a:prstGeom prst="rect">
                <a:avLst/>
              </a:prstGeom>
            </p:spPr>
          </p:pic>
        </p:grpSp>
      </p:grpSp>
      <p:sp>
        <p:nvSpPr>
          <p:cNvPr id="83" name="Rectangle 82"/>
          <p:cNvSpPr/>
          <p:nvPr/>
        </p:nvSpPr>
        <p:spPr bwMode="auto">
          <a:xfrm>
            <a:off x="6235853" y="4241494"/>
            <a:ext cx="4612819" cy="16718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Remote Algorithm</a:t>
            </a:r>
          </a:p>
        </p:txBody>
      </p:sp>
      <p:sp>
        <p:nvSpPr>
          <p:cNvPr id="84" name="Rectangle 83"/>
          <p:cNvSpPr/>
          <p:nvPr/>
        </p:nvSpPr>
        <p:spPr bwMode="auto">
          <a:xfrm>
            <a:off x="9860978" y="4575494"/>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85" name="Rectangle 84"/>
          <p:cNvSpPr/>
          <p:nvPr/>
        </p:nvSpPr>
        <p:spPr bwMode="auto">
          <a:xfrm>
            <a:off x="9860978" y="5040816"/>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sp>
        <p:nvSpPr>
          <p:cNvPr id="86" name="Rectangle 85"/>
          <p:cNvSpPr/>
          <p:nvPr/>
        </p:nvSpPr>
        <p:spPr bwMode="auto">
          <a:xfrm>
            <a:off x="9860978" y="5506137"/>
            <a:ext cx="740770" cy="28113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Task</a:t>
            </a:r>
          </a:p>
        </p:txBody>
      </p:sp>
      <p:cxnSp>
        <p:nvCxnSpPr>
          <p:cNvPr id="87" name="Straight Arrow Connector 86"/>
          <p:cNvCxnSpPr>
            <a:cxnSpLocks/>
            <a:endCxn id="84" idx="3"/>
          </p:cNvCxnSpPr>
          <p:nvPr/>
        </p:nvCxnSpPr>
        <p:spPr bwMode="auto">
          <a:xfrm flipH="1" flipV="1">
            <a:off x="10601748" y="4716061"/>
            <a:ext cx="625052" cy="464086"/>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cxnSpLocks/>
            <a:endCxn id="85" idx="3"/>
          </p:cNvCxnSpPr>
          <p:nvPr/>
        </p:nvCxnSpPr>
        <p:spPr bwMode="auto">
          <a:xfrm flipH="1">
            <a:off x="10601748" y="5176972"/>
            <a:ext cx="628227" cy="4411"/>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cxnSpLocks/>
            <a:endCxn id="86" idx="3"/>
          </p:cNvCxnSpPr>
          <p:nvPr/>
        </p:nvCxnSpPr>
        <p:spPr bwMode="auto">
          <a:xfrm flipH="1">
            <a:off x="10601748" y="5176972"/>
            <a:ext cx="625052" cy="469732"/>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grpSp>
        <p:nvGrpSpPr>
          <p:cNvPr id="90" name="Group 56"/>
          <p:cNvGrpSpPr>
            <a:grpSpLocks/>
          </p:cNvGrpSpPr>
          <p:nvPr/>
        </p:nvGrpSpPr>
        <p:grpSpPr bwMode="auto">
          <a:xfrm>
            <a:off x="6386315" y="4391303"/>
            <a:ext cx="3780745" cy="1252299"/>
            <a:chOff x="2122654" y="1917432"/>
            <a:chExt cx="2333459" cy="820524"/>
          </a:xfrm>
        </p:grpSpPr>
        <p:sp>
          <p:nvSpPr>
            <p:cNvPr id="91" name="Rectangle 90"/>
            <p:cNvSpPr/>
            <p:nvPr/>
          </p:nvSpPr>
          <p:spPr>
            <a:xfrm>
              <a:off x="2122654" y="2367964"/>
              <a:ext cx="1153948" cy="369992"/>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Finalizer</a:t>
              </a:r>
            </a:p>
          </p:txBody>
        </p:sp>
        <p:sp>
          <p:nvSpPr>
            <p:cNvPr id="92" name="Rectangle 91"/>
            <p:cNvSpPr/>
            <p:nvPr/>
          </p:nvSpPr>
          <p:spPr>
            <a:xfrm>
              <a:off x="2122654" y="2072569"/>
              <a:ext cx="1153948" cy="2359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Semibold" panose="020B0702040204020203" pitchFamily="34" charset="0"/>
                  <a:cs typeface="Segoe UI Semibold" panose="020B0702040204020203" pitchFamily="34" charset="0"/>
                </a:rPr>
                <a:t>Initiator</a:t>
              </a:r>
            </a:p>
          </p:txBody>
        </p:sp>
        <p:sp>
          <p:nvSpPr>
            <p:cNvPr id="93" name="Freeform 96"/>
            <p:cNvSpPr/>
            <p:nvPr/>
          </p:nvSpPr>
          <p:spPr>
            <a:xfrm>
              <a:off x="3048001" y="2481632"/>
              <a:ext cx="127000" cy="152443"/>
            </a:xfrm>
            <a:custGeom>
              <a:avLst/>
              <a:gdLst>
                <a:gd name="connsiteX0" fmla="*/ 3136900 w 3136900"/>
                <a:gd name="connsiteY0" fmla="*/ 0 h 4737100"/>
                <a:gd name="connsiteX1" fmla="*/ 0 w 3136900"/>
                <a:gd name="connsiteY1" fmla="*/ 12700 h 4737100"/>
                <a:gd name="connsiteX2" fmla="*/ 1727200 w 3136900"/>
                <a:gd name="connsiteY2" fmla="*/ 2387600 h 4737100"/>
                <a:gd name="connsiteX3" fmla="*/ 25400 w 3136900"/>
                <a:gd name="connsiteY3" fmla="*/ 4737100 h 4737100"/>
                <a:gd name="connsiteX4" fmla="*/ 3124200 w 3136900"/>
                <a:gd name="connsiteY4" fmla="*/ 4724400 h 4737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6900" h="4737100">
                  <a:moveTo>
                    <a:pt x="3136900" y="0"/>
                  </a:moveTo>
                  <a:lnTo>
                    <a:pt x="0" y="12700"/>
                  </a:lnTo>
                  <a:lnTo>
                    <a:pt x="1727200" y="2387600"/>
                  </a:lnTo>
                  <a:lnTo>
                    <a:pt x="25400" y="4737100"/>
                  </a:lnTo>
                  <a:lnTo>
                    <a:pt x="3124200" y="4724400"/>
                  </a:lnTo>
                </a:path>
              </a:pathLst>
            </a:custGeom>
            <a:ln w="38100" cmpd="sng">
              <a:solidFill>
                <a:schemeClr val="accent1"/>
              </a:solidFill>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en-US" sz="2448"/>
            </a:p>
          </p:txBody>
        </p:sp>
        <p:sp>
          <p:nvSpPr>
            <p:cNvPr id="94" name="Rectangle 93"/>
            <p:cNvSpPr/>
            <p:nvPr/>
          </p:nvSpPr>
          <p:spPr>
            <a:xfrm>
              <a:off x="2371726" y="1917432"/>
              <a:ext cx="2084387" cy="169911"/>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anchor="ctr"/>
            <a:lstStyle/>
            <a:p>
              <a:pPr>
                <a:defRPr/>
              </a:pPr>
              <a:endParaRPr lang="en-US" sz="1360"/>
            </a:p>
          </p:txBody>
        </p:sp>
      </p:grpSp>
      <p:cxnSp>
        <p:nvCxnSpPr>
          <p:cNvPr id="96" name="Straight Arrow Connector 95"/>
          <p:cNvCxnSpPr>
            <a:cxnSpLocks/>
            <a:stCxn id="85" idx="1"/>
            <a:endCxn id="91" idx="3"/>
          </p:cNvCxnSpPr>
          <p:nvPr/>
        </p:nvCxnSpPr>
        <p:spPr bwMode="auto">
          <a:xfrm flipH="1">
            <a:off x="8255979" y="5181383"/>
            <a:ext cx="1604999" cy="179875"/>
          </a:xfrm>
          <a:prstGeom prst="straightConnector1">
            <a:avLst/>
          </a:prstGeom>
          <a:ln w="25400">
            <a:headEnd type="none"/>
            <a:tailEnd type="arrow"/>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cxnSpLocks/>
            <a:stCxn id="84" idx="1"/>
          </p:cNvCxnSpPr>
          <p:nvPr/>
        </p:nvCxnSpPr>
        <p:spPr bwMode="auto">
          <a:xfrm flipH="1">
            <a:off x="8324653" y="4716061"/>
            <a:ext cx="1536325" cy="643645"/>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cxnSpLocks/>
            <a:stCxn id="86" idx="1"/>
          </p:cNvCxnSpPr>
          <p:nvPr/>
        </p:nvCxnSpPr>
        <p:spPr bwMode="auto">
          <a:xfrm flipH="1" flipV="1">
            <a:off x="8324653" y="5353356"/>
            <a:ext cx="1536325" cy="293348"/>
          </a:xfrm>
          <a:prstGeom prst="straightConnector1">
            <a:avLst/>
          </a:prstGeom>
          <a:ln w="25400">
            <a:headEnd type="none"/>
            <a:tailEnd type="none"/>
          </a:ln>
        </p:spPr>
        <p:style>
          <a:lnRef idx="2">
            <a:schemeClr val="accent1"/>
          </a:lnRef>
          <a:fillRef idx="0">
            <a:schemeClr val="accent1"/>
          </a:fillRef>
          <a:effectRef idx="1">
            <a:schemeClr val="accent1"/>
          </a:effectRef>
          <a:fontRef idx="minor">
            <a:schemeClr val="tx1"/>
          </a:fontRef>
        </p:style>
      </p:cxnSp>
      <p:cxnSp>
        <p:nvCxnSpPr>
          <p:cNvPr id="99" name="Elbow Connector 86"/>
          <p:cNvCxnSpPr>
            <a:cxnSpLocks/>
            <a:stCxn id="92" idx="3"/>
            <a:endCxn id="86" idx="1"/>
          </p:cNvCxnSpPr>
          <p:nvPr/>
        </p:nvCxnSpPr>
        <p:spPr bwMode="auto">
          <a:xfrm>
            <a:off x="8255979" y="4808154"/>
            <a:ext cx="1604999" cy="838550"/>
          </a:xfrm>
          <a:prstGeom prst="bentConnector3">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0" name="Elbow Connector 87"/>
          <p:cNvCxnSpPr>
            <a:cxnSpLocks/>
            <a:stCxn id="92" idx="3"/>
            <a:endCxn id="84" idx="1"/>
          </p:cNvCxnSpPr>
          <p:nvPr/>
        </p:nvCxnSpPr>
        <p:spPr bwMode="auto">
          <a:xfrm flipV="1">
            <a:off x="8255979" y="4716061"/>
            <a:ext cx="1604999" cy="92093"/>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cxnSp>
        <p:nvCxnSpPr>
          <p:cNvPr id="101" name="Elbow Connector 88"/>
          <p:cNvCxnSpPr>
            <a:cxnSpLocks/>
            <a:stCxn id="92" idx="3"/>
            <a:endCxn id="85" idx="1"/>
          </p:cNvCxnSpPr>
          <p:nvPr/>
        </p:nvCxnSpPr>
        <p:spPr bwMode="auto">
          <a:xfrm>
            <a:off x="8255979" y="4808154"/>
            <a:ext cx="1604999" cy="373229"/>
          </a:xfrm>
          <a:prstGeom prst="bentConnector3">
            <a:avLst>
              <a:gd name="adj1" fmla="val 50000"/>
            </a:avLst>
          </a:prstGeom>
          <a:ln w="19050">
            <a:solidFill>
              <a:schemeClr val="bg1">
                <a:lumMod val="65000"/>
              </a:scheme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102" name="Folded Corner 89"/>
          <p:cNvSpPr/>
          <p:nvPr/>
        </p:nvSpPr>
        <p:spPr bwMode="auto">
          <a:xfrm>
            <a:off x="8626362" y="4691824"/>
            <a:ext cx="221202" cy="254474"/>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103" name="Group 118"/>
          <p:cNvGrpSpPr>
            <a:grpSpLocks/>
          </p:cNvGrpSpPr>
          <p:nvPr/>
        </p:nvGrpSpPr>
        <p:grpSpPr bwMode="auto">
          <a:xfrm>
            <a:off x="8873284" y="4808447"/>
            <a:ext cx="493847" cy="915846"/>
            <a:chOff x="3756194" y="1670570"/>
            <a:chExt cx="526376" cy="1259591"/>
          </a:xfrm>
        </p:grpSpPr>
        <p:sp>
          <p:nvSpPr>
            <p:cNvPr id="104" name="Folded Corner 91"/>
            <p:cNvSpPr/>
            <p:nvPr/>
          </p:nvSpPr>
          <p:spPr>
            <a:xfrm>
              <a:off x="4027609" y="1670167"/>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05" name="Folded Corner 92"/>
            <p:cNvSpPr/>
            <p:nvPr/>
          </p:nvSpPr>
          <p:spPr>
            <a:xfrm>
              <a:off x="3756196" y="2123480"/>
              <a:ext cx="254964"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06" name="Folded Corner 93"/>
            <p:cNvSpPr/>
            <p:nvPr/>
          </p:nvSpPr>
          <p:spPr>
            <a:xfrm>
              <a:off x="4027609" y="2550128"/>
              <a:ext cx="254963" cy="379983"/>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grpSp>
        <p:nvGrpSpPr>
          <p:cNvPr id="107" name="Group 106"/>
          <p:cNvGrpSpPr/>
          <p:nvPr/>
        </p:nvGrpSpPr>
        <p:grpSpPr>
          <a:xfrm>
            <a:off x="11225952" y="4698676"/>
            <a:ext cx="757663" cy="904763"/>
            <a:chOff x="5413727" y="4686743"/>
            <a:chExt cx="1049960" cy="1253809"/>
          </a:xfrm>
          <a:solidFill>
            <a:srgbClr val="F2F2F2"/>
          </a:solidFill>
        </p:grpSpPr>
        <p:grpSp>
          <p:nvGrpSpPr>
            <p:cNvPr id="108" name="Group 107"/>
            <p:cNvGrpSpPr/>
            <p:nvPr/>
          </p:nvGrpSpPr>
          <p:grpSpPr>
            <a:xfrm>
              <a:off x="5413727" y="4686743"/>
              <a:ext cx="1049960" cy="1253809"/>
              <a:chOff x="7715623" y="4142244"/>
              <a:chExt cx="556011" cy="663962"/>
            </a:xfrm>
            <a:grpFill/>
          </p:grpSpPr>
          <p:grpSp>
            <p:nvGrpSpPr>
              <p:cNvPr id="110" name="Group 109"/>
              <p:cNvGrpSpPr/>
              <p:nvPr/>
            </p:nvGrpSpPr>
            <p:grpSpPr>
              <a:xfrm>
                <a:off x="7715623" y="4142244"/>
                <a:ext cx="556011" cy="663962"/>
                <a:chOff x="2339589" y="172322"/>
                <a:chExt cx="409233" cy="663962"/>
              </a:xfrm>
              <a:grpFill/>
            </p:grpSpPr>
            <p:sp>
              <p:nvSpPr>
                <p:cNvPr id="112"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sz="1200"/>
                    <a:t> </a:t>
                  </a:r>
                </a:p>
              </p:txBody>
            </p:sp>
            <p:sp>
              <p:nvSpPr>
                <p:cNvPr id="113"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sz="1200"/>
                    <a:t> </a:t>
                  </a:r>
                </a:p>
              </p:txBody>
            </p:sp>
            <p:sp>
              <p:nvSpPr>
                <p:cNvPr id="114"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sz="1200"/>
                    <a:t> </a:t>
                  </a:r>
                </a:p>
              </p:txBody>
            </p:sp>
          </p:grpSp>
          <p:sp>
            <p:nvSpPr>
              <p:cNvPr id="111" name="Oval 110"/>
              <p:cNvSpPr/>
              <p:nvPr/>
            </p:nvSpPr>
            <p:spPr bwMode="auto">
              <a:xfrm>
                <a:off x="7743825" y="4164805"/>
                <a:ext cx="502443" cy="156602"/>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ectangle 108"/>
            <p:cNvSpPr/>
            <p:nvPr/>
          </p:nvSpPr>
          <p:spPr>
            <a:xfrm>
              <a:off x="5434927" y="5079206"/>
              <a:ext cx="1015267" cy="674458"/>
            </a:xfrm>
            <a:prstGeom prst="rect">
              <a:avLst/>
            </a:prstGeom>
            <a:grpFill/>
            <a:ln w="10795" cap="flat" cmpd="sng" algn="ctr">
              <a:noFill/>
              <a:prstDash val="solid"/>
            </a:ln>
            <a:effectLst/>
          </p:spPr>
          <p:txBody>
            <a:bodyPr lIns="0" tIns="146304" rIns="0" bIns="146304" rtlCol="0" anchor="ctr" anchorCtr="0"/>
            <a:lstStyle/>
            <a:p>
              <a:pPr algn="ctr">
                <a:lnSpc>
                  <a:spcPct val="90000"/>
                </a:lnSpc>
                <a:defRPr/>
              </a:pP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Big </a:t>
              </a:r>
              <a:b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br>
              <a:r>
                <a:rPr lang="en-US" sz="12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a:t>
              </a:r>
            </a:p>
          </p:txBody>
        </p:sp>
      </p:grpSp>
      <p:sp>
        <p:nvSpPr>
          <p:cNvPr id="115" name="Rectangle 114"/>
          <p:cNvSpPr/>
          <p:nvPr/>
        </p:nvSpPr>
        <p:spPr bwMode="auto">
          <a:xfrm>
            <a:off x="4031821" y="4241494"/>
            <a:ext cx="1442098" cy="2133906"/>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32293" fontAlgn="base">
              <a:lnSpc>
                <a:spcPct val="90000"/>
              </a:lnSpc>
              <a:spcBef>
                <a:spcPct val="0"/>
              </a:spcBef>
              <a:spcAft>
                <a:spcPct val="0"/>
              </a:spcAft>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Local </a:t>
            </a:r>
            <a:b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Algorithm</a:t>
            </a:r>
            <a:b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Instance</a:t>
            </a:r>
          </a:p>
        </p:txBody>
      </p:sp>
      <p:grpSp>
        <p:nvGrpSpPr>
          <p:cNvPr id="116" name="Group 3">
            <a:extLst/>
          </p:cNvPr>
          <p:cNvGrpSpPr>
            <a:grpSpLocks/>
          </p:cNvGrpSpPr>
          <p:nvPr/>
        </p:nvGrpSpPr>
        <p:grpSpPr bwMode="auto">
          <a:xfrm>
            <a:off x="5678416" y="4889580"/>
            <a:ext cx="352940" cy="394550"/>
            <a:chOff x="2657475" y="2876550"/>
            <a:chExt cx="1228725" cy="141288"/>
          </a:xfrm>
        </p:grpSpPr>
        <p:cxnSp>
          <p:nvCxnSpPr>
            <p:cNvPr id="117" name="Straight Arrow Connector 116">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18" name="Straight Arrow Connector 117">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
        <p:nvSpPr>
          <p:cNvPr id="119" name="Rectangle 118"/>
          <p:cNvSpPr/>
          <p:nvPr/>
        </p:nvSpPr>
        <p:spPr bwMode="auto">
          <a:xfrm>
            <a:off x="4165029" y="5005378"/>
            <a:ext cx="1175683" cy="3520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283" rIns="91440"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Remote</a:t>
            </a:r>
          </a:p>
          <a:p>
            <a:pPr defTabSz="932293" fontAlgn="base">
              <a:lnSpc>
                <a:spcPct val="90000"/>
              </a:lnSpc>
              <a:spcBef>
                <a:spcPct val="0"/>
              </a:spcBef>
              <a:spcAft>
                <a:spcPct val="0"/>
              </a:spcAft>
            </a:pPr>
            <a:r>
              <a:rPr lang="en-US" sz="1200">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Local</a:t>
            </a:r>
          </a:p>
        </p:txBody>
      </p:sp>
      <p:sp>
        <p:nvSpPr>
          <p:cNvPr id="120" name="Rectangle 119"/>
          <p:cNvSpPr/>
          <p:nvPr/>
        </p:nvSpPr>
        <p:spPr bwMode="auto">
          <a:xfrm>
            <a:off x="4165029" y="5884853"/>
            <a:ext cx="1175683" cy="35207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283" rIns="91440"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200">
                <a:gradFill>
                  <a:gsLst>
                    <a:gs pos="0">
                      <a:schemeClr val="accent1"/>
                    </a:gs>
                    <a:gs pos="100000">
                      <a:schemeClr val="accent1"/>
                    </a:gs>
                  </a:gsLst>
                  <a:lin ang="5400000" scaled="0"/>
                </a:gradFill>
                <a:latin typeface="Segoe UI" panose="020B0502040204020203" pitchFamily="34" charset="0"/>
                <a:cs typeface="Segoe UI" panose="020B0502040204020203" pitchFamily="34" charset="0"/>
              </a:rPr>
              <a:t>Algorithm Interface</a:t>
            </a:r>
          </a:p>
        </p:txBody>
      </p:sp>
      <p:sp>
        <p:nvSpPr>
          <p:cNvPr id="59" name="Content Placeholder 7">
            <a:extLst>
              <a:ext uri="{FF2B5EF4-FFF2-40B4-BE49-F238E27FC236}">
                <a16:creationId xmlns:a16="http://schemas.microsoft.com/office/drawing/2014/main" id="{06DC312C-6283-44FD-9BD2-A22921BAE223}"/>
              </a:ext>
            </a:extLst>
          </p:cNvPr>
          <p:cNvSpPr txBox="1">
            <a:spLocks/>
          </p:cNvSpPr>
          <p:nvPr/>
        </p:nvSpPr>
        <p:spPr bwMode="auto">
          <a:xfrm>
            <a:off x="6069012" y="6315779"/>
            <a:ext cx="903067" cy="389069"/>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82880"/>
          <a:lstStyle>
            <a:lvl1pPr marL="169863" indent="-169863" algn="l" rtl="0" eaLnBrk="0" fontAlgn="base" hangingPunct="0">
              <a:spcBef>
                <a:spcPct val="0"/>
              </a:spcBef>
              <a:spcAft>
                <a:spcPts val="200"/>
              </a:spcAft>
              <a:buClr>
                <a:schemeClr val="accent1"/>
              </a:buClr>
              <a:buFont typeface="Wingdings" charset="0"/>
              <a:buChar char="§"/>
              <a:defRPr lang="en-US" sz="1700" kern="1200" dirty="0">
                <a:solidFill>
                  <a:schemeClr val="tx2"/>
                </a:solidFill>
                <a:latin typeface="+mn-lt"/>
                <a:ea typeface="ＭＳ Ｐゴシック" charset="0"/>
                <a:cs typeface="ＭＳ Ｐゴシック" charset="0"/>
              </a:defRPr>
            </a:lvl1pPr>
            <a:lvl2pPr marL="577850" indent="-285750" algn="l" rtl="0" eaLnBrk="0" fontAlgn="base" hangingPunct="0">
              <a:spcBef>
                <a:spcPct val="20000"/>
              </a:spcBef>
              <a:spcAft>
                <a:spcPts val="200"/>
              </a:spcAft>
              <a:buFont typeface="Arial" charset="0"/>
              <a:buChar char="–"/>
              <a:defRPr lang="en-US" sz="1700" kern="1200" dirty="0">
                <a:solidFill>
                  <a:schemeClr val="tx2"/>
                </a:solidFill>
                <a:latin typeface="+mn-lt"/>
                <a:ea typeface="ＭＳ Ｐゴシック" charset="0"/>
                <a:cs typeface="+mn-cs"/>
              </a:defRPr>
            </a:lvl2pPr>
            <a:lvl3pPr marL="577850" indent="-285750" algn="l" rtl="0" eaLnBrk="0" fontAlgn="base" hangingPunct="0">
              <a:spcBef>
                <a:spcPct val="0"/>
              </a:spcBef>
              <a:spcAft>
                <a:spcPts val="200"/>
              </a:spcAft>
              <a:buFont typeface="Wingdings" charset="0"/>
              <a:buChar char="q"/>
              <a:defRPr lang="en-US" sz="1500" kern="1200" dirty="0">
                <a:solidFill>
                  <a:schemeClr val="tx2"/>
                </a:solidFill>
                <a:latin typeface="+mn-lt"/>
                <a:ea typeface="ＭＳ Ｐゴシック" charset="0"/>
                <a:cs typeface="+mn-cs"/>
              </a:defRPr>
            </a:lvl3pPr>
            <a:lvl4pPr marL="857250" indent="-207963" algn="l" rtl="0" eaLnBrk="0" fontAlgn="base" hangingPunct="0">
              <a:spcBef>
                <a:spcPct val="0"/>
              </a:spcBef>
              <a:spcAft>
                <a:spcPts val="200"/>
              </a:spcAft>
              <a:buFont typeface="Arial" charset="0"/>
              <a:buChar char="–"/>
              <a:defRPr lang="en-US" sz="1500" kern="1200" dirty="0">
                <a:solidFill>
                  <a:schemeClr val="tx2"/>
                </a:solidFill>
                <a:latin typeface="+mn-lt"/>
                <a:ea typeface="ＭＳ Ｐゴシック" charset="0"/>
                <a:cs typeface="+mn-cs"/>
              </a:defRPr>
            </a:lvl4pPr>
            <a:lvl5pPr marL="1027113" indent="-112713" algn="l" rtl="0" eaLnBrk="0" fontAlgn="base" hangingPunct="0">
              <a:spcBef>
                <a:spcPct val="20000"/>
              </a:spcBef>
              <a:spcAft>
                <a:spcPts val="200"/>
              </a:spcAft>
              <a:buFont typeface="Arial" charset="0"/>
              <a:buChar char="̶"/>
              <a:defRPr lang="en-US" sz="1300" kern="1200" dirty="0">
                <a:solidFill>
                  <a:schemeClr val="tx2"/>
                </a:solidFill>
                <a:latin typeface="+mn-lt"/>
                <a:ea typeface="ＭＳ Ｐゴシック" charset="0"/>
                <a:cs typeface="+mn-cs"/>
              </a:defRPr>
            </a:lvl5pPr>
            <a:lvl6pPr marL="1201738" indent="-117475" algn="l" defTabSz="914400" rtl="0" eaLnBrk="1" latinLnBrk="0" hangingPunct="1">
              <a:spcBef>
                <a:spcPct val="20000"/>
              </a:spcBef>
              <a:buClr>
                <a:schemeClr val="accent1"/>
              </a:buClr>
              <a:buFont typeface="Arial" panose="020B0604020202020204" pitchFamily="34" charset="0"/>
              <a:buChar char="•"/>
              <a:defRPr sz="1100" kern="1200">
                <a:solidFill>
                  <a:schemeClr val="tx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eaLnBrk="1" hangingPunct="1">
              <a:buClr>
                <a:schemeClr val="tx2">
                  <a:lumMod val="40000"/>
                  <a:lumOff val="60000"/>
                </a:schemeClr>
              </a:buClr>
              <a:buNone/>
            </a:pPr>
            <a:r>
              <a:rPr lang="en-US" sz="1400" baseline="30000">
                <a:solidFill>
                  <a:srgbClr val="505050"/>
                </a:solidFill>
                <a:latin typeface="Segoe UI" panose="020B0502040204020203" pitchFamily="34" charset="0"/>
                <a:ea typeface="+mn-ea"/>
                <a:cs typeface="Segoe UI" panose="020B0502040204020203" pitchFamily="34" charset="0"/>
              </a:rPr>
              <a:t>1</a:t>
            </a:r>
            <a:r>
              <a:rPr lang="en-US" sz="1400">
                <a:solidFill>
                  <a:srgbClr val="505050"/>
                </a:solidFill>
                <a:latin typeface="Segoe UI" panose="020B0502040204020203" pitchFamily="34" charset="0"/>
                <a:ea typeface="+mn-ea"/>
                <a:cs typeface="Segoe UI" panose="020B0502040204020203" pitchFamily="34" charset="0"/>
              </a:rPr>
              <a:t>R only</a:t>
            </a:r>
          </a:p>
        </p:txBody>
      </p:sp>
      <p:sp>
        <p:nvSpPr>
          <p:cNvPr id="123" name="Folded Corner 89"/>
          <p:cNvSpPr/>
          <p:nvPr/>
        </p:nvSpPr>
        <p:spPr bwMode="auto">
          <a:xfrm>
            <a:off x="5737112" y="4444174"/>
            <a:ext cx="221202" cy="254474"/>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sp>
        <p:nvSpPr>
          <p:cNvPr id="124" name="Folded Corner 89"/>
          <p:cNvSpPr/>
          <p:nvPr/>
        </p:nvSpPr>
        <p:spPr bwMode="auto">
          <a:xfrm>
            <a:off x="5737112" y="5472874"/>
            <a:ext cx="221202" cy="254474"/>
          </a:xfrm>
          <a:prstGeom prst="foldedCorner">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2448"/>
          </a:p>
        </p:txBody>
      </p:sp>
      <p:grpSp>
        <p:nvGrpSpPr>
          <p:cNvPr id="125" name="Group 3">
            <a:extLst/>
          </p:cNvPr>
          <p:cNvGrpSpPr>
            <a:grpSpLocks/>
          </p:cNvGrpSpPr>
          <p:nvPr/>
        </p:nvGrpSpPr>
        <p:grpSpPr bwMode="auto">
          <a:xfrm rot="5400000">
            <a:off x="4576400" y="5410604"/>
            <a:ext cx="352940" cy="394550"/>
            <a:chOff x="2657475" y="2876550"/>
            <a:chExt cx="1228725" cy="141288"/>
          </a:xfrm>
        </p:grpSpPr>
        <p:cxnSp>
          <p:nvCxnSpPr>
            <p:cNvPr id="126" name="Straight Arrow Connector 125">
              <a:extLst/>
            </p:cNvPr>
            <p:cNvCxnSpPr/>
            <p:nvPr/>
          </p:nvCxnSpPr>
          <p:spPr>
            <a:xfrm>
              <a:off x="2667714" y="2876550"/>
              <a:ext cx="1218486"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cxnSp>
          <p:nvCxnSpPr>
            <p:cNvPr id="127" name="Straight Arrow Connector 126">
              <a:extLst/>
            </p:cNvPr>
            <p:cNvCxnSpPr/>
            <p:nvPr/>
          </p:nvCxnSpPr>
          <p:spPr>
            <a:xfrm flipH="1">
              <a:off x="2657475" y="3017838"/>
              <a:ext cx="1190327" cy="0"/>
            </a:xfrm>
            <a:prstGeom prst="straightConnector1">
              <a:avLst/>
            </a:prstGeom>
            <a:noFill/>
            <a:ln w="25400" cap="flat">
              <a:solidFill>
                <a:srgbClr val="525252"/>
              </a:solidFill>
              <a:prstDash val="dash"/>
              <a:miter lim="800000"/>
              <a:headEnd type="none" w="med" len="sm"/>
              <a:tailEnd type="arrow" w="med" len="sm"/>
            </a:ln>
            <a:extLst>
              <a:ext uri="{909E8E84-426E-40DD-AFC4-6F175D3DCCD1}">
                <a14:hiddenFill xmlns:a14="http://schemas.microsoft.com/office/drawing/2010/main">
                  <a:solidFill>
                    <a:srgbClr val="FFFFFF"/>
                  </a:solidFill>
                </a14:hiddenFill>
              </a:ext>
            </a:extLst>
          </p:spPr>
        </p:cxnSp>
      </p:grpSp>
    </p:spTree>
    <p:extLst>
      <p:ext uri="{BB962C8B-B14F-4D97-AF65-F5344CB8AC3E}">
        <p14:creationId xmlns:p14="http://schemas.microsoft.com/office/powerpoint/2010/main" val="276257011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4" name="Straight Connector 143"/>
          <p:cNvCxnSpPr>
            <a:cxnSpLocks/>
          </p:cNvCxnSpPr>
          <p:nvPr/>
        </p:nvCxnSpPr>
        <p:spPr>
          <a:xfrm flipH="1">
            <a:off x="3239734" y="3527739"/>
            <a:ext cx="939307"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 name="Rectangle 1"/>
          <p:cNvSpPr/>
          <p:nvPr/>
        </p:nvSpPr>
        <p:spPr>
          <a:xfrm>
            <a:off x="289114" y="3956821"/>
            <a:ext cx="3417867" cy="2135932"/>
          </a:xfrm>
          <a:prstGeom prst="rect">
            <a:avLst/>
          </a:prstGeom>
          <a:noFill/>
        </p:spPr>
        <p:txBody>
          <a:bodyPr wrap="square" lIns="182854" tIns="146283" rIns="182854" bIns="146283" anchor="b" anchorCtr="0">
            <a:noAutofit/>
          </a:bodyPr>
          <a:lstStyle/>
          <a:p>
            <a:pPr algn="ctr">
              <a:lnSpc>
                <a:spcPct val="90000"/>
              </a:lnSpc>
              <a:spcAft>
                <a:spcPts val="600"/>
              </a:spcAft>
            </a:pPr>
            <a:r>
              <a:rPr lang="en-US" sz="1400">
                <a:gradFill>
                  <a:gsLst>
                    <a:gs pos="19469">
                      <a:schemeClr val="tx1"/>
                    </a:gs>
                    <a:gs pos="38053">
                      <a:schemeClr val="tx1"/>
                    </a:gs>
                  </a:gsLst>
                  <a:lin ang="5400000" scaled="0"/>
                </a:gradFill>
                <a:latin typeface="Segoe UI" panose="020B0502040204020203" pitchFamily="34" charset="0"/>
                <a:cs typeface="Segoe UI" panose="020B0502040204020203" pitchFamily="34" charset="0"/>
              </a:rPr>
              <a:t>Our data science tool that allows </a:t>
            </a:r>
            <a:br>
              <a:rPr lang="en-US" sz="1400">
                <a:gradFill>
                  <a:gsLst>
                    <a:gs pos="19469">
                      <a:schemeClr val="tx1"/>
                    </a:gs>
                    <a:gs pos="38053">
                      <a:schemeClr val="tx1"/>
                    </a:gs>
                  </a:gsLst>
                  <a:lin ang="5400000" scaled="0"/>
                </a:gradFill>
                <a:latin typeface="Segoe UI" panose="020B0502040204020203" pitchFamily="34" charset="0"/>
                <a:cs typeface="Segoe UI" panose="020B0502040204020203" pitchFamily="34" charset="0"/>
              </a:rPr>
            </a:br>
            <a:r>
              <a:rPr lang="en-US" sz="1400">
                <a:gradFill>
                  <a:gsLst>
                    <a:gs pos="19469">
                      <a:schemeClr val="tx1"/>
                    </a:gs>
                    <a:gs pos="38053">
                      <a:schemeClr val="tx1"/>
                    </a:gs>
                  </a:gsLst>
                  <a:lin ang="5400000" scaled="0"/>
                </a:gradFill>
                <a:latin typeface="Segoe UI" panose="020B0502040204020203" pitchFamily="34" charset="0"/>
                <a:cs typeface="Segoe UI" panose="020B0502040204020203" pitchFamily="34" charset="0"/>
              </a:rPr>
              <a:t>you to do high performance analytics on production data, running locally </a:t>
            </a:r>
            <a:br>
              <a:rPr lang="en-US" sz="1400">
                <a:gradFill>
                  <a:gsLst>
                    <a:gs pos="19469">
                      <a:schemeClr val="tx1"/>
                    </a:gs>
                    <a:gs pos="38053">
                      <a:schemeClr val="tx1"/>
                    </a:gs>
                  </a:gsLst>
                  <a:lin ang="5400000" scaled="0"/>
                </a:gradFill>
                <a:latin typeface="Segoe UI" panose="020B0502040204020203" pitchFamily="34" charset="0"/>
                <a:cs typeface="Segoe UI" panose="020B0502040204020203" pitchFamily="34" charset="0"/>
              </a:rPr>
            </a:br>
            <a:r>
              <a:rPr lang="en-US" sz="1400">
                <a:gradFill>
                  <a:gsLst>
                    <a:gs pos="19469">
                      <a:schemeClr val="tx1"/>
                    </a:gs>
                    <a:gs pos="38053">
                      <a:schemeClr val="tx1"/>
                    </a:gs>
                  </a:gsLst>
                  <a:lin ang="5400000" scaled="0"/>
                </a:gradFill>
                <a:latin typeface="Segoe UI" panose="020B0502040204020203" pitchFamily="34" charset="0"/>
                <a:cs typeface="Segoe UI" panose="020B0502040204020203" pitchFamily="34" charset="0"/>
              </a:rPr>
              <a:t>on your computer </a:t>
            </a:r>
            <a:endParaRPr lang="en-US" sz="1600">
              <a:gradFill>
                <a:gsLst>
                  <a:gs pos="19469">
                    <a:schemeClr val="tx1"/>
                  </a:gs>
                  <a:gs pos="38053">
                    <a:schemeClr val="tx1"/>
                  </a:gs>
                </a:gsLst>
                <a:lin ang="5400000" scaled="0"/>
              </a:gradFill>
              <a:latin typeface="Segoe UI" panose="020B0502040204020203" pitchFamily="34" charset="0"/>
              <a:cs typeface="Segoe UI" panose="020B0502040204020203" pitchFamily="34" charset="0"/>
            </a:endParaRPr>
          </a:p>
        </p:txBody>
      </p:sp>
      <p:sp>
        <p:nvSpPr>
          <p:cNvPr id="130" name="Rectangle 129"/>
          <p:cNvSpPr/>
          <p:nvPr/>
        </p:nvSpPr>
        <p:spPr bwMode="auto">
          <a:xfrm>
            <a:off x="8503914" y="1869348"/>
            <a:ext cx="3657081" cy="14677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spcBef>
                <a:spcPts val="300"/>
              </a:spcBef>
              <a:spcAft>
                <a:spcPts val="300"/>
              </a:spcAft>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Big Data</a:t>
            </a:r>
          </a:p>
          <a:p>
            <a:pPr defTabSz="950481">
              <a:lnSpc>
                <a:spcPct val="90000"/>
              </a:lnSpc>
              <a:spcBef>
                <a:spcPts val="300"/>
              </a:spcBef>
              <a:spcAft>
                <a:spcPts val="300"/>
              </a:spcAft>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HDInsight </a:t>
            </a:r>
            <a:endParaRPr lang="en-US" sz="1836" b="1" kern="0">
              <a:gradFill>
                <a:gsLst>
                  <a:gs pos="90299">
                    <a:srgbClr val="0078D7"/>
                  </a:gs>
                  <a:gs pos="69403">
                    <a:srgbClr val="0078D7"/>
                  </a:gs>
                </a:gsLst>
                <a:lin ang="5400000" scaled="1"/>
              </a:gradFill>
              <a:latin typeface="Segoe UI Light"/>
              <a:ea typeface="Segoe UI" pitchFamily="34" charset="0"/>
              <a:cs typeface="Segoe UI" pitchFamily="34" charset="0"/>
            </a:endParaRPr>
          </a:p>
          <a:p>
            <a:pPr defTabSz="950481">
              <a:lnSpc>
                <a:spcPct val="90000"/>
              </a:lnSpc>
              <a:spcBef>
                <a:spcPts val="300"/>
              </a:spcBef>
              <a:spcAft>
                <a:spcPts val="300"/>
              </a:spcAft>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Linux and Windows Servers</a:t>
            </a:r>
          </a:p>
          <a:p>
            <a:pPr defTabSz="950481">
              <a:lnSpc>
                <a:spcPct val="90000"/>
              </a:lnSpc>
              <a:spcBef>
                <a:spcPts val="300"/>
              </a:spcBef>
              <a:spcAft>
                <a:spcPts val="300"/>
              </a:spcAft>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Virtual Machines</a:t>
            </a:r>
          </a:p>
        </p:txBody>
      </p:sp>
      <p:sp>
        <p:nvSpPr>
          <p:cNvPr id="140" name="Rectangle 139"/>
          <p:cNvSpPr/>
          <p:nvPr/>
        </p:nvSpPr>
        <p:spPr bwMode="auto">
          <a:xfrm>
            <a:off x="275482" y="4422007"/>
            <a:ext cx="3657081" cy="578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2000"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Client </a:t>
            </a:r>
            <a:r>
              <a:rPr lang="en-US" sz="1199"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(free)</a:t>
            </a:r>
            <a:endParaRPr lang="en-US" sz="2000" kern="0">
              <a:gradFill>
                <a:gsLst>
                  <a:gs pos="42537">
                    <a:srgbClr val="0078D7"/>
                  </a:gs>
                  <a:gs pos="54000">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endParaRPr>
          </a:p>
        </p:txBody>
      </p:sp>
      <p:grpSp>
        <p:nvGrpSpPr>
          <p:cNvPr id="33" name="Group 32"/>
          <p:cNvGrpSpPr/>
          <p:nvPr/>
        </p:nvGrpSpPr>
        <p:grpSpPr>
          <a:xfrm>
            <a:off x="927397" y="2008466"/>
            <a:ext cx="2353249" cy="2353249"/>
            <a:chOff x="926647" y="2008256"/>
            <a:chExt cx="2353582" cy="2353582"/>
          </a:xfrm>
        </p:grpSpPr>
        <p:sp>
          <p:nvSpPr>
            <p:cNvPr id="10" name="Oval 9"/>
            <p:cNvSpPr/>
            <p:nvPr/>
          </p:nvSpPr>
          <p:spPr bwMode="auto">
            <a:xfrm>
              <a:off x="926647" y="2008256"/>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1223456" y="2675592"/>
              <a:ext cx="1759965" cy="1011940"/>
              <a:chOff x="10033000" y="4794250"/>
              <a:chExt cx="1725613" cy="992188"/>
            </a:xfrm>
          </p:grpSpPr>
          <p:sp>
            <p:nvSpPr>
              <p:cNvPr id="138" name="Rectangle 137"/>
              <p:cNvSpPr>
                <a:spLocks noChangeArrowheads="1"/>
              </p:cNvSpPr>
              <p:nvPr/>
            </p:nvSpPr>
            <p:spPr bwMode="auto">
              <a:xfrm>
                <a:off x="10226675" y="4794250"/>
                <a:ext cx="1338263" cy="909638"/>
              </a:xfrm>
              <a:prstGeom prst="rect">
                <a:avLst/>
              </a:prstGeom>
              <a:solidFill>
                <a:schemeClr val="bg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973">
                  <a:defRPr/>
                </a:pPr>
                <a:endParaRPr lang="en-US" sz="1873" kern="0">
                  <a:solidFill>
                    <a:srgbClr val="B4009E"/>
                  </a:solidFill>
                  <a:latin typeface="Segoe"/>
                </a:endParaRPr>
              </a:p>
            </p:txBody>
          </p:sp>
          <p:sp>
            <p:nvSpPr>
              <p:cNvPr id="139" name="Freeform 138"/>
              <p:cNvSpPr>
                <a:spLocks/>
              </p:cNvSpPr>
              <p:nvPr/>
            </p:nvSpPr>
            <p:spPr bwMode="auto">
              <a:xfrm>
                <a:off x="10033000" y="5719763"/>
                <a:ext cx="1725613" cy="66675"/>
              </a:xfrm>
              <a:custGeom>
                <a:avLst/>
                <a:gdLst>
                  <a:gd name="T0" fmla="*/ 0 w 1647"/>
                  <a:gd name="T1" fmla="*/ 0 h 64"/>
                  <a:gd name="T2" fmla="*/ 0 w 1647"/>
                  <a:gd name="T3" fmla="*/ 4 h 64"/>
                  <a:gd name="T4" fmla="*/ 60 w 1647"/>
                  <a:gd name="T5" fmla="*/ 64 h 64"/>
                  <a:gd name="T6" fmla="*/ 1586 w 1647"/>
                  <a:gd name="T7" fmla="*/ 64 h 64"/>
                  <a:gd name="T8" fmla="*/ 1647 w 1647"/>
                  <a:gd name="T9" fmla="*/ 4 h 64"/>
                  <a:gd name="T10" fmla="*/ 1647 w 1647"/>
                  <a:gd name="T11" fmla="*/ 0 h 64"/>
                  <a:gd name="T12" fmla="*/ 0 w 1647"/>
                  <a:gd name="T13" fmla="*/ 0 h 64"/>
                </a:gdLst>
                <a:ahLst/>
                <a:cxnLst>
                  <a:cxn ang="0">
                    <a:pos x="T0" y="T1"/>
                  </a:cxn>
                  <a:cxn ang="0">
                    <a:pos x="T2" y="T3"/>
                  </a:cxn>
                  <a:cxn ang="0">
                    <a:pos x="T4" y="T5"/>
                  </a:cxn>
                  <a:cxn ang="0">
                    <a:pos x="T6" y="T7"/>
                  </a:cxn>
                  <a:cxn ang="0">
                    <a:pos x="T8" y="T9"/>
                  </a:cxn>
                  <a:cxn ang="0">
                    <a:pos x="T10" y="T11"/>
                  </a:cxn>
                  <a:cxn ang="0">
                    <a:pos x="T12" y="T13"/>
                  </a:cxn>
                </a:cxnLst>
                <a:rect l="0" t="0" r="r" b="b"/>
                <a:pathLst>
                  <a:path w="1647" h="64">
                    <a:moveTo>
                      <a:pt x="0" y="0"/>
                    </a:moveTo>
                    <a:cubicBezTo>
                      <a:pt x="0" y="4"/>
                      <a:pt x="0" y="4"/>
                      <a:pt x="0" y="4"/>
                    </a:cubicBezTo>
                    <a:cubicBezTo>
                      <a:pt x="0" y="37"/>
                      <a:pt x="27" y="64"/>
                      <a:pt x="60" y="64"/>
                    </a:cubicBezTo>
                    <a:cubicBezTo>
                      <a:pt x="1586" y="64"/>
                      <a:pt x="1586" y="64"/>
                      <a:pt x="1586" y="64"/>
                    </a:cubicBezTo>
                    <a:cubicBezTo>
                      <a:pt x="1620" y="64"/>
                      <a:pt x="1647" y="37"/>
                      <a:pt x="1647" y="4"/>
                    </a:cubicBezTo>
                    <a:cubicBezTo>
                      <a:pt x="1647" y="0"/>
                      <a:pt x="1647" y="0"/>
                      <a:pt x="1647" y="0"/>
                    </a:cubicBezTo>
                    <a:lnTo>
                      <a:pt x="0" y="0"/>
                    </a:lnTo>
                    <a:close/>
                  </a:path>
                </a:pathLst>
              </a:custGeom>
              <a:solidFill>
                <a:schemeClr val="accent1"/>
              </a:solidFill>
              <a:ln w="25400" cap="flat" cmpd="sng" algn="ctr">
                <a:solidFill>
                  <a:srgbClr val="0078D7"/>
                </a:solidFill>
                <a:prstDash val="solid"/>
              </a:ln>
              <a:effectLst/>
              <a:ex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50973">
                  <a:defRPr/>
                </a:pPr>
                <a:endParaRPr lang="en-US" sz="1873" kern="0">
                  <a:solidFill>
                    <a:srgbClr val="B4009E"/>
                  </a:solidFill>
                  <a:latin typeface="Segoe"/>
                </a:endParaRPr>
              </a:p>
            </p:txBody>
          </p:sp>
        </p:grpSp>
        <p:sp>
          <p:nvSpPr>
            <p:cNvPr id="141" name="Rectangle 140"/>
            <p:cNvSpPr/>
            <p:nvPr/>
          </p:nvSpPr>
          <p:spPr bwMode="auto">
            <a:xfrm>
              <a:off x="1160431" y="2805383"/>
              <a:ext cx="1687918" cy="69666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9196" rIns="186494" bIns="149196" numCol="1" spcCol="0" rtlCol="0" fromWordArt="0" anchor="t" anchorCtr="0" forceAA="0" compatLnSpc="1">
              <a:prstTxWarp prst="textNoShape">
                <a:avLst/>
              </a:prstTxWarp>
              <a:spAutoFit/>
            </a:bodyPr>
            <a:lstStyle/>
            <a:p>
              <a:pPr marL="244348" algn="ctr" defTabSz="950481">
                <a:lnSpc>
                  <a:spcPct val="90000"/>
                </a:lnSpc>
                <a:defRPr/>
              </a:pPr>
              <a:r>
                <a:rPr lang="en-US" sz="1399" kern="0">
                  <a:gradFill>
                    <a:gsLst>
                      <a:gs pos="5970">
                        <a:schemeClr val="tx1"/>
                      </a:gs>
                      <a:gs pos="100000">
                        <a:schemeClr val="tx1"/>
                      </a:gs>
                    </a:gsLst>
                    <a:lin ang="5400000" scaled="1"/>
                  </a:gradFill>
                  <a:latin typeface="Segoe UI" panose="020B0502040204020203" pitchFamily="34" charset="0"/>
                  <a:ea typeface="Segoe UI" pitchFamily="34" charset="0"/>
                  <a:cs typeface="Segoe UI" panose="020B0502040204020203" pitchFamily="34" charset="0"/>
                </a:rPr>
                <a:t>Data scientist </a:t>
              </a:r>
            </a:p>
            <a:p>
              <a:pPr marL="244348" algn="ctr" defTabSz="950481">
                <a:lnSpc>
                  <a:spcPct val="90000"/>
                </a:lnSpc>
                <a:defRPr/>
              </a:pPr>
              <a:r>
                <a:rPr lang="en-US" sz="1399" kern="0">
                  <a:gradFill>
                    <a:gsLst>
                      <a:gs pos="5970">
                        <a:schemeClr val="tx1"/>
                      </a:gs>
                      <a:gs pos="100000">
                        <a:schemeClr val="tx1"/>
                      </a:gs>
                    </a:gsLst>
                    <a:lin ang="5400000" scaled="1"/>
                  </a:gradFill>
                  <a:latin typeface="Segoe UI" panose="020B0502040204020203" pitchFamily="34" charset="0"/>
                  <a:ea typeface="Segoe UI" pitchFamily="34" charset="0"/>
                  <a:cs typeface="Segoe UI" panose="020B0502040204020203" pitchFamily="34" charset="0"/>
                </a:rPr>
                <a:t>workstation</a:t>
              </a:r>
            </a:p>
          </p:txBody>
        </p:sp>
      </p:grpSp>
      <p:cxnSp>
        <p:nvCxnSpPr>
          <p:cNvPr id="4" name="Straight Connector 3"/>
          <p:cNvCxnSpPr>
            <a:cxnSpLocks/>
            <a:stCxn id="131" idx="2"/>
          </p:cNvCxnSpPr>
          <p:nvPr/>
        </p:nvCxnSpPr>
        <p:spPr>
          <a:xfrm flipH="1">
            <a:off x="4173966" y="2619115"/>
            <a:ext cx="1515257"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cxnSpLocks/>
            <a:stCxn id="135" idx="2"/>
          </p:cNvCxnSpPr>
          <p:nvPr/>
        </p:nvCxnSpPr>
        <p:spPr>
          <a:xfrm flipH="1">
            <a:off x="4173966" y="5349227"/>
            <a:ext cx="1515257" cy="0"/>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43" name="Straight Connector 142"/>
          <p:cNvCxnSpPr>
            <a:cxnSpLocks/>
          </p:cNvCxnSpPr>
          <p:nvPr/>
        </p:nvCxnSpPr>
        <p:spPr>
          <a:xfrm flipV="1">
            <a:off x="4173965" y="2606166"/>
            <a:ext cx="0" cy="2758049"/>
          </a:xfrm>
          <a:prstGeom prst="lin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45" name="Rectangle 144"/>
          <p:cNvSpPr/>
          <p:nvPr/>
        </p:nvSpPr>
        <p:spPr bwMode="auto">
          <a:xfrm>
            <a:off x="8477310" y="4116946"/>
            <a:ext cx="3683686" cy="26123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defTabSz="950481">
              <a:lnSpc>
                <a:spcPct val="90000"/>
              </a:lnSpc>
              <a:spcBef>
                <a:spcPts val="300"/>
              </a:spcBef>
              <a:spcAft>
                <a:spcPts val="300"/>
              </a:spcAft>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In-Database</a:t>
            </a:r>
          </a:p>
          <a:p>
            <a:pPr defTabSz="950481">
              <a:lnSpc>
                <a:spcPct val="90000"/>
              </a:lnSpc>
              <a:spcBef>
                <a:spcPts val="300"/>
              </a:spcBef>
              <a:spcAft>
                <a:spcPts val="300"/>
              </a:spcAft>
              <a:defRPr/>
            </a:pPr>
            <a:r>
              <a:rPr lang="en-US" sz="1599"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SQL Server 2017 </a:t>
            </a:r>
            <a:br>
              <a:rPr lang="en-US" sz="1599"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br>
            <a:r>
              <a:rPr lang="en-US" sz="1599" kern="0">
                <a:gradFill>
                  <a:gsLst>
                    <a:gs pos="79851">
                      <a:srgbClr val="0078D7"/>
                    </a:gs>
                    <a:gs pos="69403">
                      <a:srgbClr val="0078D7"/>
                    </a:gs>
                  </a:gsLst>
                  <a:lin ang="5400000" scaled="1"/>
                </a:gradFill>
                <a:latin typeface="Segoe UI Semibold" panose="020B0702040204020203" pitchFamily="34" charset="0"/>
                <a:cs typeface="Segoe UI Semibold" panose="020B0702040204020203" pitchFamily="34" charset="0"/>
              </a:rPr>
              <a:t>(Machine Learning Services)</a:t>
            </a:r>
          </a:p>
          <a:p>
            <a:pPr defTabSz="950481">
              <a:lnSpc>
                <a:spcPct val="90000"/>
              </a:lnSpc>
              <a:spcBef>
                <a:spcPts val="300"/>
              </a:spcBef>
              <a:spcAft>
                <a:spcPts val="300"/>
              </a:spcAft>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Big Data</a:t>
            </a:r>
          </a:p>
          <a:p>
            <a:pPr defTabSz="950481">
              <a:lnSpc>
                <a:spcPct val="90000"/>
              </a:lnSpc>
              <a:spcBef>
                <a:spcPts val="300"/>
              </a:spcBef>
              <a:spcAft>
                <a:spcPts val="300"/>
              </a:spcAft>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Hadoop/Spark</a:t>
            </a:r>
          </a:p>
          <a:p>
            <a:pPr defTabSz="950481">
              <a:lnSpc>
                <a:spcPct val="90000"/>
              </a:lnSpc>
              <a:spcBef>
                <a:spcPts val="300"/>
              </a:spcBef>
              <a:spcAft>
                <a:spcPts val="300"/>
              </a:spcAft>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Teradata</a:t>
            </a:r>
          </a:p>
          <a:p>
            <a:pPr defTabSz="950481">
              <a:lnSpc>
                <a:spcPct val="90000"/>
              </a:lnSpc>
              <a:spcBef>
                <a:spcPts val="300"/>
              </a:spcBef>
              <a:spcAft>
                <a:spcPts val="300"/>
              </a:spcAft>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Linux and Windows Servers</a:t>
            </a:r>
          </a:p>
          <a:p>
            <a:pPr defTabSz="950481">
              <a:lnSpc>
                <a:spcPct val="90000"/>
              </a:lnSpc>
              <a:spcBef>
                <a:spcPts val="300"/>
              </a:spcBef>
              <a:spcAft>
                <a:spcPts val="300"/>
              </a:spcAft>
              <a:defRPr/>
            </a:pPr>
            <a:r>
              <a:rPr lang="en-US" sz="1599" kern="0">
                <a:gradFill>
                  <a:gsLst>
                    <a:gs pos="90299">
                      <a:srgbClr val="0078D7"/>
                    </a:gs>
                    <a:gs pos="69403">
                      <a:srgbClr val="0078D7"/>
                    </a:gs>
                  </a:gsLst>
                  <a:lin ang="5400000" scaled="1"/>
                </a:gradFill>
                <a:latin typeface="Segoe UI" panose="020B0502040204020203" pitchFamily="34" charset="0"/>
                <a:ea typeface="Segoe UI" panose="020B0502040204020203" pitchFamily="34" charset="0"/>
                <a:cs typeface="Segoe UI" panose="020B0502040204020203" pitchFamily="34" charset="0"/>
              </a:rPr>
              <a:t>R Server for Linux and Windows</a:t>
            </a:r>
          </a:p>
        </p:txBody>
      </p:sp>
      <p:sp>
        <p:nvSpPr>
          <p:cNvPr id="146" name="Rectangle 145"/>
          <p:cNvSpPr/>
          <p:nvPr/>
        </p:nvSpPr>
        <p:spPr bwMode="auto">
          <a:xfrm>
            <a:off x="6333585" y="1730714"/>
            <a:ext cx="996698" cy="476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9196" rIns="0" bIns="149196" numCol="1" spcCol="0" rtlCol="0" fromWordArt="0" anchor="t" anchorCtr="0" forceAA="0" compatLnSpc="1">
            <a:prstTxWarp prst="textNoShape">
              <a:avLst/>
            </a:prstTxWarp>
            <a:noAutofit/>
          </a:bodyPr>
          <a:lstStyle/>
          <a:p>
            <a:pPr algn="ctr" defTabSz="950481">
              <a:lnSpc>
                <a:spcPct val="90000"/>
              </a:lnSpc>
              <a:defRPr/>
            </a:pPr>
            <a:endParaRPr lang="en-US" sz="1399" kern="0">
              <a:gradFill>
                <a:gsLst>
                  <a:gs pos="5970">
                    <a:srgbClr val="505050"/>
                  </a:gs>
                  <a:gs pos="21000">
                    <a:srgbClr val="505050"/>
                  </a:gs>
                </a:gsLst>
                <a:lin ang="5400000" scaled="1"/>
              </a:gradFill>
              <a:latin typeface="Segoe UI" panose="020B0502040204020203" pitchFamily="34" charset="0"/>
              <a:ea typeface="Segoe UI" pitchFamily="34" charset="0"/>
              <a:cs typeface="Segoe UI" panose="020B0502040204020203" pitchFamily="34" charset="0"/>
            </a:endParaRPr>
          </a:p>
        </p:txBody>
      </p:sp>
      <p:sp>
        <p:nvSpPr>
          <p:cNvPr id="133" name="TextBox 132"/>
          <p:cNvSpPr txBox="1"/>
          <p:nvPr/>
        </p:nvSpPr>
        <p:spPr>
          <a:xfrm>
            <a:off x="6939670" y="3767195"/>
            <a:ext cx="1124185" cy="489620"/>
          </a:xfrm>
          <a:prstGeom prst="rect">
            <a:avLst/>
          </a:prstGeom>
          <a:noFill/>
        </p:spPr>
        <p:txBody>
          <a:bodyPr wrap="square" lIns="190180" tIns="152145" rIns="190180" bIns="152145" rtlCol="0">
            <a:noAutofit/>
          </a:bodyPr>
          <a:lstStyle/>
          <a:p>
            <a:pPr algn="ctr" defTabSz="950481">
              <a:lnSpc>
                <a:spcPct val="90000"/>
              </a:lnSpc>
              <a:spcAft>
                <a:spcPts val="624"/>
              </a:spcAft>
              <a:defRPr/>
            </a:pPr>
            <a:r>
              <a:rPr lang="en-US" sz="1599" kern="0">
                <a:gradFill>
                  <a:gsLst>
                    <a:gs pos="79851">
                      <a:srgbClr val="0078D7"/>
                    </a:gs>
                    <a:gs pos="69403">
                      <a:srgbClr val="0078D7"/>
                    </a:gs>
                  </a:gsLst>
                  <a:lin ang="5400000" scaled="1"/>
                </a:gradFill>
                <a:latin typeface="Segoe UI Semibold" panose="020B0702040204020203" pitchFamily="34" charset="0"/>
                <a:ea typeface="Segoe UI" panose="020B0502040204020203" pitchFamily="34" charset="0"/>
                <a:cs typeface="Segoe UI Semibold" panose="020B0702040204020203" pitchFamily="34" charset="0"/>
              </a:rPr>
              <a:t>Hybrid</a:t>
            </a:r>
          </a:p>
        </p:txBody>
      </p:sp>
      <p:sp>
        <p:nvSpPr>
          <p:cNvPr id="3" name="Title 2"/>
          <p:cNvSpPr>
            <a:spLocks noGrp="1"/>
          </p:cNvSpPr>
          <p:nvPr>
            <p:ph type="title"/>
          </p:nvPr>
        </p:nvSpPr>
        <p:spPr/>
        <p:txBody>
          <a:bodyPr/>
          <a:lstStyle/>
          <a:p>
            <a:r>
              <a:rPr lang="en-US"/>
              <a:t>Scale your R environment across platforms</a:t>
            </a:r>
          </a:p>
        </p:txBody>
      </p:sp>
      <p:grpSp>
        <p:nvGrpSpPr>
          <p:cNvPr id="35" name="Group 34"/>
          <p:cNvGrpSpPr/>
          <p:nvPr/>
        </p:nvGrpSpPr>
        <p:grpSpPr>
          <a:xfrm>
            <a:off x="5689222" y="4172603"/>
            <a:ext cx="2353249" cy="2353249"/>
            <a:chOff x="5689147" y="4172699"/>
            <a:chExt cx="2353582" cy="2353582"/>
          </a:xfrm>
        </p:grpSpPr>
        <p:sp>
          <p:nvSpPr>
            <p:cNvPr id="135" name="Oval 134"/>
            <p:cNvSpPr/>
            <p:nvPr/>
          </p:nvSpPr>
          <p:spPr bwMode="auto">
            <a:xfrm>
              <a:off x="5689147" y="4172699"/>
              <a:ext cx="2353582" cy="2353582"/>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50481">
                <a:lnSpc>
                  <a:spcPct val="90000"/>
                </a:lnSpc>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On-premises</a:t>
              </a:r>
            </a:p>
          </p:txBody>
        </p:sp>
        <p:grpSp>
          <p:nvGrpSpPr>
            <p:cNvPr id="148" name="Group 16"/>
            <p:cNvGrpSpPr>
              <a:grpSpLocks noChangeAspect="1"/>
            </p:cNvGrpSpPr>
            <p:nvPr/>
          </p:nvGrpSpPr>
          <p:grpSpPr bwMode="auto">
            <a:xfrm>
              <a:off x="6597167" y="5181308"/>
              <a:ext cx="525094" cy="842312"/>
              <a:chOff x="6154" y="2431"/>
              <a:chExt cx="389" cy="624"/>
            </a:xfrm>
          </p:grpSpPr>
          <p:sp>
            <p:nvSpPr>
              <p:cNvPr id="149" name="Rectangle 17"/>
              <p:cNvSpPr>
                <a:spLocks noChangeArrowheads="1"/>
              </p:cNvSpPr>
              <p:nvPr/>
            </p:nvSpPr>
            <p:spPr bwMode="auto">
              <a:xfrm>
                <a:off x="6197" y="2431"/>
                <a:ext cx="346" cy="62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0" name="Rectangle 18"/>
              <p:cNvSpPr>
                <a:spLocks noChangeArrowheads="1"/>
              </p:cNvSpPr>
              <p:nvPr/>
            </p:nvSpPr>
            <p:spPr bwMode="auto">
              <a:xfrm>
                <a:off x="6249" y="2478"/>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1" name="Rectangle 19"/>
              <p:cNvSpPr>
                <a:spLocks noChangeArrowheads="1"/>
              </p:cNvSpPr>
              <p:nvPr/>
            </p:nvSpPr>
            <p:spPr bwMode="auto">
              <a:xfrm>
                <a:off x="6249" y="2611"/>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2" name="Rectangle 20"/>
              <p:cNvSpPr>
                <a:spLocks noChangeArrowheads="1"/>
              </p:cNvSpPr>
              <p:nvPr/>
            </p:nvSpPr>
            <p:spPr bwMode="auto">
              <a:xfrm>
                <a:off x="6249" y="2743"/>
                <a:ext cx="242" cy="64"/>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Freeform 21"/>
              <p:cNvSpPr>
                <a:spLocks/>
              </p:cNvSpPr>
              <p:nvPr/>
            </p:nvSpPr>
            <p:spPr bwMode="auto">
              <a:xfrm>
                <a:off x="6154" y="25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4" name="Freeform 22"/>
              <p:cNvSpPr>
                <a:spLocks/>
              </p:cNvSpPr>
              <p:nvPr/>
            </p:nvSpPr>
            <p:spPr bwMode="auto">
              <a:xfrm>
                <a:off x="6154" y="27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5" name="Oval 23"/>
              <p:cNvSpPr>
                <a:spLocks noChangeArrowheads="1"/>
              </p:cNvSpPr>
              <p:nvPr/>
            </p:nvSpPr>
            <p:spPr bwMode="auto">
              <a:xfrm>
                <a:off x="6249"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6" name="Oval 24"/>
              <p:cNvSpPr>
                <a:spLocks noChangeArrowheads="1"/>
              </p:cNvSpPr>
              <p:nvPr/>
            </p:nvSpPr>
            <p:spPr bwMode="auto">
              <a:xfrm>
                <a:off x="6344" y="2940"/>
                <a:ext cx="52" cy="51"/>
              </a:xfrm>
              <a:prstGeom prst="ellipse">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7" name="Rectangle 25"/>
              <p:cNvSpPr>
                <a:spLocks noChangeArrowheads="1"/>
              </p:cNvSpPr>
              <p:nvPr/>
            </p:nvSpPr>
            <p:spPr bwMode="auto">
              <a:xfrm>
                <a:off x="6443" y="2940"/>
                <a:ext cx="48" cy="47"/>
              </a:xfrm>
              <a:prstGeom prst="rect">
                <a:avLst/>
              </a:pr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grpSp>
      <p:cxnSp>
        <p:nvCxnSpPr>
          <p:cNvPr id="25" name="Straight Arrow Connector 24"/>
          <p:cNvCxnSpPr>
            <a:cxnSpLocks/>
          </p:cNvCxnSpPr>
          <p:nvPr/>
        </p:nvCxnSpPr>
        <p:spPr>
          <a:xfrm>
            <a:off x="6763044" y="3791587"/>
            <a:ext cx="0" cy="30367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a:cxnSpLocks/>
          </p:cNvCxnSpPr>
          <p:nvPr/>
        </p:nvCxnSpPr>
        <p:spPr>
          <a:xfrm flipV="1">
            <a:off x="6994786" y="3867787"/>
            <a:ext cx="0" cy="303673"/>
          </a:xfrm>
          <a:prstGeom prst="straightConnector1">
            <a:avLst/>
          </a:prstGeom>
          <a:ln w="25400">
            <a:solidFill>
              <a:schemeClr val="tx1"/>
            </a:solidFill>
            <a:headEnd type="none"/>
            <a:tailEnd type="arrow" w="lg" len="med"/>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5689222" y="1442490"/>
            <a:ext cx="2353249" cy="2353249"/>
            <a:chOff x="5689222" y="1442490"/>
            <a:chExt cx="2353249" cy="2353249"/>
          </a:xfrm>
        </p:grpSpPr>
        <p:sp>
          <p:nvSpPr>
            <p:cNvPr id="131" name="Oval 130"/>
            <p:cNvSpPr/>
            <p:nvPr/>
          </p:nvSpPr>
          <p:spPr bwMode="auto">
            <a:xfrm>
              <a:off x="5689222" y="1442490"/>
              <a:ext cx="2353249" cy="2353249"/>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50481">
                <a:lnSpc>
                  <a:spcPct val="90000"/>
                </a:lnSpc>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Cloud</a:t>
              </a:r>
            </a:p>
          </p:txBody>
        </p:sp>
        <p:sp>
          <p:nvSpPr>
            <p:cNvPr id="37" name="Freeform: Shape 36">
              <a:extLst/>
            </p:cNvPr>
            <p:cNvSpPr/>
            <p:nvPr/>
          </p:nvSpPr>
          <p:spPr bwMode="auto">
            <a:xfrm flipV="1">
              <a:off x="6373628" y="2544248"/>
              <a:ext cx="916612" cy="5052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Tree>
    <p:extLst>
      <p:ext uri="{BB962C8B-B14F-4D97-AF65-F5344CB8AC3E}">
        <p14:creationId xmlns:p14="http://schemas.microsoft.com/office/powerpoint/2010/main" val="3542778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35" presetClass="path" presetSubtype="0" decel="100000" fill="hold" nodeType="withEffect">
                                  <p:stCondLst>
                                    <p:cond delay="0"/>
                                  </p:stCondLst>
                                  <p:childTnLst>
                                    <p:animMotion origin="layout" path="M 0 -3.8266E-6 L -0.03013 -3.8266E-6 " pathEditMode="relative" rAng="0" ptsTypes="AA">
                                      <p:cBhvr>
                                        <p:cTn id="9" dur="750" spd="-100000" fill="hold"/>
                                        <p:tgtEl>
                                          <p:spTgt spid="33"/>
                                        </p:tgtEl>
                                        <p:attrNameLst>
                                          <p:attrName>ppt_x</p:attrName>
                                          <p:attrName>ppt_y</p:attrName>
                                        </p:attrNameLst>
                                      </p:cBhvr>
                                      <p:rCtr x="-1506" y="0"/>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35" presetClass="path" presetSubtype="0" decel="100000" fill="hold" grpId="1" nodeType="withEffect">
                                  <p:stCondLst>
                                    <p:cond delay="0"/>
                                  </p:stCondLst>
                                  <p:childTnLst>
                                    <p:animMotion origin="layout" path="M 4.6796E-6 -4.44848E-7 L -0.03013 -4.44848E-7 " pathEditMode="relative" rAng="0" ptsTypes="AA">
                                      <p:cBhvr>
                                        <p:cTn id="14" dur="750" spd="-100000" fill="hold"/>
                                        <p:tgtEl>
                                          <p:spTgt spid="2"/>
                                        </p:tgtEl>
                                        <p:attrNameLst>
                                          <p:attrName>ppt_x</p:attrName>
                                          <p:attrName>ppt_y</p:attrName>
                                        </p:attrNameLst>
                                      </p:cBhvr>
                                      <p:rCtr x="-1506" y="0"/>
                                    </p:animMotion>
                                  </p:childTnLst>
                                </p:cTn>
                              </p:par>
                              <p:par>
                                <p:cTn id="15" presetID="10" presetClass="entr" presetSubtype="0" fill="hold" grpId="0" nodeType="with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fade">
                                      <p:cBhvr>
                                        <p:cTn id="17" dur="500"/>
                                        <p:tgtEl>
                                          <p:spTgt spid="140"/>
                                        </p:tgtEl>
                                      </p:cBhvr>
                                    </p:animEffect>
                                  </p:childTnLst>
                                </p:cTn>
                              </p:par>
                              <p:par>
                                <p:cTn id="18" presetID="35" presetClass="path" presetSubtype="0" decel="100000" fill="hold" grpId="1" nodeType="withEffect">
                                  <p:stCondLst>
                                    <p:cond delay="0"/>
                                  </p:stCondLst>
                                  <p:childTnLst>
                                    <p:animMotion origin="layout" path="M 4.6796E-6 -4.44848E-7 L -0.03013 -4.44848E-7 " pathEditMode="relative" rAng="0" ptsTypes="AA">
                                      <p:cBhvr>
                                        <p:cTn id="19" dur="750" spd="-100000" fill="hold"/>
                                        <p:tgtEl>
                                          <p:spTgt spid="140"/>
                                        </p:tgtEl>
                                        <p:attrNameLst>
                                          <p:attrName>ppt_x</p:attrName>
                                          <p:attrName>ppt_y</p:attrName>
                                        </p:attrNameLst>
                                      </p:cBhvr>
                                      <p:rCtr x="-1506" y="0"/>
                                    </p:animMotion>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44"/>
                                        </p:tgtEl>
                                        <p:attrNameLst>
                                          <p:attrName>style.visibility</p:attrName>
                                        </p:attrNameLst>
                                      </p:cBhvr>
                                      <p:to>
                                        <p:strVal val="visible"/>
                                      </p:to>
                                    </p:set>
                                    <p:animEffect transition="in" filter="wipe(left)">
                                      <p:cBhvr>
                                        <p:cTn id="23" dur="500"/>
                                        <p:tgtEl>
                                          <p:spTgt spid="144"/>
                                        </p:tgtEl>
                                      </p:cBhvr>
                                    </p:animEffect>
                                  </p:childTnLst>
                                </p:cTn>
                              </p:par>
                            </p:childTnLst>
                          </p:cTn>
                        </p:par>
                        <p:par>
                          <p:cTn id="24" fill="hold">
                            <p:stCondLst>
                              <p:cond delay="1250"/>
                            </p:stCondLst>
                            <p:childTnLst>
                              <p:par>
                                <p:cTn id="25" presetID="16" presetClass="entr" presetSubtype="42" fill="hold" nodeType="after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barn(outHorizontal)">
                                      <p:cBhvr>
                                        <p:cTn id="27" dur="500"/>
                                        <p:tgtEl>
                                          <p:spTgt spid="143"/>
                                        </p:tgtEl>
                                      </p:cBhvr>
                                    </p:animEffect>
                                  </p:childTnLst>
                                </p:cTn>
                              </p:par>
                            </p:childTnLst>
                          </p:cTn>
                        </p:par>
                        <p:par>
                          <p:cTn id="28" fill="hold">
                            <p:stCondLst>
                              <p:cond delay="1750"/>
                            </p:stCondLst>
                            <p:childTnLst>
                              <p:par>
                                <p:cTn id="29" presetID="22" presetClass="entr" presetSubtype="8"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par>
                                <p:cTn id="32" presetID="22" presetClass="entr" presetSubtype="8" fill="hold" nodeType="withEffect">
                                  <p:stCondLst>
                                    <p:cond delay="0"/>
                                  </p:stCondLst>
                                  <p:childTnLst>
                                    <p:set>
                                      <p:cBhvr>
                                        <p:cTn id="33" dur="1" fill="hold">
                                          <p:stCondLst>
                                            <p:cond delay="0"/>
                                          </p:stCondLst>
                                        </p:cTn>
                                        <p:tgtEl>
                                          <p:spTgt spid="142"/>
                                        </p:tgtEl>
                                        <p:attrNameLst>
                                          <p:attrName>style.visibility</p:attrName>
                                        </p:attrNameLst>
                                      </p:cBhvr>
                                      <p:to>
                                        <p:strVal val="visible"/>
                                      </p:to>
                                    </p:set>
                                    <p:animEffect transition="in" filter="wipe(left)">
                                      <p:cBhvr>
                                        <p:cTn id="34" dur="500"/>
                                        <p:tgtEl>
                                          <p:spTgt spid="142"/>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35" presetClass="path" presetSubtype="0" decel="100000" fill="hold" nodeType="withEffect">
                                  <p:stCondLst>
                                    <p:cond delay="0"/>
                                  </p:stCondLst>
                                  <p:childTnLst>
                                    <p:animMotion origin="layout" path="M 4.6796E-6 -4.44848E-7 L -0.03013 -4.44848E-7 " pathEditMode="relative" rAng="0" ptsTypes="AA">
                                      <p:cBhvr>
                                        <p:cTn id="39" dur="750" spd="-100000" fill="hold"/>
                                        <p:tgtEl>
                                          <p:spTgt spid="35"/>
                                        </p:tgtEl>
                                        <p:attrNameLst>
                                          <p:attrName>ppt_x</p:attrName>
                                          <p:attrName>ppt_y</p:attrName>
                                        </p:attrNameLst>
                                      </p:cBhvr>
                                      <p:rCtr x="-1506" y="0"/>
                                    </p:animMotion>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35" presetClass="path" presetSubtype="0" decel="100000" fill="hold" nodeType="withEffect">
                                  <p:stCondLst>
                                    <p:cond delay="0"/>
                                  </p:stCondLst>
                                  <p:childTnLst>
                                    <p:animMotion origin="layout" path="M 4.6796E-6 -4.44848E-7 L -0.03013 -4.44848E-7 " pathEditMode="relative" rAng="0" ptsTypes="AA">
                                      <p:cBhvr>
                                        <p:cTn id="44" dur="750" spd="-100000" fill="hold"/>
                                        <p:tgtEl>
                                          <p:spTgt spid="5"/>
                                        </p:tgtEl>
                                        <p:attrNameLst>
                                          <p:attrName>ppt_x</p:attrName>
                                          <p:attrName>ppt_y</p:attrName>
                                        </p:attrNameLst>
                                      </p:cBhvr>
                                      <p:rCtr x="-1506" y="0"/>
                                    </p:animMotion>
                                  </p:childTnLst>
                                </p:cTn>
                              </p:par>
                            </p:childTnLst>
                          </p:cTn>
                        </p:par>
                        <p:par>
                          <p:cTn id="45" fill="hold">
                            <p:stCondLst>
                              <p:cond delay="2500"/>
                            </p:stCondLst>
                            <p:childTnLst>
                              <p:par>
                                <p:cTn id="46" presetID="22" presetClass="entr" presetSubtype="4" fill="hold" nodeType="afterEffect">
                                  <p:stCondLst>
                                    <p:cond delay="0"/>
                                  </p:stCondLst>
                                  <p:childTnLst>
                                    <p:set>
                                      <p:cBhvr>
                                        <p:cTn id="47" dur="1" fill="hold">
                                          <p:stCondLst>
                                            <p:cond delay="0"/>
                                          </p:stCondLst>
                                        </p:cTn>
                                        <p:tgtEl>
                                          <p:spTgt spid="158"/>
                                        </p:tgtEl>
                                        <p:attrNameLst>
                                          <p:attrName>style.visibility</p:attrName>
                                        </p:attrNameLst>
                                      </p:cBhvr>
                                      <p:to>
                                        <p:strVal val="visible"/>
                                      </p:to>
                                    </p:set>
                                    <p:animEffect transition="in" filter="wipe(down)">
                                      <p:cBhvr>
                                        <p:cTn id="48" dur="500"/>
                                        <p:tgtEl>
                                          <p:spTgt spid="158"/>
                                        </p:tgtEl>
                                      </p:cBhvr>
                                    </p:animEffect>
                                  </p:childTnLst>
                                </p:cTn>
                              </p:par>
                              <p:par>
                                <p:cTn id="49" presetID="22" presetClass="entr" presetSubtype="1" fill="hold"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up)">
                                      <p:cBhvr>
                                        <p:cTn id="51" dur="500"/>
                                        <p:tgtEl>
                                          <p:spTgt spid="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33"/>
                                        </p:tgtEl>
                                        <p:attrNameLst>
                                          <p:attrName>style.visibility</p:attrName>
                                        </p:attrNameLst>
                                      </p:cBhvr>
                                      <p:to>
                                        <p:strVal val="visible"/>
                                      </p:to>
                                    </p:set>
                                    <p:animEffect transition="in" filter="fade">
                                      <p:cBhvr>
                                        <p:cTn id="55" dur="500"/>
                                        <p:tgtEl>
                                          <p:spTgt spid="133"/>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145"/>
                                        </p:tgtEl>
                                        <p:attrNameLst>
                                          <p:attrName>style.visibility</p:attrName>
                                        </p:attrNameLst>
                                      </p:cBhvr>
                                      <p:to>
                                        <p:strVal val="visible"/>
                                      </p:to>
                                    </p:set>
                                    <p:animEffect transition="in" filter="fade">
                                      <p:cBhvr>
                                        <p:cTn id="58" dur="500"/>
                                        <p:tgtEl>
                                          <p:spTgt spid="145"/>
                                        </p:tgtEl>
                                      </p:cBhvr>
                                    </p:animEffect>
                                  </p:childTnLst>
                                </p:cTn>
                              </p:par>
                              <p:par>
                                <p:cTn id="59" presetID="35" presetClass="path" presetSubtype="0" decel="100000" fill="hold" grpId="1" nodeType="withEffect">
                                  <p:stCondLst>
                                    <p:cond delay="300"/>
                                  </p:stCondLst>
                                  <p:childTnLst>
                                    <p:animMotion origin="layout" path="M 3.38014E-6 3.59964E-6 L -0.03013 3.59964E-6 " pathEditMode="relative" rAng="0" ptsTypes="AA">
                                      <p:cBhvr>
                                        <p:cTn id="60" dur="750" spd="-100000" fill="hold"/>
                                        <p:tgtEl>
                                          <p:spTgt spid="145"/>
                                        </p:tgtEl>
                                        <p:attrNameLst>
                                          <p:attrName>ppt_x</p:attrName>
                                          <p:attrName>ppt_y</p:attrName>
                                        </p:attrNameLst>
                                      </p:cBhvr>
                                      <p:rCtr x="-1506" y="0"/>
                                    </p:animMotion>
                                  </p:childTnLst>
                                </p:cTn>
                              </p:par>
                              <p:par>
                                <p:cTn id="61" presetID="10" presetClass="entr" presetSubtype="0" fill="hold" grpId="0" nodeType="withEffect">
                                  <p:stCondLst>
                                    <p:cond delay="300"/>
                                  </p:stCondLst>
                                  <p:childTnLst>
                                    <p:set>
                                      <p:cBhvr>
                                        <p:cTn id="62" dur="1" fill="hold">
                                          <p:stCondLst>
                                            <p:cond delay="0"/>
                                          </p:stCondLst>
                                        </p:cTn>
                                        <p:tgtEl>
                                          <p:spTgt spid="130"/>
                                        </p:tgtEl>
                                        <p:attrNameLst>
                                          <p:attrName>style.visibility</p:attrName>
                                        </p:attrNameLst>
                                      </p:cBhvr>
                                      <p:to>
                                        <p:strVal val="visible"/>
                                      </p:to>
                                    </p:set>
                                    <p:animEffect transition="in" filter="fade">
                                      <p:cBhvr>
                                        <p:cTn id="63" dur="500"/>
                                        <p:tgtEl>
                                          <p:spTgt spid="130"/>
                                        </p:tgtEl>
                                      </p:cBhvr>
                                    </p:animEffect>
                                  </p:childTnLst>
                                </p:cTn>
                              </p:par>
                              <p:par>
                                <p:cTn id="64" presetID="35" presetClass="path" presetSubtype="0" decel="100000" fill="hold" grpId="1" nodeType="withEffect">
                                  <p:stCondLst>
                                    <p:cond delay="300"/>
                                  </p:stCondLst>
                                  <p:childTnLst>
                                    <p:animMotion origin="layout" path="M 2.19045E-6 2.99591E-7 L -0.03013 2.99591E-7 " pathEditMode="relative" rAng="0" ptsTypes="AA">
                                      <p:cBhvr>
                                        <p:cTn id="65" dur="750" spd="-100000" fill="hold"/>
                                        <p:tgtEl>
                                          <p:spTgt spid="130"/>
                                        </p:tgtEl>
                                        <p:attrNameLst>
                                          <p:attrName>ppt_x</p:attrName>
                                          <p:attrName>ppt_y</p:attrName>
                                        </p:attrNameLst>
                                      </p:cBhvr>
                                      <p:rCtr x="-150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30" grpId="0"/>
      <p:bldP spid="130" grpId="1"/>
      <p:bldP spid="140" grpId="0"/>
      <p:bldP spid="140" grpId="1"/>
      <p:bldP spid="145" grpId="0"/>
      <p:bldP spid="145" grpId="1"/>
      <p:bldP spid="13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p:txBody>
          <a:bodyPr/>
          <a:lstStyle/>
          <a:p>
            <a:r>
              <a:rPr lang="en-US"/>
              <a:t>Deploy Analytics via Hybrid Architectures</a:t>
            </a:r>
          </a:p>
        </p:txBody>
      </p:sp>
      <p:sp>
        <p:nvSpPr>
          <p:cNvPr id="80" name="Rectangle 79"/>
          <p:cNvSpPr/>
          <p:nvPr/>
        </p:nvSpPr>
        <p:spPr bwMode="auto">
          <a:xfrm>
            <a:off x="275481" y="2125663"/>
            <a:ext cx="5897372" cy="45720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81" name="Rectangle 80"/>
          <p:cNvSpPr/>
          <p:nvPr/>
        </p:nvSpPr>
        <p:spPr bwMode="auto">
          <a:xfrm>
            <a:off x="6266831" y="2125663"/>
            <a:ext cx="5897372" cy="457200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84" name="Oval 83"/>
          <p:cNvSpPr/>
          <p:nvPr/>
        </p:nvSpPr>
        <p:spPr bwMode="auto">
          <a:xfrm>
            <a:off x="2307779" y="1367623"/>
            <a:ext cx="1832777" cy="1832777"/>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50481">
              <a:lnSpc>
                <a:spcPct val="90000"/>
              </a:lnSpc>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Cloud</a:t>
            </a:r>
          </a:p>
        </p:txBody>
      </p:sp>
      <p:sp>
        <p:nvSpPr>
          <p:cNvPr id="87" name="Freeform: Shape 86">
            <a:extLst/>
          </p:cNvPr>
          <p:cNvSpPr/>
          <p:nvPr/>
        </p:nvSpPr>
        <p:spPr bwMode="auto">
          <a:xfrm flipV="1">
            <a:off x="2765861" y="2286197"/>
            <a:ext cx="916612" cy="50528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algn="ctr"/>
            <a:endParaRPr lang="en-US" sz="900">
              <a:gradFill>
                <a:gsLst>
                  <a:gs pos="0">
                    <a:srgbClr val="505050"/>
                  </a:gs>
                  <a:gs pos="100000">
                    <a:srgbClr val="505050"/>
                  </a:gs>
                </a:gsLst>
              </a:gradFill>
            </a:endParaRPr>
          </a:p>
        </p:txBody>
      </p:sp>
      <p:sp>
        <p:nvSpPr>
          <p:cNvPr id="88" name="Oval 87"/>
          <p:cNvSpPr/>
          <p:nvPr/>
        </p:nvSpPr>
        <p:spPr bwMode="auto">
          <a:xfrm>
            <a:off x="8299129" y="1367623"/>
            <a:ext cx="1832777" cy="1832777"/>
          </a:xfrm>
          <a:prstGeom prst="ellipse">
            <a:avLst/>
          </a:prstGeom>
          <a:solidFill>
            <a:schemeClr val="bg1"/>
          </a:solidFill>
          <a:ln w="2540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noAutofit/>
          </a:bodyPr>
          <a:lstStyle/>
          <a:p>
            <a:pPr algn="ctr" defTabSz="950481">
              <a:lnSpc>
                <a:spcPct val="90000"/>
              </a:lnSpc>
              <a:defRPr/>
            </a:pPr>
            <a:r>
              <a:rPr lang="en-US" kern="0">
                <a:gradFill>
                  <a:gsLst>
                    <a:gs pos="5970">
                      <a:schemeClr val="tx1"/>
                    </a:gs>
                    <a:gs pos="100000">
                      <a:schemeClr val="tx1"/>
                    </a:gs>
                  </a:gsLst>
                  <a:lin ang="5400000" scaled="1"/>
                </a:gradFill>
                <a:latin typeface="Segoe UI" panose="020B0502040204020203" pitchFamily="34" charset="0"/>
                <a:cs typeface="Segoe UI" panose="020B0502040204020203" pitchFamily="34" charset="0"/>
              </a:rPr>
              <a:t>On-premises</a:t>
            </a:r>
          </a:p>
        </p:txBody>
      </p:sp>
      <p:grpSp>
        <p:nvGrpSpPr>
          <p:cNvPr id="45" name="Group 16"/>
          <p:cNvGrpSpPr>
            <a:grpSpLocks noChangeAspect="1"/>
          </p:cNvGrpSpPr>
          <p:nvPr/>
        </p:nvGrpSpPr>
        <p:grpSpPr bwMode="auto">
          <a:xfrm>
            <a:off x="9026211" y="2235170"/>
            <a:ext cx="378612" cy="607338"/>
            <a:chOff x="6154" y="2431"/>
            <a:chExt cx="389" cy="624"/>
          </a:xfrm>
        </p:grpSpPr>
        <p:sp>
          <p:nvSpPr>
            <p:cNvPr id="46" name="Rectangle 17"/>
            <p:cNvSpPr>
              <a:spLocks noChangeArrowheads="1"/>
            </p:cNvSpPr>
            <p:nvPr/>
          </p:nvSpPr>
          <p:spPr bwMode="auto">
            <a:xfrm>
              <a:off x="6197" y="2431"/>
              <a:ext cx="346" cy="624"/>
            </a:xfrm>
            <a:prstGeom prst="rect">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0" name="Rectangle 18"/>
            <p:cNvSpPr>
              <a:spLocks noChangeArrowheads="1"/>
            </p:cNvSpPr>
            <p:nvPr/>
          </p:nvSpPr>
          <p:spPr bwMode="auto">
            <a:xfrm>
              <a:off x="6249" y="2478"/>
              <a:ext cx="242" cy="64"/>
            </a:xfrm>
            <a:prstGeom prst="rect">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1" name="Rectangle 19"/>
            <p:cNvSpPr>
              <a:spLocks noChangeArrowheads="1"/>
            </p:cNvSpPr>
            <p:nvPr/>
          </p:nvSpPr>
          <p:spPr bwMode="auto">
            <a:xfrm>
              <a:off x="6249" y="2611"/>
              <a:ext cx="242" cy="64"/>
            </a:xfrm>
            <a:prstGeom prst="rect">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3" name="Rectangle 20"/>
            <p:cNvSpPr>
              <a:spLocks noChangeArrowheads="1"/>
            </p:cNvSpPr>
            <p:nvPr/>
          </p:nvSpPr>
          <p:spPr bwMode="auto">
            <a:xfrm>
              <a:off x="6249" y="2743"/>
              <a:ext cx="242" cy="64"/>
            </a:xfrm>
            <a:prstGeom prst="rect">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7" name="Freeform 21"/>
            <p:cNvSpPr>
              <a:spLocks/>
            </p:cNvSpPr>
            <p:nvPr/>
          </p:nvSpPr>
          <p:spPr bwMode="auto">
            <a:xfrm>
              <a:off x="6154" y="2508"/>
              <a:ext cx="43" cy="111"/>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8" name="Freeform 22"/>
            <p:cNvSpPr>
              <a:spLocks/>
            </p:cNvSpPr>
            <p:nvPr/>
          </p:nvSpPr>
          <p:spPr bwMode="auto">
            <a:xfrm>
              <a:off x="6154" y="2735"/>
              <a:ext cx="43" cy="107"/>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69" name="Oval 23"/>
            <p:cNvSpPr>
              <a:spLocks noChangeArrowheads="1"/>
            </p:cNvSpPr>
            <p:nvPr/>
          </p:nvSpPr>
          <p:spPr bwMode="auto">
            <a:xfrm>
              <a:off x="6249" y="2940"/>
              <a:ext cx="52" cy="5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1" name="Oval 24"/>
            <p:cNvSpPr>
              <a:spLocks noChangeArrowheads="1"/>
            </p:cNvSpPr>
            <p:nvPr/>
          </p:nvSpPr>
          <p:spPr bwMode="auto">
            <a:xfrm>
              <a:off x="6344" y="2940"/>
              <a:ext cx="52" cy="51"/>
            </a:xfrm>
            <a:prstGeom prst="ellipse">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77" name="Rectangle 25"/>
            <p:cNvSpPr>
              <a:spLocks noChangeArrowheads="1"/>
            </p:cNvSpPr>
            <p:nvPr/>
          </p:nvSpPr>
          <p:spPr bwMode="auto">
            <a:xfrm>
              <a:off x="6443" y="2940"/>
              <a:ext cx="48" cy="47"/>
            </a:xfrm>
            <a:prstGeom prst="rect">
              <a:avLst/>
            </a:prstGeom>
            <a:noFill/>
            <a:ln w="254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4" name="TextBox 3"/>
          <p:cNvSpPr txBox="1"/>
          <p:nvPr/>
        </p:nvSpPr>
        <p:spPr>
          <a:xfrm>
            <a:off x="2883134" y="2408543"/>
            <a:ext cx="707566" cy="433965"/>
          </a:xfrm>
          <a:prstGeom prst="rect">
            <a:avLst/>
          </a:prstGeom>
          <a:noFill/>
        </p:spPr>
        <p:txBody>
          <a:bodyPr wrap="none" lIns="182880" tIns="146304" rIns="182880" bIns="146304" rtlCol="0">
            <a:spAutoFit/>
          </a:bodyPr>
          <a:lstStyle/>
          <a:p>
            <a:pPr>
              <a:lnSpc>
                <a:spcPct val="90000"/>
              </a:lnSpc>
              <a:spcAft>
                <a:spcPts val="600"/>
              </a:spcAft>
            </a:pPr>
            <a:r>
              <a:rPr lang="en-US" sz="100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rPr>
              <a:t>Azure</a:t>
            </a:r>
          </a:p>
        </p:txBody>
      </p:sp>
      <p:pic>
        <p:nvPicPr>
          <p:cNvPr id="92" name="Picture 9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79240" y="2694572"/>
            <a:ext cx="675760" cy="821580"/>
          </a:xfrm>
          <a:prstGeom prst="rect">
            <a:avLst/>
          </a:prstGeom>
        </p:spPr>
      </p:pic>
      <p:pic>
        <p:nvPicPr>
          <p:cNvPr id="93" name="Picture 9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99781" y="2973374"/>
            <a:ext cx="1614578" cy="383081"/>
          </a:xfrm>
          <a:prstGeom prst="rect">
            <a:avLst/>
          </a:prstGeom>
        </p:spPr>
      </p:pic>
      <p:pic>
        <p:nvPicPr>
          <p:cNvPr id="94" name="Picture 9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54796" y="2489286"/>
            <a:ext cx="1104549" cy="256167"/>
          </a:xfrm>
          <a:prstGeom prst="rect">
            <a:avLst/>
          </a:prstGeom>
        </p:spPr>
      </p:pic>
      <p:grpSp>
        <p:nvGrpSpPr>
          <p:cNvPr id="95" name="Group 94"/>
          <p:cNvGrpSpPr/>
          <p:nvPr/>
        </p:nvGrpSpPr>
        <p:grpSpPr>
          <a:xfrm>
            <a:off x="6635749" y="2580396"/>
            <a:ext cx="731905" cy="874004"/>
            <a:chOff x="5413727" y="4686743"/>
            <a:chExt cx="1049960" cy="1253809"/>
          </a:xfrm>
          <a:solidFill>
            <a:srgbClr val="F2F2F2"/>
          </a:solidFill>
        </p:grpSpPr>
        <p:grpSp>
          <p:nvGrpSpPr>
            <p:cNvPr id="96" name="Group 95"/>
            <p:cNvGrpSpPr/>
            <p:nvPr/>
          </p:nvGrpSpPr>
          <p:grpSpPr>
            <a:xfrm>
              <a:off x="5413727" y="4686743"/>
              <a:ext cx="1049960" cy="1253809"/>
              <a:chOff x="7715623" y="4142244"/>
              <a:chExt cx="556011" cy="663962"/>
            </a:xfrm>
            <a:grpFill/>
          </p:grpSpPr>
          <p:grpSp>
            <p:nvGrpSpPr>
              <p:cNvPr id="98" name="Group 97"/>
              <p:cNvGrpSpPr/>
              <p:nvPr/>
            </p:nvGrpSpPr>
            <p:grpSpPr>
              <a:xfrm>
                <a:off x="7715623" y="4142244"/>
                <a:ext cx="556011" cy="663962"/>
                <a:chOff x="2339589" y="172322"/>
                <a:chExt cx="409233" cy="663962"/>
              </a:xfrm>
              <a:grpFill/>
            </p:grpSpPr>
            <p:sp>
              <p:nvSpPr>
                <p:cNvPr id="100"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0" tIns="45720" rIns="0" bIns="45720" numCol="1" anchor="t" anchorCtr="0" compatLnSpc="1">
                  <a:prstTxWarp prst="textNoShape">
                    <a:avLst/>
                  </a:prstTxWarp>
                </a:bodyPr>
                <a:lstStyle/>
                <a:p>
                  <a:r>
                    <a:rPr lang="en-US"/>
                    <a:t> </a:t>
                  </a:r>
                </a:p>
              </p:txBody>
            </p:sp>
            <p:sp>
              <p:nvSpPr>
                <p:cNvPr id="101"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0" tIns="45720" rIns="0" bIns="45720" numCol="1" anchor="t" anchorCtr="0" compatLnSpc="1">
                  <a:prstTxWarp prst="textNoShape">
                    <a:avLst/>
                  </a:prstTxWarp>
                </a:bodyPr>
                <a:lstStyle/>
                <a:p>
                  <a:r>
                    <a:rPr lang="en-US"/>
                    <a:t> </a:t>
                  </a:r>
                </a:p>
              </p:txBody>
            </p:sp>
            <p:sp>
              <p:nvSpPr>
                <p:cNvPr id="102"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25400" cap="flat">
                  <a:solidFill>
                    <a:srgbClr val="525252"/>
                  </a:solidFill>
                  <a:prstDash val="solid"/>
                  <a:miter lim="800000"/>
                  <a:headEnd/>
                  <a:tailEnd/>
                </a:ln>
                <a:extLst/>
              </p:spPr>
              <p:txBody>
                <a:bodyPr vert="horz" wrap="square" lIns="0" tIns="45720" rIns="0" bIns="45720" numCol="1" anchor="t" anchorCtr="0" compatLnSpc="1">
                  <a:prstTxWarp prst="textNoShape">
                    <a:avLst/>
                  </a:prstTxWarp>
                </a:bodyPr>
                <a:lstStyle/>
                <a:p>
                  <a:r>
                    <a:rPr lang="en-US"/>
                    <a:t> </a:t>
                  </a:r>
                </a:p>
              </p:txBody>
            </p:sp>
          </p:grpSp>
          <p:sp>
            <p:nvSpPr>
              <p:cNvPr id="99" name="Oval 98"/>
              <p:cNvSpPr/>
              <p:nvPr/>
            </p:nvSpPr>
            <p:spPr bwMode="auto">
              <a:xfrm>
                <a:off x="7743825" y="4164805"/>
                <a:ext cx="502443" cy="161926"/>
              </a:xfrm>
              <a:prstGeom prst="ellipse">
                <a:avLst/>
              </a:prstGeom>
              <a:grp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97" name="Rectangle 96"/>
            <p:cNvSpPr/>
            <p:nvPr/>
          </p:nvSpPr>
          <p:spPr>
            <a:xfrm>
              <a:off x="5428326" y="5079206"/>
              <a:ext cx="1019175" cy="674458"/>
            </a:xfrm>
            <a:prstGeom prst="rect">
              <a:avLst/>
            </a:prstGeom>
            <a:grpFill/>
            <a:ln w="10795" cap="flat" cmpd="sng" algn="ctr">
              <a:noFill/>
              <a:prstDash val="solid"/>
            </a:ln>
            <a:effectLst/>
          </p:spPr>
          <p:txBody>
            <a:bodyPr lIns="0" tIns="146304" rIns="0" bIns="146304" rtlCol="0" anchor="ctr" anchorCtr="0"/>
            <a:lstStyle/>
            <a:p>
              <a:pPr algn="ctr">
                <a:lnSpc>
                  <a:spcPct val="90000"/>
                </a:lnSpc>
                <a:defRPr/>
              </a:pPr>
              <a:r>
                <a:rPr lang="en-US" sz="10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SQL Server 2016/17</a:t>
              </a:r>
            </a:p>
          </p:txBody>
        </p:sp>
      </p:grpSp>
      <p:cxnSp>
        <p:nvCxnSpPr>
          <p:cNvPr id="9" name="Straight Connector 8"/>
          <p:cNvCxnSpPr/>
          <p:nvPr/>
        </p:nvCxnSpPr>
        <p:spPr>
          <a:xfrm>
            <a:off x="6266831" y="3852863"/>
            <a:ext cx="589737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0" name="Group 9"/>
          <p:cNvGrpSpPr/>
          <p:nvPr/>
        </p:nvGrpSpPr>
        <p:grpSpPr>
          <a:xfrm>
            <a:off x="6723870" y="4267669"/>
            <a:ext cx="5156981" cy="2277593"/>
            <a:chOff x="6590520" y="4035873"/>
            <a:chExt cx="5156981" cy="2982634"/>
          </a:xfrm>
        </p:grpSpPr>
        <p:grpSp>
          <p:nvGrpSpPr>
            <p:cNvPr id="70" name="Group 69"/>
            <p:cNvGrpSpPr/>
            <p:nvPr/>
          </p:nvGrpSpPr>
          <p:grpSpPr>
            <a:xfrm>
              <a:off x="7233996" y="4035873"/>
              <a:ext cx="3018675" cy="645601"/>
              <a:chOff x="804527" y="2495059"/>
              <a:chExt cx="3019532" cy="645785"/>
            </a:xfrm>
          </p:grpSpPr>
          <p:sp>
            <p:nvSpPr>
              <p:cNvPr id="72" name="Chevron 71"/>
              <p:cNvSpPr/>
              <p:nvPr/>
            </p:nvSpPr>
            <p:spPr>
              <a:xfrm>
                <a:off x="2141372" y="2502485"/>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Model</a:t>
                </a:r>
              </a:p>
            </p:txBody>
          </p:sp>
          <p:sp>
            <p:nvSpPr>
              <p:cNvPr id="73" name="Chevron 72"/>
              <p:cNvSpPr/>
              <p:nvPr/>
            </p:nvSpPr>
            <p:spPr>
              <a:xfrm>
                <a:off x="804527" y="2495059"/>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Prepare</a:t>
                </a:r>
              </a:p>
            </p:txBody>
          </p:sp>
        </p:grpSp>
        <p:sp>
          <p:nvSpPr>
            <p:cNvPr id="74" name="Chevron 73"/>
            <p:cNvSpPr/>
            <p:nvPr/>
          </p:nvSpPr>
          <p:spPr>
            <a:xfrm>
              <a:off x="6897965" y="6005374"/>
              <a:ext cx="1809547" cy="620282"/>
            </a:xfrm>
            <a:prstGeom prst="chevron">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Operationalize</a:t>
              </a:r>
            </a:p>
          </p:txBody>
        </p:sp>
        <p:pic>
          <p:nvPicPr>
            <p:cNvPr id="75" name="Picture 7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50842" y="4966861"/>
              <a:ext cx="441051" cy="441051"/>
            </a:xfrm>
            <a:prstGeom prst="rect">
              <a:avLst/>
            </a:prstGeom>
            <a:ln>
              <a:solidFill>
                <a:schemeClr val="bg1"/>
              </a:solidFill>
            </a:ln>
          </p:spPr>
        </p:pic>
        <p:cxnSp>
          <p:nvCxnSpPr>
            <p:cNvPr id="76" name="Elbow Connector 75"/>
            <p:cNvCxnSpPr>
              <a:stCxn id="75" idx="2"/>
              <a:endCxn id="74" idx="0"/>
            </p:cNvCxnSpPr>
            <p:nvPr/>
          </p:nvCxnSpPr>
          <p:spPr>
            <a:xfrm rot="5400000">
              <a:off x="8010788" y="5044794"/>
              <a:ext cx="597462" cy="1323700"/>
            </a:xfrm>
            <a:prstGeom prst="bentConnector3">
              <a:avLst>
                <a:gd name="adj1" fmla="val 50000"/>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72" idx="3"/>
              <a:endCxn id="75" idx="0"/>
            </p:cNvCxnSpPr>
            <p:nvPr/>
          </p:nvCxnSpPr>
          <p:spPr>
            <a:xfrm flipH="1">
              <a:off x="8971368" y="4362386"/>
              <a:ext cx="1281304" cy="604476"/>
            </a:xfrm>
            <a:prstGeom prst="bentConnector4">
              <a:avLst>
                <a:gd name="adj1" fmla="val -18194"/>
                <a:gd name="adj2" fmla="val 76394"/>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79" name="Rectangle 78"/>
            <p:cNvSpPr/>
            <p:nvPr/>
          </p:nvSpPr>
          <p:spPr>
            <a:xfrm>
              <a:off x="8918575" y="6679945"/>
              <a:ext cx="2828926" cy="338562"/>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T-SQL/Stored Procedure</a:t>
              </a:r>
            </a:p>
          </p:txBody>
        </p:sp>
        <p:sp>
          <p:nvSpPr>
            <p:cNvPr id="85" name="Chevron 84"/>
            <p:cNvSpPr/>
            <p:nvPr/>
          </p:nvSpPr>
          <p:spPr>
            <a:xfrm>
              <a:off x="9457217" y="5987508"/>
              <a:ext cx="1809547" cy="620282"/>
            </a:xfrm>
            <a:prstGeom prst="chevron">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Operationalize</a:t>
              </a:r>
            </a:p>
          </p:txBody>
        </p:sp>
        <p:sp>
          <p:nvSpPr>
            <p:cNvPr id="89" name="Rectangle 88"/>
            <p:cNvSpPr/>
            <p:nvPr/>
          </p:nvSpPr>
          <p:spPr>
            <a:xfrm>
              <a:off x="6841860" y="6679945"/>
              <a:ext cx="1847600" cy="338562"/>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R Server</a:t>
              </a:r>
            </a:p>
          </p:txBody>
        </p:sp>
        <p:cxnSp>
          <p:nvCxnSpPr>
            <p:cNvPr id="55" name="Elbow Connector 54"/>
            <p:cNvCxnSpPr>
              <a:stCxn id="75" idx="2"/>
              <a:endCxn id="85" idx="0"/>
            </p:cNvCxnSpPr>
            <p:nvPr/>
          </p:nvCxnSpPr>
          <p:spPr>
            <a:xfrm rot="16200000" flipH="1">
              <a:off x="9299346" y="5079934"/>
              <a:ext cx="579598" cy="1235552"/>
            </a:xfrm>
            <a:prstGeom prst="bentConnector3">
              <a:avLst>
                <a:gd name="adj1" fmla="val 52089"/>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9703475" y="5131519"/>
              <a:ext cx="1259125" cy="556210"/>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Deploy to SQL Server 2016</a:t>
              </a:r>
            </a:p>
          </p:txBody>
        </p:sp>
        <p:sp>
          <p:nvSpPr>
            <p:cNvPr id="66" name="Rectangle 65"/>
            <p:cNvSpPr/>
            <p:nvPr/>
          </p:nvSpPr>
          <p:spPr>
            <a:xfrm>
              <a:off x="6590520" y="5131519"/>
              <a:ext cx="2350280" cy="556210"/>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Deploy to Hadoop/</a:t>
              </a:r>
              <a:b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b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Linux Server/Windows Server</a:t>
              </a:r>
            </a:p>
          </p:txBody>
        </p:sp>
      </p:grpSp>
      <p:grpSp>
        <p:nvGrpSpPr>
          <p:cNvPr id="118" name="Group 117"/>
          <p:cNvGrpSpPr/>
          <p:nvPr/>
        </p:nvGrpSpPr>
        <p:grpSpPr>
          <a:xfrm>
            <a:off x="856470" y="4267669"/>
            <a:ext cx="5176031" cy="2277593"/>
            <a:chOff x="6590520" y="4035873"/>
            <a:chExt cx="5176031" cy="2982634"/>
          </a:xfrm>
        </p:grpSpPr>
        <p:grpSp>
          <p:nvGrpSpPr>
            <p:cNvPr id="119" name="Group 118"/>
            <p:cNvGrpSpPr/>
            <p:nvPr/>
          </p:nvGrpSpPr>
          <p:grpSpPr>
            <a:xfrm>
              <a:off x="7233996" y="4035873"/>
              <a:ext cx="3018675" cy="645601"/>
              <a:chOff x="804527" y="2495059"/>
              <a:chExt cx="3019532" cy="645785"/>
            </a:xfrm>
          </p:grpSpPr>
          <p:sp>
            <p:nvSpPr>
              <p:cNvPr id="130" name="Chevron 71"/>
              <p:cNvSpPr/>
              <p:nvPr/>
            </p:nvSpPr>
            <p:spPr>
              <a:xfrm>
                <a:off x="2141372" y="2502485"/>
                <a:ext cx="1682687" cy="638359"/>
              </a:xfrm>
              <a:prstGeom prst="chevron">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Model</a:t>
                </a:r>
              </a:p>
            </p:txBody>
          </p:sp>
          <p:sp>
            <p:nvSpPr>
              <p:cNvPr id="131" name="Chevron 72"/>
              <p:cNvSpPr/>
              <p:nvPr/>
            </p:nvSpPr>
            <p:spPr>
              <a:xfrm>
                <a:off x="804527" y="2495059"/>
                <a:ext cx="1473935" cy="638359"/>
              </a:xfrm>
              <a:prstGeom prst="chevron">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Prepare</a:t>
                </a:r>
              </a:p>
            </p:txBody>
          </p:sp>
        </p:grpSp>
        <p:sp>
          <p:nvSpPr>
            <p:cNvPr id="120" name="Chevron 73"/>
            <p:cNvSpPr/>
            <p:nvPr/>
          </p:nvSpPr>
          <p:spPr>
            <a:xfrm>
              <a:off x="6897965" y="6005374"/>
              <a:ext cx="1809547" cy="620282"/>
            </a:xfrm>
            <a:prstGeom prst="chevron">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Operationalize</a:t>
              </a:r>
            </a:p>
          </p:txBody>
        </p:sp>
        <p:pic>
          <p:nvPicPr>
            <p:cNvPr id="121" name="Picture 1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750842" y="4966861"/>
              <a:ext cx="441051" cy="441051"/>
            </a:xfrm>
            <a:prstGeom prst="rect">
              <a:avLst/>
            </a:prstGeom>
            <a:ln>
              <a:solidFill>
                <a:schemeClr val="bg1"/>
              </a:solidFill>
            </a:ln>
          </p:spPr>
        </p:pic>
        <p:cxnSp>
          <p:nvCxnSpPr>
            <p:cNvPr id="122" name="Elbow Connector 75"/>
            <p:cNvCxnSpPr>
              <a:stCxn id="121" idx="2"/>
              <a:endCxn id="120" idx="0"/>
            </p:cNvCxnSpPr>
            <p:nvPr/>
          </p:nvCxnSpPr>
          <p:spPr>
            <a:xfrm rot="5400000">
              <a:off x="8010788" y="5044794"/>
              <a:ext cx="597462" cy="1323700"/>
            </a:xfrm>
            <a:prstGeom prst="bentConnector3">
              <a:avLst>
                <a:gd name="adj1" fmla="val 50000"/>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cxnSp>
          <p:nvCxnSpPr>
            <p:cNvPr id="123" name="Elbow Connector 77"/>
            <p:cNvCxnSpPr>
              <a:stCxn id="130" idx="3"/>
              <a:endCxn id="121" idx="0"/>
            </p:cNvCxnSpPr>
            <p:nvPr/>
          </p:nvCxnSpPr>
          <p:spPr>
            <a:xfrm flipH="1">
              <a:off x="8971368" y="4362386"/>
              <a:ext cx="1281304" cy="604476"/>
            </a:xfrm>
            <a:prstGeom prst="bentConnector4">
              <a:avLst>
                <a:gd name="adj1" fmla="val -18194"/>
                <a:gd name="adj2" fmla="val 76394"/>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4" name="Rectangle 123"/>
            <p:cNvSpPr/>
            <p:nvPr/>
          </p:nvSpPr>
          <p:spPr>
            <a:xfrm>
              <a:off x="8899525" y="6679945"/>
              <a:ext cx="2867026" cy="338562"/>
            </a:xfrm>
            <a:prstGeom prst="rect">
              <a:avLst/>
            </a:prstGeom>
          </p:spPr>
          <p:txBody>
            <a:bodyPr wrap="square">
              <a:spAutoFit/>
            </a:bodyPr>
            <a:lstStyle/>
            <a:p>
              <a:pPr algn="ctr" defTabSz="914049">
                <a:lnSpc>
                  <a:spcPct val="90000"/>
                </a:lnSpc>
                <a:defRPr/>
              </a:pPr>
              <a:r>
                <a:rPr lang="en-US" sz="1200" kern="0" err="1">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AzureML</a:t>
              </a: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 Web Services</a:t>
              </a:r>
            </a:p>
          </p:txBody>
        </p:sp>
        <p:sp>
          <p:nvSpPr>
            <p:cNvPr id="125" name="Chevron 84"/>
            <p:cNvSpPr/>
            <p:nvPr/>
          </p:nvSpPr>
          <p:spPr>
            <a:xfrm>
              <a:off x="9457217" y="5987508"/>
              <a:ext cx="1809547" cy="620282"/>
            </a:xfrm>
            <a:prstGeom prst="chevron">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nchorCtr="1"/>
            <a:lstStyle/>
            <a:p>
              <a:pPr defTabSz="914049">
                <a:defRPr/>
              </a:pPr>
              <a:r>
                <a:rPr lang="en-US" sz="1198" kern="0">
                  <a:gradFill>
                    <a:gsLst>
                      <a:gs pos="2917">
                        <a:schemeClr val="bg1"/>
                      </a:gs>
                      <a:gs pos="100000">
                        <a:schemeClr val="bg1"/>
                      </a:gs>
                    </a:gsLst>
                    <a:lin ang="5400000" scaled="0"/>
                  </a:gradFill>
                  <a:latin typeface="Segoe UI Semibold" panose="020B0702040204020203" pitchFamily="34" charset="0"/>
                  <a:cs typeface="Segoe UI Semibold" panose="020B0702040204020203" pitchFamily="34" charset="0"/>
                </a:rPr>
                <a:t>Operationalize</a:t>
              </a:r>
            </a:p>
          </p:txBody>
        </p:sp>
        <p:sp>
          <p:nvSpPr>
            <p:cNvPr id="126" name="Rectangle 125"/>
            <p:cNvSpPr/>
            <p:nvPr/>
          </p:nvSpPr>
          <p:spPr>
            <a:xfrm>
              <a:off x="6841860" y="6679945"/>
              <a:ext cx="1847600" cy="338562"/>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R Server VMs</a:t>
              </a:r>
            </a:p>
          </p:txBody>
        </p:sp>
        <p:cxnSp>
          <p:nvCxnSpPr>
            <p:cNvPr id="127" name="Elbow Connector 54"/>
            <p:cNvCxnSpPr>
              <a:stCxn id="121" idx="2"/>
              <a:endCxn id="125" idx="0"/>
            </p:cNvCxnSpPr>
            <p:nvPr/>
          </p:nvCxnSpPr>
          <p:spPr>
            <a:xfrm rot="16200000" flipH="1">
              <a:off x="9299346" y="5079934"/>
              <a:ext cx="579598" cy="1235552"/>
            </a:xfrm>
            <a:prstGeom prst="bentConnector3">
              <a:avLst>
                <a:gd name="adj1" fmla="val 52089"/>
              </a:avLst>
            </a:prstGeom>
            <a:ln w="15875">
              <a:solidFill>
                <a:schemeClr val="tx1"/>
              </a:solidFill>
              <a:headEnd type="none"/>
              <a:tailEnd type="arrow" w="med" len="sm"/>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9703475" y="5131519"/>
              <a:ext cx="1259125" cy="556210"/>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CRAN R </a:t>
              </a:r>
            </a:p>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Models</a:t>
              </a:r>
            </a:p>
          </p:txBody>
        </p:sp>
        <p:sp>
          <p:nvSpPr>
            <p:cNvPr id="129" name="Rectangle 128"/>
            <p:cNvSpPr/>
            <p:nvPr/>
          </p:nvSpPr>
          <p:spPr>
            <a:xfrm>
              <a:off x="6590520" y="5131519"/>
              <a:ext cx="2350280" cy="556210"/>
            </a:xfrm>
            <a:prstGeom prst="rect">
              <a:avLst/>
            </a:prstGeom>
          </p:spPr>
          <p:txBody>
            <a:bodyPr wrap="square">
              <a:spAutoFit/>
            </a:bodyPr>
            <a:lstStyle/>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R &amp; </a:t>
              </a:r>
              <a:r>
                <a:rPr lang="en-US" sz="1200" kern="0" err="1">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ScaleR</a:t>
              </a: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 </a:t>
              </a:r>
            </a:p>
            <a:p>
              <a:pPr algn="ctr" defTabSz="914049">
                <a:lnSpc>
                  <a:spcPct val="90000"/>
                </a:lnSpc>
                <a:defRPr/>
              </a:pPr>
              <a:r>
                <a:rPr lang="en-US" sz="1200" kern="0">
                  <a:gradFill>
                    <a:gsLst>
                      <a:gs pos="2917">
                        <a:schemeClr val="tx1"/>
                      </a:gs>
                      <a:gs pos="100000">
                        <a:schemeClr val="tx1"/>
                      </a:gs>
                    </a:gsLst>
                    <a:lin ang="5400000" scaled="0"/>
                  </a:gradFill>
                  <a:latin typeface="Segoe UI" panose="020B0502040204020203" pitchFamily="34" charset="0"/>
                  <a:cs typeface="Segoe UI" panose="020B0502040204020203" pitchFamily="34" charset="0"/>
                </a:rPr>
                <a:t>Models</a:t>
              </a:r>
            </a:p>
          </p:txBody>
        </p:sp>
      </p:grpSp>
    </p:spTree>
    <p:extLst>
      <p:ext uri="{BB962C8B-B14F-4D97-AF65-F5344CB8AC3E}">
        <p14:creationId xmlns:p14="http://schemas.microsoft.com/office/powerpoint/2010/main" val="208600358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3B8FE8-9ECF-444C-96B9-5561C5F71F09}"/>
              </a:ext>
            </a:extLst>
          </p:cNvPr>
          <p:cNvSpPr>
            <a:spLocks noGrp="1"/>
          </p:cNvSpPr>
          <p:nvPr>
            <p:ph type="title"/>
          </p:nvPr>
        </p:nvSpPr>
        <p:spPr>
          <a:xfrm>
            <a:off x="792981" y="295274"/>
            <a:ext cx="11371222" cy="917575"/>
          </a:xfrm>
        </p:spPr>
        <p:txBody>
          <a:bodyPr>
            <a:normAutofit fontScale="90000"/>
          </a:bodyPr>
          <a:lstStyle/>
          <a:p>
            <a:r>
              <a:rPr lang="en-US" sz="5300"/>
              <a:t>What we do for your customer</a:t>
            </a:r>
            <a:br>
              <a:rPr lang="en-US" sz="5300"/>
            </a:br>
            <a:r>
              <a:rPr lang="en-US" sz="2700" spc="0">
                <a:latin typeface="Segoe UI" panose="020B0502040204020203" pitchFamily="34" charset="0"/>
              </a:rPr>
              <a:t>Choice of development tools</a:t>
            </a:r>
          </a:p>
        </p:txBody>
      </p:sp>
      <p:sp>
        <p:nvSpPr>
          <p:cNvPr id="193" name="Freeform: Shape 192">
            <a:extLst>
              <a:ext uri="{FF2B5EF4-FFF2-40B4-BE49-F238E27FC236}">
                <a16:creationId xmlns:a16="http://schemas.microsoft.com/office/drawing/2014/main" id="{7037C71D-2B84-41DA-95DC-78C889050865}"/>
              </a:ext>
            </a:extLst>
          </p:cNvPr>
          <p:cNvSpPr/>
          <p:nvPr/>
        </p:nvSpPr>
        <p:spPr bwMode="auto">
          <a:xfrm>
            <a:off x="2300411" y="2179969"/>
            <a:ext cx="9447459" cy="3398500"/>
          </a:xfrm>
          <a:custGeom>
            <a:avLst/>
            <a:gdLst>
              <a:gd name="connsiteX0" fmla="*/ 6363854 w 9448800"/>
              <a:gd name="connsiteY0" fmla="*/ 46182 h 3398982"/>
              <a:gd name="connsiteX1" fmla="*/ 0 w 9448800"/>
              <a:gd name="connsiteY1" fmla="*/ 3389745 h 3398982"/>
              <a:gd name="connsiteX2" fmla="*/ 9448800 w 9448800"/>
              <a:gd name="connsiteY2" fmla="*/ 3398982 h 3398982"/>
              <a:gd name="connsiteX3" fmla="*/ 9217890 w 9448800"/>
              <a:gd name="connsiteY3" fmla="*/ 55418 h 3398982"/>
              <a:gd name="connsiteX4" fmla="*/ 6456218 w 9448800"/>
              <a:gd name="connsiteY4" fmla="*/ 0 h 3398982"/>
              <a:gd name="connsiteX5" fmla="*/ 6465454 w 9448800"/>
              <a:gd name="connsiteY5" fmla="*/ 0 h 3398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48800" h="3398982">
                <a:moveTo>
                  <a:pt x="6363854" y="46182"/>
                </a:moveTo>
                <a:lnTo>
                  <a:pt x="0" y="3389745"/>
                </a:lnTo>
                <a:lnTo>
                  <a:pt x="9448800" y="3398982"/>
                </a:lnTo>
                <a:lnTo>
                  <a:pt x="9217890" y="55418"/>
                </a:lnTo>
                <a:lnTo>
                  <a:pt x="6456218" y="0"/>
                </a:lnTo>
                <a:lnTo>
                  <a:pt x="6465454" y="0"/>
                </a:ln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61" name="Text Placeholder 4">
            <a:extLst/>
          </p:cNvPr>
          <p:cNvSpPr txBox="1">
            <a:spLocks/>
          </p:cNvSpPr>
          <p:nvPr/>
        </p:nvSpPr>
        <p:spPr>
          <a:xfrm>
            <a:off x="1163652" y="1479917"/>
            <a:ext cx="5511786" cy="1874359"/>
          </a:xfrm>
          <a:prstGeom prst="rect">
            <a:avLst/>
          </a:prstGeom>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600"/>
              </a:spcBef>
              <a:spcAft>
                <a:spcPts val="600"/>
              </a:spcAft>
              <a:buNone/>
            </a:pPr>
            <a:r>
              <a:rPr lang="en-US" sz="2000">
                <a:latin typeface="Segoe UI Semibold" panose="020B0702040204020203" pitchFamily="34" charset="0"/>
                <a:cs typeface="Segoe UI Semibold" panose="020B0702040204020203" pitchFamily="34" charset="0"/>
              </a:rPr>
              <a:t>Traditional IDE: Visual Studio</a:t>
            </a:r>
          </a:p>
          <a:p>
            <a:pPr marL="0" lvl="1" indent="0">
              <a:spcBef>
                <a:spcPts val="600"/>
              </a:spcBef>
              <a:spcAft>
                <a:spcPts val="600"/>
              </a:spcAft>
              <a:buNone/>
            </a:pPr>
            <a:r>
              <a:rPr lang="en-US" sz="2000">
                <a:latin typeface="Segoe UI" panose="020B0502040204020203" pitchFamily="34" charset="0"/>
                <a:cs typeface="Segoe UI" panose="020B0502040204020203" pitchFamily="34" charset="0"/>
              </a:rPr>
              <a:t>R Tools for Visual Studio</a:t>
            </a:r>
          </a:p>
          <a:p>
            <a:pPr marL="0" lvl="1" indent="0">
              <a:spcBef>
                <a:spcPts val="600"/>
              </a:spcBef>
              <a:spcAft>
                <a:spcPts val="600"/>
              </a:spcAft>
              <a:buNone/>
            </a:pPr>
            <a:r>
              <a:rPr lang="en-US" sz="2000">
                <a:latin typeface="Segoe UI" panose="020B0502040204020203" pitchFamily="34" charset="0"/>
                <a:cs typeface="Segoe UI" panose="020B0502040204020203" pitchFamily="34" charset="0"/>
              </a:rPr>
              <a:t>Polyglot: R, Python, C, SQL</a:t>
            </a:r>
          </a:p>
          <a:p>
            <a:pPr marL="0" indent="0">
              <a:spcBef>
                <a:spcPts val="600"/>
              </a:spcBef>
              <a:spcAft>
                <a:spcPts val="600"/>
              </a:spcAft>
              <a:buNone/>
            </a:pPr>
            <a:r>
              <a:rPr lang="en-US" sz="2000">
                <a:latin typeface="Segoe UI Semibold" panose="020B0702040204020203" pitchFamily="34" charset="0"/>
                <a:cs typeface="Segoe UI Semibold" panose="020B0702040204020203" pitchFamily="34" charset="0"/>
              </a:rPr>
              <a:t>Notebook: </a:t>
            </a:r>
            <a:r>
              <a:rPr lang="en-US" sz="2000" err="1">
                <a:latin typeface="Segoe UI Semibold" panose="020B0702040204020203" pitchFamily="34" charset="0"/>
                <a:cs typeface="Segoe UI Semibold" panose="020B0702040204020203" pitchFamily="34" charset="0"/>
              </a:rPr>
              <a:t>Jupyter</a:t>
            </a:r>
            <a:endParaRPr lang="en-US" sz="2000">
              <a:latin typeface="Segoe UI Semibold" panose="020B0702040204020203" pitchFamily="34" charset="0"/>
              <a:cs typeface="Segoe UI Semibold" panose="020B0702040204020203" pitchFamily="34" charset="0"/>
            </a:endParaRPr>
          </a:p>
          <a:p>
            <a:pPr marL="0" lvl="1" indent="0">
              <a:spcBef>
                <a:spcPts val="600"/>
              </a:spcBef>
              <a:spcAft>
                <a:spcPts val="600"/>
              </a:spcAft>
              <a:buNone/>
            </a:pPr>
            <a:r>
              <a:rPr lang="en-US" sz="2000">
                <a:latin typeface="Segoe UI" panose="020B0502040204020203" pitchFamily="34" charset="0"/>
                <a:cs typeface="Segoe UI" panose="020B0502040204020203" pitchFamily="34" charset="0"/>
              </a:rPr>
              <a:t>R &amp; Python</a:t>
            </a:r>
          </a:p>
          <a:p>
            <a:pPr marL="0" lvl="1" indent="0">
              <a:spcBef>
                <a:spcPts val="600"/>
              </a:spcBef>
              <a:spcAft>
                <a:spcPts val="600"/>
              </a:spcAft>
              <a:buNone/>
            </a:pPr>
            <a:r>
              <a:rPr lang="en-US" sz="2000">
                <a:latin typeface="Segoe UI" panose="020B0502040204020203" pitchFamily="34" charset="0"/>
                <a:cs typeface="Segoe UI" panose="020B0502040204020203" pitchFamily="34" charset="0"/>
              </a:rPr>
              <a:t>Collaboration &amp; Experimentation</a:t>
            </a:r>
          </a:p>
        </p:txBody>
      </p:sp>
      <p:sp>
        <p:nvSpPr>
          <p:cNvPr id="389" name="Rectangle 388"/>
          <p:cNvSpPr/>
          <p:nvPr/>
        </p:nvSpPr>
        <p:spPr>
          <a:xfrm>
            <a:off x="6813202" y="1479917"/>
            <a:ext cx="5701061" cy="1331647"/>
          </a:xfrm>
          <a:prstGeom prst="rect">
            <a:avLst/>
          </a:prstGeom>
        </p:spPr>
        <p:txBody>
          <a:bodyPr wrap="square" lIns="182880" tIns="146304" rIns="182880" bIns="146304">
            <a:spAutoFit/>
          </a:bodyPr>
          <a:lstStyle/>
          <a:p>
            <a:pPr marL="0" lvl="2">
              <a:lnSpc>
                <a:spcPct val="90000"/>
              </a:lnSpc>
              <a:spcBef>
                <a:spcPts val="400"/>
              </a:spcBef>
              <a:spcAft>
                <a:spcPts val="400"/>
              </a:spcAft>
              <a:buSzPct val="90000"/>
            </a:pPr>
            <a:r>
              <a:rPr lang="en-US" sz="20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Third-party and open source IDEs</a:t>
            </a:r>
          </a:p>
          <a:p>
            <a:pPr marL="0" lvl="1">
              <a:lnSpc>
                <a:spcPct val="90000"/>
              </a:lnSpc>
              <a:spcBef>
                <a:spcPts val="400"/>
              </a:spcBef>
              <a:spcAft>
                <a:spcPts val="400"/>
              </a:spcAft>
              <a:buSzPct val="90000"/>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Python: </a:t>
            </a:r>
            <a:r>
              <a:rPr lang="en-US" sz="20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PyCharm</a:t>
            </a: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r>
              <a:rPr lang="en-US" sz="20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Spyder</a:t>
            </a: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a:t>
            </a:r>
            <a:r>
              <a:rPr lang="en-US" sz="20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PyDev</a:t>
            </a: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a:t>
            </a:r>
          </a:p>
          <a:p>
            <a:pPr marL="0" lvl="1">
              <a:lnSpc>
                <a:spcPct val="90000"/>
              </a:lnSpc>
              <a:spcBef>
                <a:spcPts val="400"/>
              </a:spcBef>
              <a:spcAft>
                <a:spcPts val="400"/>
              </a:spcAft>
              <a:buSzPct val="90000"/>
            </a:pP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 </a:t>
            </a:r>
            <a:r>
              <a:rPr lang="en-US" sz="200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Rstudio</a:t>
            </a:r>
            <a:r>
              <a:rPr lang="en-US" sz="2000">
                <a:gradFill>
                  <a:gsLst>
                    <a:gs pos="1250">
                      <a:schemeClr val="tx1"/>
                    </a:gs>
                    <a:gs pos="100000">
                      <a:schemeClr val="tx1"/>
                    </a:gs>
                  </a:gsLst>
                  <a:lin ang="5400000" scaled="0"/>
                </a:gradFill>
                <a:latin typeface="Segoe UI" panose="020B0502040204020203" pitchFamily="34" charset="0"/>
                <a:cs typeface="Segoe UI" panose="020B0502040204020203" pitchFamily="34" charset="0"/>
              </a:rPr>
              <a:t>, Rattle</a:t>
            </a:r>
          </a:p>
        </p:txBody>
      </p:sp>
      <p:sp>
        <p:nvSpPr>
          <p:cNvPr id="390" name="arrow_15"/>
          <p:cNvSpPr>
            <a:spLocks noChangeAspect="1" noEditPoints="1"/>
          </p:cNvSpPr>
          <p:nvPr/>
        </p:nvSpPr>
        <p:spPr bwMode="auto">
          <a:xfrm>
            <a:off x="921367" y="161844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1" name="arrow_15"/>
          <p:cNvSpPr>
            <a:spLocks noChangeAspect="1" noEditPoints="1"/>
          </p:cNvSpPr>
          <p:nvPr/>
        </p:nvSpPr>
        <p:spPr bwMode="auto">
          <a:xfrm>
            <a:off x="6553817" y="161844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92" name="Rectangle 391">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Talent</a:t>
            </a:r>
          </a:p>
        </p:txBody>
      </p:sp>
      <p:sp>
        <p:nvSpPr>
          <p:cNvPr id="396" name="arrow_15"/>
          <p:cNvSpPr>
            <a:spLocks noChangeAspect="1" noEditPoints="1"/>
          </p:cNvSpPr>
          <p:nvPr/>
        </p:nvSpPr>
        <p:spPr bwMode="auto">
          <a:xfrm>
            <a:off x="921367" y="2729694"/>
            <a:ext cx="242215" cy="24111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7" name="Rectangle 46"/>
          <p:cNvSpPr/>
          <p:nvPr/>
        </p:nvSpPr>
        <p:spPr bwMode="auto">
          <a:xfrm>
            <a:off x="792981" y="4500564"/>
            <a:ext cx="11368857" cy="21970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bwMode="auto">
          <a:xfrm>
            <a:off x="3172085" y="4637548"/>
            <a:ext cx="8807190" cy="1880728"/>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lnSpc>
                <a:spcPct val="90000"/>
              </a:lnSpc>
              <a:spcBef>
                <a:spcPct val="0"/>
              </a:spcBef>
              <a:spcAft>
                <a:spcPct val="0"/>
              </a:spcAft>
            </a:pPr>
            <a:endPar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52" name="Group 51">
            <a:extLst/>
          </p:cNvPr>
          <p:cNvGrpSpPr/>
          <p:nvPr/>
        </p:nvGrpSpPr>
        <p:grpSpPr>
          <a:xfrm>
            <a:off x="957603" y="4637547"/>
            <a:ext cx="2128012" cy="1706680"/>
            <a:chOff x="288526" y="4335410"/>
            <a:chExt cx="2332948" cy="1871040"/>
          </a:xfrm>
        </p:grpSpPr>
        <p:sp>
          <p:nvSpPr>
            <p:cNvPr id="53" name="Rectangle 52"/>
            <p:cNvSpPr/>
            <p:nvPr/>
          </p:nvSpPr>
          <p:spPr bwMode="auto">
            <a:xfrm>
              <a:off x="2264858" y="4335410"/>
              <a:ext cx="356616" cy="187095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Operationalization</a:t>
              </a:r>
            </a:p>
          </p:txBody>
        </p:sp>
        <p:sp>
          <p:nvSpPr>
            <p:cNvPr id="54" name="Rectangle 53"/>
            <p:cNvSpPr/>
            <p:nvPr/>
          </p:nvSpPr>
          <p:spPr bwMode="auto">
            <a:xfrm>
              <a:off x="288527" y="4335625"/>
              <a:ext cx="1958768" cy="359389"/>
            </a:xfrm>
            <a:prstGeom prst="rect">
              <a:avLst/>
            </a:prstGeom>
            <a:solidFill>
              <a:schemeClr val="tx2"/>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Tools</a:t>
              </a:r>
            </a:p>
          </p:txBody>
        </p:sp>
        <p:sp>
          <p:nvSpPr>
            <p:cNvPr id="55" name="Rectangle 54"/>
            <p:cNvSpPr/>
            <p:nvPr/>
          </p:nvSpPr>
          <p:spPr bwMode="auto">
            <a:xfrm>
              <a:off x="288527" y="4714571"/>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Language</a:t>
              </a:r>
            </a:p>
          </p:txBody>
        </p:sp>
        <p:sp>
          <p:nvSpPr>
            <p:cNvPr id="56" name="Rectangle 55"/>
            <p:cNvSpPr/>
            <p:nvPr/>
          </p:nvSpPr>
          <p:spPr bwMode="auto">
            <a:xfrm>
              <a:off x="288527" y="5093133"/>
              <a:ext cx="1958768" cy="35534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Algorithms</a:t>
              </a:r>
            </a:p>
          </p:txBody>
        </p:sp>
        <p:sp>
          <p:nvSpPr>
            <p:cNvPr id="57" name="Rectangle 56"/>
            <p:cNvSpPr/>
            <p:nvPr/>
          </p:nvSpPr>
          <p:spPr bwMode="auto">
            <a:xfrm>
              <a:off x="288527" y="5468033"/>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Data Sources</a:t>
              </a:r>
            </a:p>
          </p:txBody>
        </p:sp>
        <p:sp>
          <p:nvSpPr>
            <p:cNvPr id="58" name="Rectangle 57"/>
            <p:cNvSpPr/>
            <p:nvPr/>
          </p:nvSpPr>
          <p:spPr bwMode="auto">
            <a:xfrm>
              <a:off x="288527" y="5846979"/>
              <a:ext cx="1958768" cy="35938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Platforms &amp; data</a:t>
              </a:r>
            </a:p>
          </p:txBody>
        </p:sp>
        <p:sp>
          <p:nvSpPr>
            <p:cNvPr id="59" name="Rectangle 58"/>
            <p:cNvSpPr/>
            <p:nvPr/>
          </p:nvSpPr>
          <p:spPr bwMode="auto">
            <a:xfrm>
              <a:off x="288526" y="4335625"/>
              <a:ext cx="356616" cy="359471"/>
            </a:xfrm>
            <a:prstGeom prst="rect">
              <a:avLst/>
            </a:prstGeom>
            <a:solidFill>
              <a:schemeClr val="accent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0" name="Rectangle 59"/>
            <p:cNvSpPr/>
            <p:nvPr/>
          </p:nvSpPr>
          <p:spPr bwMode="auto">
            <a:xfrm>
              <a:off x="288526" y="5846979"/>
              <a:ext cx="356616" cy="359471"/>
            </a:xfrm>
            <a:prstGeom prst="rect">
              <a:avLst/>
            </a:prstGeom>
            <a:solidFill>
              <a:schemeClr val="accent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1" name="Rectangle 60"/>
            <p:cNvSpPr/>
            <p:nvPr/>
          </p:nvSpPr>
          <p:spPr bwMode="auto">
            <a:xfrm>
              <a:off x="288526" y="5468033"/>
              <a:ext cx="356616" cy="359471"/>
            </a:xfrm>
            <a:prstGeom prst="rect">
              <a:avLst/>
            </a:prstGeom>
            <a:solidFill>
              <a:schemeClr val="accent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2" name="Rectangle 61"/>
            <p:cNvSpPr/>
            <p:nvPr/>
          </p:nvSpPr>
          <p:spPr bwMode="auto">
            <a:xfrm>
              <a:off x="288526" y="5093347"/>
              <a:ext cx="356616" cy="357753"/>
            </a:xfrm>
            <a:prstGeom prst="rect">
              <a:avLst/>
            </a:prstGeom>
            <a:solidFill>
              <a:schemeClr val="accent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3" name="Rectangle 62"/>
            <p:cNvSpPr/>
            <p:nvPr/>
          </p:nvSpPr>
          <p:spPr bwMode="auto">
            <a:xfrm>
              <a:off x="288526" y="4714488"/>
              <a:ext cx="356616" cy="359471"/>
            </a:xfrm>
            <a:prstGeom prst="rect">
              <a:avLst/>
            </a:prstGeom>
            <a:solidFill>
              <a:schemeClr val="accent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105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4" name="Rectangle 63"/>
            <p:cNvSpPr/>
            <p:nvPr/>
          </p:nvSpPr>
          <p:spPr bwMode="auto">
            <a:xfrm>
              <a:off x="2264858" y="4335625"/>
              <a:ext cx="356616" cy="35947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1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65" name="tool"/>
            <p:cNvSpPr>
              <a:spLocks noChangeAspect="1" noEditPoints="1"/>
            </p:cNvSpPr>
            <p:nvPr/>
          </p:nvSpPr>
          <p:spPr bwMode="auto">
            <a:xfrm>
              <a:off x="399591" y="4420641"/>
              <a:ext cx="134486" cy="189439"/>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66" name="network_3"/>
            <p:cNvSpPr>
              <a:spLocks noChangeAspect="1" noEditPoints="1"/>
            </p:cNvSpPr>
            <p:nvPr/>
          </p:nvSpPr>
          <p:spPr bwMode="auto">
            <a:xfrm>
              <a:off x="365938" y="5922012"/>
              <a:ext cx="201792" cy="20940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nvGrpSpPr>
            <p:cNvPr id="67" name="Group 8"/>
            <p:cNvGrpSpPr>
              <a:grpSpLocks noChangeAspect="1"/>
            </p:cNvGrpSpPr>
            <p:nvPr/>
          </p:nvGrpSpPr>
          <p:grpSpPr bwMode="auto">
            <a:xfrm>
              <a:off x="379345" y="5560279"/>
              <a:ext cx="174978" cy="174978"/>
              <a:chOff x="-272" y="3197"/>
              <a:chExt cx="266" cy="266"/>
            </a:xfrm>
          </p:grpSpPr>
          <p:sp>
            <p:nvSpPr>
              <p:cNvPr id="71"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2"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3"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4"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5"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sp>
            <p:nvSpPr>
              <p:cNvPr id="76"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952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p>
            </p:txBody>
          </p:sp>
        </p:grpSp>
        <p:sp>
          <p:nvSpPr>
            <p:cNvPr id="68" name="math"/>
            <p:cNvSpPr>
              <a:spLocks noChangeAspect="1" noEditPoints="1"/>
            </p:cNvSpPr>
            <p:nvPr/>
          </p:nvSpPr>
          <p:spPr bwMode="auto">
            <a:xfrm>
              <a:off x="372671" y="5183493"/>
              <a:ext cx="188326" cy="177461"/>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lin ang="5400000" scaled="1"/>
                </a:gradFill>
              </a:endParaRPr>
            </a:p>
          </p:txBody>
        </p:sp>
        <p:sp>
          <p:nvSpPr>
            <p:cNvPr id="69" name="language"/>
            <p:cNvSpPr>
              <a:spLocks noChangeAspect="1" noEditPoints="1"/>
            </p:cNvSpPr>
            <p:nvPr/>
          </p:nvSpPr>
          <p:spPr bwMode="auto">
            <a:xfrm>
              <a:off x="373478" y="4812281"/>
              <a:ext cx="186712" cy="163884"/>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sp>
          <p:nvSpPr>
            <p:cNvPr id="70" name="gear"/>
            <p:cNvSpPr>
              <a:spLocks noChangeAspect="1" noEditPoints="1"/>
            </p:cNvSpPr>
            <p:nvPr/>
          </p:nvSpPr>
          <p:spPr bwMode="auto">
            <a:xfrm>
              <a:off x="2349098" y="4421699"/>
              <a:ext cx="188137" cy="187323"/>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952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grpSp>
      <p:grpSp>
        <p:nvGrpSpPr>
          <p:cNvPr id="77" name="Group 76"/>
          <p:cNvGrpSpPr/>
          <p:nvPr/>
        </p:nvGrpSpPr>
        <p:grpSpPr>
          <a:xfrm>
            <a:off x="3172085" y="4636294"/>
            <a:ext cx="8807190" cy="446089"/>
            <a:chOff x="3419735" y="3380148"/>
            <a:chExt cx="8807190" cy="523537"/>
          </a:xfrm>
        </p:grpSpPr>
        <p:sp>
          <p:nvSpPr>
            <p:cNvPr id="78" name="Rectangle 77"/>
            <p:cNvSpPr/>
            <p:nvPr/>
          </p:nvSpPr>
          <p:spPr bwMode="auto">
            <a:xfrm>
              <a:off x="3427894" y="3384781"/>
              <a:ext cx="8799031" cy="512447"/>
            </a:xfrm>
            <a:prstGeom prst="rect">
              <a:avLst/>
            </a:prstGeom>
            <a:solidFill>
              <a:schemeClr val="tx2"/>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2000">
                  <a:gradFill>
                    <a:gsLst>
                      <a:gs pos="0">
                        <a:schemeClr val="bg1"/>
                      </a:gs>
                      <a:gs pos="100000">
                        <a:schemeClr val="bg1"/>
                      </a:gs>
                    </a:gsLst>
                    <a:lin ang="5400000" scaled="0"/>
                  </a:gradFill>
                  <a:latin typeface="Segoe UI Semibold" panose="020B0702040204020203" pitchFamily="34" charset="0"/>
                  <a:ea typeface="Segoe UI" pitchFamily="34" charset="0"/>
                  <a:cs typeface="Segoe UI Semibold" panose="020B0702040204020203" pitchFamily="34" charset="0"/>
                </a:rPr>
                <a:t>Tools</a:t>
              </a:r>
            </a:p>
          </p:txBody>
        </p:sp>
        <p:sp>
          <p:nvSpPr>
            <p:cNvPr id="79" name="Rectangle 78"/>
            <p:cNvSpPr/>
            <p:nvPr/>
          </p:nvSpPr>
          <p:spPr bwMode="auto">
            <a:xfrm>
              <a:off x="3419735" y="3380148"/>
              <a:ext cx="438912" cy="5235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140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grpSp>
      <p:sp>
        <p:nvSpPr>
          <p:cNvPr id="81" name="tool"/>
          <p:cNvSpPr>
            <a:spLocks noChangeAspect="1" noEditPoints="1"/>
          </p:cNvSpPr>
          <p:nvPr/>
        </p:nvSpPr>
        <p:spPr bwMode="auto">
          <a:xfrm>
            <a:off x="3317678" y="4752918"/>
            <a:ext cx="156566" cy="220542"/>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400">
              <a:gradFill>
                <a:gsLst>
                  <a:gs pos="0">
                    <a:srgbClr val="505050"/>
                  </a:gs>
                  <a:gs pos="100000">
                    <a:srgbClr val="505050"/>
                  </a:gs>
                </a:gsLst>
              </a:gradFill>
            </a:endParaRPr>
          </a:p>
        </p:txBody>
      </p:sp>
      <p:pic>
        <p:nvPicPr>
          <p:cNvPr id="398" name="Picture 397">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7135" y="5260507"/>
            <a:ext cx="1273042" cy="477389"/>
          </a:xfrm>
          <a:prstGeom prst="rect">
            <a:avLst/>
          </a:prstGeom>
        </p:spPr>
      </p:pic>
      <p:pic>
        <p:nvPicPr>
          <p:cNvPr id="399" name="Picture 398"/>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555856" y="5636040"/>
            <a:ext cx="786518" cy="786518"/>
          </a:xfrm>
          <a:prstGeom prst="rect">
            <a:avLst/>
          </a:prstGeom>
        </p:spPr>
      </p:pic>
      <p:pic>
        <p:nvPicPr>
          <p:cNvPr id="400" name="Picture 39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62789" y="5588558"/>
            <a:ext cx="782161" cy="782161"/>
          </a:xfrm>
          <a:prstGeom prst="rect">
            <a:avLst/>
          </a:prstGeom>
        </p:spPr>
      </p:pic>
      <p:grpSp>
        <p:nvGrpSpPr>
          <p:cNvPr id="401" name="Group 400"/>
          <p:cNvGrpSpPr>
            <a:grpSpLocks noChangeAspect="1"/>
          </p:cNvGrpSpPr>
          <p:nvPr/>
        </p:nvGrpSpPr>
        <p:grpSpPr>
          <a:xfrm>
            <a:off x="10493305" y="5359106"/>
            <a:ext cx="1173210" cy="420039"/>
            <a:chOff x="7232650" y="1571308"/>
            <a:chExt cx="2618620" cy="937534"/>
          </a:xfrm>
        </p:grpSpPr>
        <p:pic>
          <p:nvPicPr>
            <p:cNvPr id="402" name="Picture 401"/>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413750" y="1571308"/>
              <a:ext cx="1437520" cy="937534"/>
            </a:xfrm>
            <a:prstGeom prst="rect">
              <a:avLst/>
            </a:prstGeom>
          </p:spPr>
        </p:pic>
        <p:sp>
          <p:nvSpPr>
            <p:cNvPr id="403" name="Freeform 5"/>
            <p:cNvSpPr>
              <a:spLocks noEditPoints="1"/>
            </p:cNvSpPr>
            <p:nvPr/>
          </p:nvSpPr>
          <p:spPr bwMode="auto">
            <a:xfrm>
              <a:off x="7232650" y="1585913"/>
              <a:ext cx="909638" cy="912812"/>
            </a:xfrm>
            <a:custGeom>
              <a:avLst/>
              <a:gdLst>
                <a:gd name="T0" fmla="*/ 429 w 573"/>
                <a:gd name="T1" fmla="*/ 0 h 575"/>
                <a:gd name="T2" fmla="*/ 203 w 573"/>
                <a:gd name="T3" fmla="*/ 228 h 575"/>
                <a:gd name="T4" fmla="*/ 58 w 573"/>
                <a:gd name="T5" fmla="*/ 115 h 575"/>
                <a:gd name="T6" fmla="*/ 0 w 573"/>
                <a:gd name="T7" fmla="*/ 144 h 575"/>
                <a:gd name="T8" fmla="*/ 0 w 573"/>
                <a:gd name="T9" fmla="*/ 431 h 575"/>
                <a:gd name="T10" fmla="*/ 58 w 573"/>
                <a:gd name="T11" fmla="*/ 461 h 575"/>
                <a:gd name="T12" fmla="*/ 203 w 573"/>
                <a:gd name="T13" fmla="*/ 348 h 575"/>
                <a:gd name="T14" fmla="*/ 429 w 573"/>
                <a:gd name="T15" fmla="*/ 575 h 575"/>
                <a:gd name="T16" fmla="*/ 573 w 573"/>
                <a:gd name="T17" fmla="*/ 517 h 575"/>
                <a:gd name="T18" fmla="*/ 573 w 573"/>
                <a:gd name="T19" fmla="*/ 56 h 575"/>
                <a:gd name="T20" fmla="*/ 429 w 573"/>
                <a:gd name="T21" fmla="*/ 0 h 575"/>
                <a:gd name="T22" fmla="*/ 58 w 573"/>
                <a:gd name="T23" fmla="*/ 373 h 575"/>
                <a:gd name="T24" fmla="*/ 58 w 573"/>
                <a:gd name="T25" fmla="*/ 200 h 575"/>
                <a:gd name="T26" fmla="*/ 143 w 573"/>
                <a:gd name="T27" fmla="*/ 288 h 575"/>
                <a:gd name="T28" fmla="*/ 58 w 573"/>
                <a:gd name="T29" fmla="*/ 373 h 575"/>
                <a:gd name="T30" fmla="*/ 279 w 573"/>
                <a:gd name="T31" fmla="*/ 288 h 575"/>
                <a:gd name="T32" fmla="*/ 429 w 573"/>
                <a:gd name="T33" fmla="*/ 169 h 575"/>
                <a:gd name="T34" fmla="*/ 429 w 573"/>
                <a:gd name="T35" fmla="*/ 406 h 575"/>
                <a:gd name="T36" fmla="*/ 279 w 573"/>
                <a:gd name="T37" fmla="*/ 288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3" h="575">
                  <a:moveTo>
                    <a:pt x="429" y="0"/>
                  </a:moveTo>
                  <a:lnTo>
                    <a:pt x="203" y="228"/>
                  </a:lnTo>
                  <a:lnTo>
                    <a:pt x="58" y="115"/>
                  </a:lnTo>
                  <a:lnTo>
                    <a:pt x="0" y="144"/>
                  </a:lnTo>
                  <a:lnTo>
                    <a:pt x="0" y="431"/>
                  </a:lnTo>
                  <a:lnTo>
                    <a:pt x="58" y="461"/>
                  </a:lnTo>
                  <a:lnTo>
                    <a:pt x="203" y="348"/>
                  </a:lnTo>
                  <a:lnTo>
                    <a:pt x="429" y="575"/>
                  </a:lnTo>
                  <a:lnTo>
                    <a:pt x="573" y="517"/>
                  </a:lnTo>
                  <a:lnTo>
                    <a:pt x="573" y="56"/>
                  </a:lnTo>
                  <a:lnTo>
                    <a:pt x="429" y="0"/>
                  </a:lnTo>
                  <a:close/>
                  <a:moveTo>
                    <a:pt x="58" y="373"/>
                  </a:moveTo>
                  <a:lnTo>
                    <a:pt x="58" y="200"/>
                  </a:lnTo>
                  <a:lnTo>
                    <a:pt x="143" y="288"/>
                  </a:lnTo>
                  <a:lnTo>
                    <a:pt x="58" y="373"/>
                  </a:lnTo>
                  <a:close/>
                  <a:moveTo>
                    <a:pt x="279" y="288"/>
                  </a:moveTo>
                  <a:lnTo>
                    <a:pt x="429" y="169"/>
                  </a:lnTo>
                  <a:lnTo>
                    <a:pt x="429" y="406"/>
                  </a:lnTo>
                  <a:lnTo>
                    <a:pt x="279" y="288"/>
                  </a:lnTo>
                  <a:close/>
                </a:path>
              </a:pathLst>
            </a:custGeom>
            <a:solidFill>
              <a:srgbClr val="5D2F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04" name="Picture 40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71108" y="5737896"/>
            <a:ext cx="681193" cy="681193"/>
          </a:xfrm>
          <a:prstGeom prst="rect">
            <a:avLst/>
          </a:prstGeom>
        </p:spPr>
      </p:pic>
      <p:pic>
        <p:nvPicPr>
          <p:cNvPr id="405" name="Picture 40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95881" y="5353128"/>
            <a:ext cx="1209044" cy="424374"/>
          </a:xfrm>
          <a:prstGeom prst="rect">
            <a:avLst/>
          </a:prstGeom>
        </p:spPr>
      </p:pic>
      <p:sp>
        <p:nvSpPr>
          <p:cNvPr id="406" name="TextBox 405">
            <a:extLst/>
          </p:cNvPr>
          <p:cNvSpPr txBox="1"/>
          <p:nvPr/>
        </p:nvSpPr>
        <p:spPr>
          <a:xfrm>
            <a:off x="5703232" y="5236309"/>
            <a:ext cx="1408626"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lumMod val="50000"/>
                  </a:schemeClr>
                </a:solidFill>
                <a:latin typeface="Arial Black" panose="020B0A04020102020204" pitchFamily="34" charset="0"/>
              </a:rPr>
              <a:t>Rattle</a:t>
            </a:r>
          </a:p>
        </p:txBody>
      </p:sp>
    </p:spTree>
    <p:extLst>
      <p:ext uri="{BB962C8B-B14F-4D97-AF65-F5344CB8AC3E}">
        <p14:creationId xmlns:p14="http://schemas.microsoft.com/office/powerpoint/2010/main" val="297481512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63A69-DE99-4B08-B054-E4C9E8C257CA}"/>
              </a:ext>
            </a:extLst>
          </p:cNvPr>
          <p:cNvSpPr>
            <a:spLocks noGrp="1"/>
          </p:cNvSpPr>
          <p:nvPr>
            <p:ph type="title"/>
          </p:nvPr>
        </p:nvSpPr>
        <p:spPr/>
        <p:txBody>
          <a:bodyPr/>
          <a:lstStyle/>
          <a:p>
            <a:pPr lvl="0"/>
            <a:r>
              <a:rPr lang="en-US"/>
              <a:t>Maximize your talent utilization</a:t>
            </a:r>
          </a:p>
        </p:txBody>
      </p:sp>
      <p:sp>
        <p:nvSpPr>
          <p:cNvPr id="175" name="Rectangle 174"/>
          <p:cNvSpPr/>
          <p:nvPr/>
        </p:nvSpPr>
        <p:spPr bwMode="auto">
          <a:xfrm>
            <a:off x="816747" y="1126251"/>
            <a:ext cx="7592240" cy="49182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Maximize your Data science &amp; engineering Talents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100% R + R packages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100% </a:t>
            </a:r>
            <a:r>
              <a:rPr lang="en-US"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Cpython</a:t>
            </a: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 + Python packages</a:t>
            </a:r>
          </a:p>
          <a:p>
            <a:pPr>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Deploy intelligent apps in 2 steps</a:t>
            </a:r>
          </a:p>
          <a:p>
            <a:pPr marL="0" lvl="1">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Embed R or Python into:</a:t>
            </a:r>
          </a:p>
          <a:p>
            <a:pPr marL="0" lvl="2">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Stored procedures</a:t>
            </a:r>
          </a:p>
          <a:p>
            <a:pPr marL="0" lvl="2">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Triggers</a:t>
            </a:r>
          </a:p>
          <a:p>
            <a:pPr marL="0" lvl="1">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Then consume using a wide array of tools</a:t>
            </a:r>
          </a:p>
          <a:p>
            <a:pPr marL="0" lvl="2" indent="-201613">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BI &amp; Reporting</a:t>
            </a:r>
          </a:p>
          <a:p>
            <a:pPr marL="0" lvl="2" indent="-201613">
              <a:spcBef>
                <a:spcPts val="600"/>
              </a:spcBef>
              <a:spcAft>
                <a:spcPts val="600"/>
              </a:spcAft>
            </a:pPr>
            <a:r>
              <a:rPr lang="en-US" err="1">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Webapps</a:t>
            </a:r>
            <a:endPar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endParaRPr>
          </a:p>
          <a:p>
            <a:pPr marL="0" lvl="2" indent="-201613">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Custom apps</a:t>
            </a:r>
          </a:p>
        </p:txBody>
      </p:sp>
      <p:sp>
        <p:nvSpPr>
          <p:cNvPr id="176" name="arrow_15"/>
          <p:cNvSpPr>
            <a:spLocks noChangeAspect="1" noEditPoints="1"/>
          </p:cNvSpPr>
          <p:nvPr/>
        </p:nvSpPr>
        <p:spPr bwMode="auto">
          <a:xfrm>
            <a:off x="450850" y="12188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7" name="arrow_15"/>
          <p:cNvSpPr>
            <a:spLocks noChangeAspect="1" noEditPoints="1"/>
          </p:cNvSpPr>
          <p:nvPr/>
        </p:nvSpPr>
        <p:spPr bwMode="auto">
          <a:xfrm>
            <a:off x="450850" y="248162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78" name="arrow_15"/>
          <p:cNvSpPr>
            <a:spLocks noChangeAspect="1" noEditPoints="1"/>
          </p:cNvSpPr>
          <p:nvPr/>
        </p:nvSpPr>
        <p:spPr bwMode="auto">
          <a:xfrm>
            <a:off x="450850" y="422334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04" name="Rectangle 203"/>
          <p:cNvSpPr/>
          <p:nvPr/>
        </p:nvSpPr>
        <p:spPr bwMode="auto">
          <a:xfrm>
            <a:off x="7589838" y="1211263"/>
            <a:ext cx="4572000" cy="548618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p:cNvGrpSpPr/>
          <p:nvPr/>
        </p:nvGrpSpPr>
        <p:grpSpPr>
          <a:xfrm>
            <a:off x="7790004" y="2281503"/>
            <a:ext cx="4171669" cy="3345707"/>
            <a:chOff x="7799214" y="2053606"/>
            <a:chExt cx="4171669" cy="3345707"/>
          </a:xfrm>
        </p:grpSpPr>
        <p:sp>
          <p:nvSpPr>
            <p:cNvPr id="180" name="Rectangle 179"/>
            <p:cNvSpPr/>
            <p:nvPr/>
          </p:nvSpPr>
          <p:spPr bwMode="auto">
            <a:xfrm>
              <a:off x="11333199" y="2053606"/>
              <a:ext cx="637684" cy="3345559"/>
            </a:xfrm>
            <a:prstGeom prst="rect">
              <a:avLst/>
            </a:prstGeom>
            <a:solidFill>
              <a:srgbClr val="FFFFFF"/>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0" tIns="146304" rIns="0" bIns="27432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defRPr/>
              </a:pPr>
              <a:r>
                <a:rPr lang="en-US" sz="16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Operationalization</a:t>
              </a:r>
            </a:p>
          </p:txBody>
        </p:sp>
        <p:sp>
          <p:nvSpPr>
            <p:cNvPr id="181" name="Rectangle 180"/>
            <p:cNvSpPr/>
            <p:nvPr/>
          </p:nvSpPr>
          <p:spPr bwMode="auto">
            <a:xfrm>
              <a:off x="7799216" y="2053990"/>
              <a:ext cx="3502578" cy="64264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Tools</a:t>
              </a:r>
            </a:p>
          </p:txBody>
        </p:sp>
        <p:sp>
          <p:nvSpPr>
            <p:cNvPr id="182" name="Rectangle 181"/>
            <p:cNvSpPr/>
            <p:nvPr/>
          </p:nvSpPr>
          <p:spPr bwMode="auto">
            <a:xfrm>
              <a:off x="7799216" y="2731604"/>
              <a:ext cx="3502578" cy="64264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Language</a:t>
              </a:r>
            </a:p>
          </p:txBody>
        </p:sp>
        <p:sp>
          <p:nvSpPr>
            <p:cNvPr id="183" name="Rectangle 182"/>
            <p:cNvSpPr/>
            <p:nvPr/>
          </p:nvSpPr>
          <p:spPr bwMode="auto">
            <a:xfrm>
              <a:off x="7799216" y="3408531"/>
              <a:ext cx="3502578" cy="635408"/>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Algorithms</a:t>
              </a:r>
            </a:p>
          </p:txBody>
        </p:sp>
        <p:sp>
          <p:nvSpPr>
            <p:cNvPr id="184" name="Rectangle 183"/>
            <p:cNvSpPr/>
            <p:nvPr/>
          </p:nvSpPr>
          <p:spPr bwMode="auto">
            <a:xfrm>
              <a:off x="7799216" y="4078910"/>
              <a:ext cx="3502578" cy="64264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Data Sources</a:t>
              </a:r>
            </a:p>
          </p:txBody>
        </p:sp>
        <p:sp>
          <p:nvSpPr>
            <p:cNvPr id="185" name="Rectangle 184"/>
            <p:cNvSpPr/>
            <p:nvPr/>
          </p:nvSpPr>
          <p:spPr bwMode="auto">
            <a:xfrm>
              <a:off x="7799216" y="4756524"/>
              <a:ext cx="3502578" cy="642643"/>
            </a:xfrm>
            <a:prstGeom prst="rect">
              <a:avLst/>
            </a:prstGeom>
            <a:solidFill>
              <a:srgbClr val="FFFFFF"/>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chemeClr val="tx1"/>
                      </a:gs>
                      <a:gs pos="100000">
                        <a:schemeClr val="tx1"/>
                      </a:gs>
                    </a:gsLst>
                    <a:lin ang="5400000" scaled="0"/>
                  </a:gradFill>
                  <a:latin typeface="Segoe UI Semibold" panose="020B0702040204020203" pitchFamily="34" charset="0"/>
                  <a:ea typeface="Segoe UI" pitchFamily="34" charset="0"/>
                  <a:cs typeface="Segoe UI Semibold" panose="020B0702040204020203" pitchFamily="34" charset="0"/>
                </a:rPr>
                <a:t>Platforms &amp; data</a:t>
              </a:r>
            </a:p>
          </p:txBody>
        </p:sp>
        <p:sp>
          <p:nvSpPr>
            <p:cNvPr id="186" name="Rectangle 185"/>
            <p:cNvSpPr/>
            <p:nvPr/>
          </p:nvSpPr>
          <p:spPr bwMode="auto">
            <a:xfrm>
              <a:off x="7799214" y="2053990"/>
              <a:ext cx="637684" cy="642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87" name="Rectangle 186"/>
            <p:cNvSpPr/>
            <p:nvPr/>
          </p:nvSpPr>
          <p:spPr bwMode="auto">
            <a:xfrm>
              <a:off x="7799214" y="4756524"/>
              <a:ext cx="637684" cy="642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88" name="Rectangle 187"/>
            <p:cNvSpPr/>
            <p:nvPr/>
          </p:nvSpPr>
          <p:spPr bwMode="auto">
            <a:xfrm>
              <a:off x="7799214" y="4078910"/>
              <a:ext cx="637684" cy="642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89" name="Rectangle 188"/>
            <p:cNvSpPr/>
            <p:nvPr/>
          </p:nvSpPr>
          <p:spPr bwMode="auto">
            <a:xfrm>
              <a:off x="7799214" y="3408914"/>
              <a:ext cx="637684" cy="639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90" name="Rectangle 189"/>
            <p:cNvSpPr/>
            <p:nvPr/>
          </p:nvSpPr>
          <p:spPr bwMode="auto">
            <a:xfrm>
              <a:off x="7799214" y="2731456"/>
              <a:ext cx="637684" cy="642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91" name="Rectangle 190"/>
            <p:cNvSpPr/>
            <p:nvPr/>
          </p:nvSpPr>
          <p:spPr bwMode="auto">
            <a:xfrm>
              <a:off x="11333199" y="2053990"/>
              <a:ext cx="637684" cy="64278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96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192" name="tool"/>
            <p:cNvSpPr>
              <a:spLocks noChangeAspect="1" noEditPoints="1"/>
            </p:cNvSpPr>
            <p:nvPr/>
          </p:nvSpPr>
          <p:spPr bwMode="auto">
            <a:xfrm>
              <a:off x="7997815" y="2206012"/>
              <a:ext cx="240482" cy="338746"/>
            </a:xfrm>
            <a:custGeom>
              <a:avLst/>
              <a:gdLst>
                <a:gd name="T0" fmla="*/ 196 w 256"/>
                <a:gd name="T1" fmla="*/ 0 h 360"/>
                <a:gd name="T2" fmla="*/ 256 w 256"/>
                <a:gd name="T3" fmla="*/ 60 h 360"/>
                <a:gd name="T4" fmla="*/ 230 w 256"/>
                <a:gd name="T5" fmla="*/ 110 h 360"/>
                <a:gd name="T6" fmla="*/ 222 w 256"/>
                <a:gd name="T7" fmla="*/ 114 h 360"/>
                <a:gd name="T8" fmla="*/ 222 w 256"/>
                <a:gd name="T9" fmla="*/ 334 h 360"/>
                <a:gd name="T10" fmla="*/ 196 w 256"/>
                <a:gd name="T11" fmla="*/ 360 h 360"/>
                <a:gd name="T12" fmla="*/ 170 w 256"/>
                <a:gd name="T13" fmla="*/ 334 h 360"/>
                <a:gd name="T14" fmla="*/ 170 w 256"/>
                <a:gd name="T15" fmla="*/ 114 h 360"/>
                <a:gd name="T16" fmla="*/ 162 w 256"/>
                <a:gd name="T17" fmla="*/ 110 h 360"/>
                <a:gd name="T18" fmla="*/ 136 w 256"/>
                <a:gd name="T19" fmla="*/ 60 h 360"/>
                <a:gd name="T20" fmla="*/ 196 w 256"/>
                <a:gd name="T21" fmla="*/ 0 h 360"/>
                <a:gd name="T22" fmla="*/ 0 w 256"/>
                <a:gd name="T23" fmla="*/ 193 h 360"/>
                <a:gd name="T24" fmla="*/ 0 w 256"/>
                <a:gd name="T25" fmla="*/ 219 h 360"/>
                <a:gd name="T26" fmla="*/ 0 w 256"/>
                <a:gd name="T27" fmla="*/ 287 h 360"/>
                <a:gd name="T28" fmla="*/ 0 w 256"/>
                <a:gd name="T29" fmla="*/ 334 h 360"/>
                <a:gd name="T30" fmla="*/ 26 w 256"/>
                <a:gd name="T31" fmla="*/ 360 h 360"/>
                <a:gd name="T32" fmla="*/ 53 w 256"/>
                <a:gd name="T33" fmla="*/ 334 h 360"/>
                <a:gd name="T34" fmla="*/ 53 w 256"/>
                <a:gd name="T35" fmla="*/ 287 h 360"/>
                <a:gd name="T36" fmla="*/ 53 w 256"/>
                <a:gd name="T37" fmla="*/ 219 h 360"/>
                <a:gd name="T38" fmla="*/ 53 w 256"/>
                <a:gd name="T39" fmla="*/ 193 h 360"/>
                <a:gd name="T40" fmla="*/ 26 w 256"/>
                <a:gd name="T41" fmla="*/ 193 h 360"/>
                <a:gd name="T42" fmla="*/ 0 w 256"/>
                <a:gd name="T43" fmla="*/ 193 h 360"/>
                <a:gd name="T44" fmla="*/ 53 w 256"/>
                <a:gd name="T45" fmla="*/ 0 h 360"/>
                <a:gd name="T46" fmla="*/ 0 w 256"/>
                <a:gd name="T47" fmla="*/ 0 h 360"/>
                <a:gd name="T48" fmla="*/ 0 w 256"/>
                <a:gd name="T49" fmla="*/ 42 h 360"/>
                <a:gd name="T50" fmla="*/ 26 w 256"/>
                <a:gd name="T51" fmla="*/ 68 h 360"/>
                <a:gd name="T52" fmla="*/ 53 w 256"/>
                <a:gd name="T53" fmla="*/ 42 h 360"/>
                <a:gd name="T54" fmla="*/ 53 w 256"/>
                <a:gd name="T55" fmla="*/ 0 h 360"/>
                <a:gd name="T56" fmla="*/ 26 w 256"/>
                <a:gd name="T57" fmla="*/ 68 h 360"/>
                <a:gd name="T58" fmla="*/ 26 w 256"/>
                <a:gd name="T59" fmla="*/ 193 h 360"/>
                <a:gd name="T60" fmla="*/ 193 w 256"/>
                <a:gd name="T61" fmla="*/ 0 h 360"/>
                <a:gd name="T62" fmla="*/ 193 w 256"/>
                <a:gd name="T63" fmla="*/ 57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6" h="360">
                  <a:moveTo>
                    <a:pt x="196" y="0"/>
                  </a:moveTo>
                  <a:cubicBezTo>
                    <a:pt x="229" y="0"/>
                    <a:pt x="256" y="27"/>
                    <a:pt x="256" y="60"/>
                  </a:cubicBezTo>
                  <a:cubicBezTo>
                    <a:pt x="256" y="81"/>
                    <a:pt x="246" y="99"/>
                    <a:pt x="230" y="110"/>
                  </a:cubicBezTo>
                  <a:cubicBezTo>
                    <a:pt x="222" y="114"/>
                    <a:pt x="222" y="114"/>
                    <a:pt x="222" y="114"/>
                  </a:cubicBezTo>
                  <a:cubicBezTo>
                    <a:pt x="222" y="334"/>
                    <a:pt x="222" y="334"/>
                    <a:pt x="222" y="334"/>
                  </a:cubicBezTo>
                  <a:cubicBezTo>
                    <a:pt x="222" y="348"/>
                    <a:pt x="210" y="360"/>
                    <a:pt x="196" y="360"/>
                  </a:cubicBezTo>
                  <a:cubicBezTo>
                    <a:pt x="182" y="360"/>
                    <a:pt x="170" y="348"/>
                    <a:pt x="170" y="334"/>
                  </a:cubicBezTo>
                  <a:cubicBezTo>
                    <a:pt x="170" y="114"/>
                    <a:pt x="170" y="114"/>
                    <a:pt x="170" y="114"/>
                  </a:cubicBezTo>
                  <a:cubicBezTo>
                    <a:pt x="162" y="110"/>
                    <a:pt x="162" y="110"/>
                    <a:pt x="162" y="110"/>
                  </a:cubicBezTo>
                  <a:cubicBezTo>
                    <a:pt x="147" y="99"/>
                    <a:pt x="136" y="81"/>
                    <a:pt x="136" y="60"/>
                  </a:cubicBezTo>
                  <a:cubicBezTo>
                    <a:pt x="136" y="27"/>
                    <a:pt x="163" y="0"/>
                    <a:pt x="196" y="0"/>
                  </a:cubicBezTo>
                  <a:close/>
                  <a:moveTo>
                    <a:pt x="0" y="193"/>
                  </a:moveTo>
                  <a:cubicBezTo>
                    <a:pt x="0" y="219"/>
                    <a:pt x="0" y="219"/>
                    <a:pt x="0" y="219"/>
                  </a:cubicBezTo>
                  <a:cubicBezTo>
                    <a:pt x="0" y="287"/>
                    <a:pt x="0" y="287"/>
                    <a:pt x="0" y="287"/>
                  </a:cubicBezTo>
                  <a:cubicBezTo>
                    <a:pt x="0" y="334"/>
                    <a:pt x="0" y="334"/>
                    <a:pt x="0" y="334"/>
                  </a:cubicBezTo>
                  <a:cubicBezTo>
                    <a:pt x="0" y="348"/>
                    <a:pt x="12" y="360"/>
                    <a:pt x="26" y="360"/>
                  </a:cubicBezTo>
                  <a:cubicBezTo>
                    <a:pt x="41" y="360"/>
                    <a:pt x="53" y="348"/>
                    <a:pt x="53" y="334"/>
                  </a:cubicBezTo>
                  <a:cubicBezTo>
                    <a:pt x="53" y="287"/>
                    <a:pt x="53" y="287"/>
                    <a:pt x="53" y="287"/>
                  </a:cubicBezTo>
                  <a:cubicBezTo>
                    <a:pt x="53" y="219"/>
                    <a:pt x="53" y="219"/>
                    <a:pt x="53" y="219"/>
                  </a:cubicBezTo>
                  <a:cubicBezTo>
                    <a:pt x="53" y="193"/>
                    <a:pt x="53" y="193"/>
                    <a:pt x="53" y="193"/>
                  </a:cubicBezTo>
                  <a:cubicBezTo>
                    <a:pt x="26" y="193"/>
                    <a:pt x="26" y="193"/>
                    <a:pt x="26" y="193"/>
                  </a:cubicBezTo>
                  <a:cubicBezTo>
                    <a:pt x="0" y="193"/>
                    <a:pt x="0" y="193"/>
                    <a:pt x="0" y="193"/>
                  </a:cubicBezTo>
                  <a:close/>
                  <a:moveTo>
                    <a:pt x="53" y="0"/>
                  </a:moveTo>
                  <a:cubicBezTo>
                    <a:pt x="0" y="0"/>
                    <a:pt x="0" y="0"/>
                    <a:pt x="0" y="0"/>
                  </a:cubicBezTo>
                  <a:cubicBezTo>
                    <a:pt x="0" y="42"/>
                    <a:pt x="0" y="42"/>
                    <a:pt x="0" y="42"/>
                  </a:cubicBezTo>
                  <a:cubicBezTo>
                    <a:pt x="26" y="68"/>
                    <a:pt x="26" y="68"/>
                    <a:pt x="26" y="68"/>
                  </a:cubicBezTo>
                  <a:cubicBezTo>
                    <a:pt x="53" y="42"/>
                    <a:pt x="53" y="42"/>
                    <a:pt x="53" y="42"/>
                  </a:cubicBezTo>
                  <a:cubicBezTo>
                    <a:pt x="53" y="0"/>
                    <a:pt x="53" y="0"/>
                    <a:pt x="53" y="0"/>
                  </a:cubicBezTo>
                  <a:close/>
                  <a:moveTo>
                    <a:pt x="26" y="68"/>
                  </a:moveTo>
                  <a:cubicBezTo>
                    <a:pt x="26" y="193"/>
                    <a:pt x="26" y="193"/>
                    <a:pt x="26" y="193"/>
                  </a:cubicBezTo>
                  <a:moveTo>
                    <a:pt x="193" y="0"/>
                  </a:moveTo>
                  <a:cubicBezTo>
                    <a:pt x="193" y="57"/>
                    <a:pt x="193" y="57"/>
                    <a:pt x="193" y="57"/>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gradFill>
                  <a:gsLst>
                    <a:gs pos="0">
                      <a:srgbClr val="505050"/>
                    </a:gs>
                    <a:gs pos="100000">
                      <a:srgbClr val="505050"/>
                    </a:gs>
                  </a:gsLst>
                </a:gradFill>
              </a:endParaRPr>
            </a:p>
          </p:txBody>
        </p:sp>
        <p:sp>
          <p:nvSpPr>
            <p:cNvPr id="193" name="network_3"/>
            <p:cNvSpPr>
              <a:spLocks noChangeAspect="1" noEditPoints="1"/>
            </p:cNvSpPr>
            <p:nvPr/>
          </p:nvSpPr>
          <p:spPr bwMode="auto">
            <a:xfrm>
              <a:off x="7937639" y="4890694"/>
              <a:ext cx="360835" cy="374448"/>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grpSp>
          <p:nvGrpSpPr>
            <p:cNvPr id="194" name="Group 8"/>
            <p:cNvGrpSpPr>
              <a:grpSpLocks noChangeAspect="1"/>
            </p:cNvGrpSpPr>
            <p:nvPr/>
          </p:nvGrpSpPr>
          <p:grpSpPr bwMode="auto">
            <a:xfrm>
              <a:off x="7961612" y="4243860"/>
              <a:ext cx="312888" cy="312888"/>
              <a:chOff x="-272" y="3197"/>
              <a:chExt cx="266" cy="266"/>
            </a:xfrm>
          </p:grpSpPr>
          <p:sp>
            <p:nvSpPr>
              <p:cNvPr id="198" name="Freeform 9"/>
              <p:cNvSpPr>
                <a:spLocks noEditPoints="1"/>
              </p:cNvSpPr>
              <p:nvPr/>
            </p:nvSpPr>
            <p:spPr bwMode="auto">
              <a:xfrm>
                <a:off x="-272" y="3197"/>
                <a:ext cx="266" cy="266"/>
              </a:xfrm>
              <a:custGeom>
                <a:avLst/>
                <a:gdLst>
                  <a:gd name="T0" fmla="*/ 0 w 125"/>
                  <a:gd name="T1" fmla="*/ 21 h 125"/>
                  <a:gd name="T2" fmla="*/ 63 w 125"/>
                  <a:gd name="T3" fmla="*/ 0 h 125"/>
                  <a:gd name="T4" fmla="*/ 125 w 125"/>
                  <a:gd name="T5" fmla="*/ 21 h 125"/>
                  <a:gd name="T6" fmla="*/ 63 w 125"/>
                  <a:gd name="T7" fmla="*/ 42 h 125"/>
                  <a:gd name="T8" fmla="*/ 0 w 125"/>
                  <a:gd name="T9" fmla="*/ 21 h 125"/>
                  <a:gd name="T10" fmla="*/ 63 w 125"/>
                  <a:gd name="T11" fmla="*/ 125 h 125"/>
                  <a:gd name="T12" fmla="*/ 125 w 125"/>
                  <a:gd name="T13" fmla="*/ 104 h 125"/>
                  <a:gd name="T14" fmla="*/ 63 w 125"/>
                  <a:gd name="T15" fmla="*/ 83 h 125"/>
                  <a:gd name="T16" fmla="*/ 0 w 125"/>
                  <a:gd name="T17" fmla="*/ 104 h 125"/>
                  <a:gd name="T18" fmla="*/ 63 w 125"/>
                  <a:gd name="T19" fmla="*/ 125 h 125"/>
                  <a:gd name="T20" fmla="*/ 0 w 125"/>
                  <a:gd name="T21" fmla="*/ 21 h 125"/>
                  <a:gd name="T22" fmla="*/ 0 w 125"/>
                  <a:gd name="T23" fmla="*/ 104 h 125"/>
                  <a:gd name="T24" fmla="*/ 125 w 125"/>
                  <a:gd name="T25" fmla="*/ 21 h 125"/>
                  <a:gd name="T26" fmla="*/ 125 w 125"/>
                  <a:gd name="T27" fmla="*/ 10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125">
                    <a:moveTo>
                      <a:pt x="0" y="21"/>
                    </a:moveTo>
                    <a:cubicBezTo>
                      <a:pt x="0" y="9"/>
                      <a:pt x="28" y="0"/>
                      <a:pt x="63" y="0"/>
                    </a:cubicBezTo>
                    <a:cubicBezTo>
                      <a:pt x="97" y="0"/>
                      <a:pt x="125" y="9"/>
                      <a:pt x="125" y="21"/>
                    </a:cubicBezTo>
                    <a:cubicBezTo>
                      <a:pt x="125" y="33"/>
                      <a:pt x="97" y="42"/>
                      <a:pt x="63" y="42"/>
                    </a:cubicBezTo>
                    <a:cubicBezTo>
                      <a:pt x="28" y="42"/>
                      <a:pt x="0" y="33"/>
                      <a:pt x="0" y="21"/>
                    </a:cubicBezTo>
                    <a:close/>
                    <a:moveTo>
                      <a:pt x="63" y="125"/>
                    </a:moveTo>
                    <a:cubicBezTo>
                      <a:pt x="97" y="125"/>
                      <a:pt x="125" y="116"/>
                      <a:pt x="125" y="104"/>
                    </a:cubicBezTo>
                    <a:cubicBezTo>
                      <a:pt x="125" y="93"/>
                      <a:pt x="97" y="83"/>
                      <a:pt x="63" y="83"/>
                    </a:cubicBezTo>
                    <a:cubicBezTo>
                      <a:pt x="28" y="83"/>
                      <a:pt x="0" y="93"/>
                      <a:pt x="0" y="104"/>
                    </a:cubicBezTo>
                    <a:cubicBezTo>
                      <a:pt x="0" y="116"/>
                      <a:pt x="28" y="125"/>
                      <a:pt x="63" y="125"/>
                    </a:cubicBezTo>
                    <a:close/>
                    <a:moveTo>
                      <a:pt x="0" y="21"/>
                    </a:moveTo>
                    <a:cubicBezTo>
                      <a:pt x="0" y="104"/>
                      <a:pt x="0" y="104"/>
                      <a:pt x="0" y="104"/>
                    </a:cubicBezTo>
                    <a:moveTo>
                      <a:pt x="125" y="21"/>
                    </a:moveTo>
                    <a:cubicBezTo>
                      <a:pt x="125" y="104"/>
                      <a:pt x="125" y="104"/>
                      <a:pt x="125" y="10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sp>
            <p:nvSpPr>
              <p:cNvPr id="199" name="Freeform 10"/>
              <p:cNvSpPr>
                <a:spLocks/>
              </p:cNvSpPr>
              <p:nvPr/>
            </p:nvSpPr>
            <p:spPr bwMode="auto">
              <a:xfrm>
                <a:off x="-187"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sp>
            <p:nvSpPr>
              <p:cNvPr id="200" name="Freeform 11"/>
              <p:cNvSpPr>
                <a:spLocks/>
              </p:cNvSpPr>
              <p:nvPr/>
            </p:nvSpPr>
            <p:spPr bwMode="auto">
              <a:xfrm>
                <a:off x="-89" y="3305"/>
                <a:ext cx="0" cy="51"/>
              </a:xfrm>
              <a:custGeom>
                <a:avLst/>
                <a:gdLst>
                  <a:gd name="T0" fmla="*/ 0 h 24"/>
                  <a:gd name="T1" fmla="*/ 24 h 24"/>
                </a:gdLst>
                <a:ahLst/>
                <a:cxnLst>
                  <a:cxn ang="0">
                    <a:pos x="0" y="T0"/>
                  </a:cxn>
                  <a:cxn ang="0">
                    <a:pos x="0" y="T1"/>
                  </a:cxn>
                </a:cxnLst>
                <a:rect l="0" t="0" r="r" b="b"/>
                <a:pathLst>
                  <a:path h="24">
                    <a:moveTo>
                      <a:pt x="0" y="0"/>
                    </a:moveTo>
                    <a:cubicBezTo>
                      <a:pt x="0" y="24"/>
                      <a:pt x="0" y="24"/>
                      <a:pt x="0" y="24"/>
                    </a:cubicBezTo>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sp>
            <p:nvSpPr>
              <p:cNvPr id="201" name="Freeform 12"/>
              <p:cNvSpPr>
                <a:spLocks/>
              </p:cNvSpPr>
              <p:nvPr/>
            </p:nvSpPr>
            <p:spPr bwMode="auto">
              <a:xfrm>
                <a:off x="-255"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3"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3" y="25"/>
                      <a:pt x="17" y="21"/>
                      <a:pt x="17"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sp>
            <p:nvSpPr>
              <p:cNvPr id="202" name="Freeform 13"/>
              <p:cNvSpPr>
                <a:spLocks/>
              </p:cNvSpPr>
              <p:nvPr/>
            </p:nvSpPr>
            <p:spPr bwMode="auto">
              <a:xfrm>
                <a:off x="-155" y="3305"/>
                <a:ext cx="34" cy="54"/>
              </a:xfrm>
              <a:custGeom>
                <a:avLst/>
                <a:gdLst>
                  <a:gd name="T0" fmla="*/ 16 w 16"/>
                  <a:gd name="T1" fmla="*/ 17 h 25"/>
                  <a:gd name="T2" fmla="*/ 16 w 16"/>
                  <a:gd name="T3" fmla="*/ 8 h 25"/>
                  <a:gd name="T4" fmla="*/ 8 w 16"/>
                  <a:gd name="T5" fmla="*/ 0 h 25"/>
                  <a:gd name="T6" fmla="*/ 8 w 16"/>
                  <a:gd name="T7" fmla="*/ 0 h 25"/>
                  <a:gd name="T8" fmla="*/ 0 w 16"/>
                  <a:gd name="T9" fmla="*/ 8 h 25"/>
                  <a:gd name="T10" fmla="*/ 0 w 16"/>
                  <a:gd name="T11" fmla="*/ 17 h 25"/>
                  <a:gd name="T12" fmla="*/ 8 w 16"/>
                  <a:gd name="T13" fmla="*/ 25 h 25"/>
                  <a:gd name="T14" fmla="*/ 8 w 16"/>
                  <a:gd name="T15" fmla="*/ 25 h 25"/>
                  <a:gd name="T16" fmla="*/ 16 w 16"/>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5">
                    <a:moveTo>
                      <a:pt x="16" y="17"/>
                    </a:moveTo>
                    <a:cubicBezTo>
                      <a:pt x="16" y="8"/>
                      <a:pt x="16" y="8"/>
                      <a:pt x="16" y="8"/>
                    </a:cubicBezTo>
                    <a:cubicBezTo>
                      <a:pt x="16"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6" y="21"/>
                      <a:pt x="16"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sp>
            <p:nvSpPr>
              <p:cNvPr id="203" name="Freeform 14"/>
              <p:cNvSpPr>
                <a:spLocks/>
              </p:cNvSpPr>
              <p:nvPr/>
            </p:nvSpPr>
            <p:spPr bwMode="auto">
              <a:xfrm>
                <a:off x="-57" y="3305"/>
                <a:ext cx="36" cy="54"/>
              </a:xfrm>
              <a:custGeom>
                <a:avLst/>
                <a:gdLst>
                  <a:gd name="T0" fmla="*/ 17 w 17"/>
                  <a:gd name="T1" fmla="*/ 17 h 25"/>
                  <a:gd name="T2" fmla="*/ 17 w 17"/>
                  <a:gd name="T3" fmla="*/ 8 h 25"/>
                  <a:gd name="T4" fmla="*/ 8 w 17"/>
                  <a:gd name="T5" fmla="*/ 0 h 25"/>
                  <a:gd name="T6" fmla="*/ 8 w 17"/>
                  <a:gd name="T7" fmla="*/ 0 h 25"/>
                  <a:gd name="T8" fmla="*/ 0 w 17"/>
                  <a:gd name="T9" fmla="*/ 8 h 25"/>
                  <a:gd name="T10" fmla="*/ 0 w 17"/>
                  <a:gd name="T11" fmla="*/ 17 h 25"/>
                  <a:gd name="T12" fmla="*/ 8 w 17"/>
                  <a:gd name="T13" fmla="*/ 25 h 25"/>
                  <a:gd name="T14" fmla="*/ 8 w 17"/>
                  <a:gd name="T15" fmla="*/ 25 h 25"/>
                  <a:gd name="T16" fmla="*/ 17 w 1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5">
                    <a:moveTo>
                      <a:pt x="17" y="17"/>
                    </a:moveTo>
                    <a:cubicBezTo>
                      <a:pt x="17" y="8"/>
                      <a:pt x="17" y="8"/>
                      <a:pt x="17" y="8"/>
                    </a:cubicBezTo>
                    <a:cubicBezTo>
                      <a:pt x="17" y="4"/>
                      <a:pt x="12" y="0"/>
                      <a:pt x="8" y="0"/>
                    </a:cubicBezTo>
                    <a:cubicBezTo>
                      <a:pt x="8" y="0"/>
                      <a:pt x="8" y="0"/>
                      <a:pt x="8" y="0"/>
                    </a:cubicBezTo>
                    <a:cubicBezTo>
                      <a:pt x="4" y="0"/>
                      <a:pt x="0" y="4"/>
                      <a:pt x="0" y="8"/>
                    </a:cubicBezTo>
                    <a:cubicBezTo>
                      <a:pt x="0" y="17"/>
                      <a:pt x="0" y="17"/>
                      <a:pt x="0" y="17"/>
                    </a:cubicBezTo>
                    <a:cubicBezTo>
                      <a:pt x="0" y="21"/>
                      <a:pt x="4" y="25"/>
                      <a:pt x="8" y="25"/>
                    </a:cubicBezTo>
                    <a:cubicBezTo>
                      <a:pt x="8" y="25"/>
                      <a:pt x="8" y="25"/>
                      <a:pt x="8" y="25"/>
                    </a:cubicBezTo>
                    <a:cubicBezTo>
                      <a:pt x="12" y="25"/>
                      <a:pt x="17" y="21"/>
                      <a:pt x="17" y="17"/>
                    </a:cubicBezTo>
                    <a:close/>
                  </a:path>
                </a:pathLst>
              </a:custGeom>
              <a:noFill/>
              <a:ln w="15875"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p>
            </p:txBody>
          </p:sp>
        </p:grpSp>
        <p:sp>
          <p:nvSpPr>
            <p:cNvPr id="195" name="math"/>
            <p:cNvSpPr>
              <a:spLocks noChangeAspect="1" noEditPoints="1"/>
            </p:cNvSpPr>
            <p:nvPr/>
          </p:nvSpPr>
          <p:spPr bwMode="auto">
            <a:xfrm>
              <a:off x="7949678" y="3570109"/>
              <a:ext cx="336756" cy="317328"/>
            </a:xfrm>
            <a:custGeom>
              <a:avLst/>
              <a:gdLst>
                <a:gd name="T0" fmla="*/ 0 w 359"/>
                <a:gd name="T1" fmla="*/ 283 h 338"/>
                <a:gd name="T2" fmla="*/ 157 w 359"/>
                <a:gd name="T3" fmla="*/ 283 h 338"/>
                <a:gd name="T4" fmla="*/ 202 w 359"/>
                <a:gd name="T5" fmla="*/ 79 h 338"/>
                <a:gd name="T6" fmla="*/ 359 w 359"/>
                <a:gd name="T7" fmla="*/ 79 h 338"/>
                <a:gd name="T8" fmla="*/ 0 w 359"/>
                <a:gd name="T9" fmla="*/ 78 h 338"/>
                <a:gd name="T10" fmla="*/ 157 w 359"/>
                <a:gd name="T11" fmla="*/ 78 h 338"/>
                <a:gd name="T12" fmla="*/ 78 w 359"/>
                <a:gd name="T13" fmla="*/ 0 h 338"/>
                <a:gd name="T14" fmla="*/ 78 w 359"/>
                <a:gd name="T15" fmla="*/ 157 h 338"/>
                <a:gd name="T16" fmla="*/ 336 w 359"/>
                <a:gd name="T17" fmla="*/ 227 h 338"/>
                <a:gd name="T18" fmla="*/ 225 w 359"/>
                <a:gd name="T19" fmla="*/ 338 h 338"/>
                <a:gd name="T20" fmla="*/ 225 w 359"/>
                <a:gd name="T21" fmla="*/ 227 h 338"/>
                <a:gd name="T22" fmla="*/ 336 w 359"/>
                <a:gd name="T23" fmla="*/ 338 h 338"/>
                <a:gd name="T24" fmla="*/ 280 w 359"/>
                <a:gd name="T25" fmla="*/ 140 h 338"/>
                <a:gd name="T26" fmla="*/ 285 w 359"/>
                <a:gd name="T27" fmla="*/ 135 h 338"/>
                <a:gd name="T28" fmla="*/ 280 w 359"/>
                <a:gd name="T29" fmla="*/ 131 h 338"/>
                <a:gd name="T30" fmla="*/ 276 w 359"/>
                <a:gd name="T31" fmla="*/ 135 h 338"/>
                <a:gd name="T32" fmla="*/ 280 w 359"/>
                <a:gd name="T33" fmla="*/ 140 h 338"/>
                <a:gd name="T34" fmla="*/ 284 w 359"/>
                <a:gd name="T35" fmla="*/ 21 h 338"/>
                <a:gd name="T36" fmla="*/ 278 w 359"/>
                <a:gd name="T37" fmla="*/ 19 h 338"/>
                <a:gd name="T38" fmla="*/ 276 w 359"/>
                <a:gd name="T39" fmla="*/ 25 h 338"/>
                <a:gd name="T40" fmla="*/ 282 w 359"/>
                <a:gd name="T41" fmla="*/ 27 h 338"/>
                <a:gd name="T42" fmla="*/ 284 w 359"/>
                <a:gd name="T43" fmla="*/ 2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9" h="338">
                  <a:moveTo>
                    <a:pt x="0" y="283"/>
                  </a:moveTo>
                  <a:cubicBezTo>
                    <a:pt x="157" y="283"/>
                    <a:pt x="157" y="283"/>
                    <a:pt x="157" y="283"/>
                  </a:cubicBezTo>
                  <a:moveTo>
                    <a:pt x="202" y="79"/>
                  </a:moveTo>
                  <a:cubicBezTo>
                    <a:pt x="359" y="79"/>
                    <a:pt x="359" y="79"/>
                    <a:pt x="359" y="79"/>
                  </a:cubicBezTo>
                  <a:moveTo>
                    <a:pt x="0" y="78"/>
                  </a:moveTo>
                  <a:cubicBezTo>
                    <a:pt x="157" y="78"/>
                    <a:pt x="157" y="78"/>
                    <a:pt x="157" y="78"/>
                  </a:cubicBezTo>
                  <a:moveTo>
                    <a:pt x="78" y="0"/>
                  </a:moveTo>
                  <a:cubicBezTo>
                    <a:pt x="78" y="157"/>
                    <a:pt x="78" y="157"/>
                    <a:pt x="78" y="157"/>
                  </a:cubicBezTo>
                  <a:moveTo>
                    <a:pt x="336" y="227"/>
                  </a:moveTo>
                  <a:cubicBezTo>
                    <a:pt x="225" y="338"/>
                    <a:pt x="225" y="338"/>
                    <a:pt x="225" y="338"/>
                  </a:cubicBezTo>
                  <a:moveTo>
                    <a:pt x="225" y="227"/>
                  </a:moveTo>
                  <a:cubicBezTo>
                    <a:pt x="336" y="338"/>
                    <a:pt x="336" y="338"/>
                    <a:pt x="336" y="338"/>
                  </a:cubicBezTo>
                  <a:moveTo>
                    <a:pt x="280" y="140"/>
                  </a:moveTo>
                  <a:cubicBezTo>
                    <a:pt x="283" y="140"/>
                    <a:pt x="285" y="138"/>
                    <a:pt x="285" y="135"/>
                  </a:cubicBezTo>
                  <a:cubicBezTo>
                    <a:pt x="285" y="133"/>
                    <a:pt x="283" y="131"/>
                    <a:pt x="280" y="131"/>
                  </a:cubicBezTo>
                  <a:cubicBezTo>
                    <a:pt x="278" y="131"/>
                    <a:pt x="276" y="133"/>
                    <a:pt x="276" y="135"/>
                  </a:cubicBezTo>
                  <a:cubicBezTo>
                    <a:pt x="276" y="138"/>
                    <a:pt x="278" y="140"/>
                    <a:pt x="280" y="140"/>
                  </a:cubicBezTo>
                  <a:close/>
                  <a:moveTo>
                    <a:pt x="284" y="21"/>
                  </a:moveTo>
                  <a:cubicBezTo>
                    <a:pt x="283" y="19"/>
                    <a:pt x="281" y="18"/>
                    <a:pt x="278" y="19"/>
                  </a:cubicBezTo>
                  <a:cubicBezTo>
                    <a:pt x="276" y="20"/>
                    <a:pt x="275" y="23"/>
                    <a:pt x="276" y="25"/>
                  </a:cubicBezTo>
                  <a:cubicBezTo>
                    <a:pt x="277" y="27"/>
                    <a:pt x="280" y="28"/>
                    <a:pt x="282" y="27"/>
                  </a:cubicBezTo>
                  <a:cubicBezTo>
                    <a:pt x="284" y="26"/>
                    <a:pt x="285" y="24"/>
                    <a:pt x="284" y="21"/>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gradFill>
                  <a:gsLst>
                    <a:gs pos="0">
                      <a:srgbClr val="505050"/>
                    </a:gs>
                    <a:gs pos="100000">
                      <a:srgbClr val="505050"/>
                    </a:gs>
                  </a:gsLst>
                  <a:lin ang="5400000" scaled="1"/>
                </a:gradFill>
              </a:endParaRPr>
            </a:p>
          </p:txBody>
        </p:sp>
        <p:sp>
          <p:nvSpPr>
            <p:cNvPr id="196" name="language"/>
            <p:cNvSpPr>
              <a:spLocks noChangeAspect="1" noEditPoints="1"/>
            </p:cNvSpPr>
            <p:nvPr/>
          </p:nvSpPr>
          <p:spPr bwMode="auto">
            <a:xfrm>
              <a:off x="7951121" y="2906325"/>
              <a:ext cx="333870" cy="293050"/>
            </a:xfrm>
            <a:custGeom>
              <a:avLst/>
              <a:gdLst>
                <a:gd name="T0" fmla="*/ 0 w 315"/>
                <a:gd name="T1" fmla="*/ 176 h 276"/>
                <a:gd name="T2" fmla="*/ 68 w 315"/>
                <a:gd name="T3" fmla="*/ 0 h 276"/>
                <a:gd name="T4" fmla="*/ 130 w 315"/>
                <a:gd name="T5" fmla="*/ 176 h 276"/>
                <a:gd name="T6" fmla="*/ 22 w 315"/>
                <a:gd name="T7" fmla="*/ 118 h 276"/>
                <a:gd name="T8" fmla="*/ 110 w 315"/>
                <a:gd name="T9" fmla="*/ 118 h 276"/>
                <a:gd name="T10" fmla="*/ 246 w 315"/>
                <a:gd name="T11" fmla="*/ 276 h 276"/>
                <a:gd name="T12" fmla="*/ 311 w 315"/>
                <a:gd name="T13" fmla="*/ 217 h 276"/>
                <a:gd name="T14" fmla="*/ 194 w 315"/>
                <a:gd name="T15" fmla="*/ 194 h 276"/>
                <a:gd name="T16" fmla="*/ 204 w 315"/>
                <a:gd name="T17" fmla="*/ 258 h 276"/>
                <a:gd name="T18" fmla="*/ 272 w 315"/>
                <a:gd name="T19" fmla="*/ 162 h 276"/>
                <a:gd name="T20" fmla="*/ 218 w 315"/>
                <a:gd name="T21" fmla="*/ 89 h 276"/>
                <a:gd name="T22" fmla="*/ 227 w 315"/>
                <a:gd name="T23" fmla="*/ 249 h 276"/>
                <a:gd name="T24" fmla="*/ 161 w 315"/>
                <a:gd name="T25" fmla="*/ 129 h 276"/>
                <a:gd name="T26" fmla="*/ 301 w 315"/>
                <a:gd name="T27" fmla="*/ 12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5" h="276">
                  <a:moveTo>
                    <a:pt x="0" y="176"/>
                  </a:moveTo>
                  <a:cubicBezTo>
                    <a:pt x="68" y="0"/>
                    <a:pt x="68" y="0"/>
                    <a:pt x="68" y="0"/>
                  </a:cubicBezTo>
                  <a:cubicBezTo>
                    <a:pt x="130" y="176"/>
                    <a:pt x="130" y="176"/>
                    <a:pt x="130" y="176"/>
                  </a:cubicBezTo>
                  <a:moveTo>
                    <a:pt x="22" y="118"/>
                  </a:moveTo>
                  <a:cubicBezTo>
                    <a:pt x="110" y="118"/>
                    <a:pt x="110" y="118"/>
                    <a:pt x="110" y="118"/>
                  </a:cubicBezTo>
                  <a:moveTo>
                    <a:pt x="246" y="276"/>
                  </a:moveTo>
                  <a:cubicBezTo>
                    <a:pt x="275" y="275"/>
                    <a:pt x="315" y="258"/>
                    <a:pt x="311" y="217"/>
                  </a:cubicBezTo>
                  <a:cubicBezTo>
                    <a:pt x="308" y="183"/>
                    <a:pt x="237" y="174"/>
                    <a:pt x="194" y="194"/>
                  </a:cubicBezTo>
                  <a:cubicBezTo>
                    <a:pt x="153" y="213"/>
                    <a:pt x="150" y="270"/>
                    <a:pt x="204" y="258"/>
                  </a:cubicBezTo>
                  <a:cubicBezTo>
                    <a:pt x="271" y="244"/>
                    <a:pt x="272" y="162"/>
                    <a:pt x="272" y="162"/>
                  </a:cubicBezTo>
                  <a:moveTo>
                    <a:pt x="218" y="89"/>
                  </a:moveTo>
                  <a:cubicBezTo>
                    <a:pt x="218" y="89"/>
                    <a:pt x="206" y="215"/>
                    <a:pt x="227" y="249"/>
                  </a:cubicBezTo>
                  <a:moveTo>
                    <a:pt x="161" y="129"/>
                  </a:moveTo>
                  <a:cubicBezTo>
                    <a:pt x="161" y="129"/>
                    <a:pt x="236" y="138"/>
                    <a:pt x="301" y="122"/>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gradFill>
                  <a:gsLst>
                    <a:gs pos="0">
                      <a:srgbClr val="505050"/>
                    </a:gs>
                    <a:gs pos="100000">
                      <a:srgbClr val="505050"/>
                    </a:gs>
                  </a:gsLst>
                </a:gradFill>
              </a:endParaRPr>
            </a:p>
          </p:txBody>
        </p:sp>
        <p:sp>
          <p:nvSpPr>
            <p:cNvPr id="197" name="gear"/>
            <p:cNvSpPr>
              <a:spLocks noChangeAspect="1" noEditPoints="1"/>
            </p:cNvSpPr>
            <p:nvPr/>
          </p:nvSpPr>
          <p:spPr bwMode="auto">
            <a:xfrm>
              <a:off x="11483833" y="2207904"/>
              <a:ext cx="336418" cy="334962"/>
            </a:xfrm>
            <a:custGeom>
              <a:avLst/>
              <a:gdLst>
                <a:gd name="T0" fmla="*/ 72 w 318"/>
                <a:gd name="T1" fmla="*/ 159 h 318"/>
                <a:gd name="T2" fmla="*/ 159 w 318"/>
                <a:gd name="T3" fmla="*/ 72 h 318"/>
                <a:gd name="T4" fmla="*/ 246 w 318"/>
                <a:gd name="T5" fmla="*/ 159 h 318"/>
                <a:gd name="T6" fmla="*/ 159 w 318"/>
                <a:gd name="T7" fmla="*/ 246 h 318"/>
                <a:gd name="T8" fmla="*/ 72 w 318"/>
                <a:gd name="T9" fmla="*/ 159 h 318"/>
                <a:gd name="T10" fmla="*/ 212 w 318"/>
                <a:gd name="T11" fmla="*/ 9 h 318"/>
                <a:gd name="T12" fmla="*/ 159 w 318"/>
                <a:gd name="T13" fmla="*/ 0 h 318"/>
                <a:gd name="T14" fmla="*/ 0 w 318"/>
                <a:gd name="T15" fmla="*/ 159 h 318"/>
                <a:gd name="T16" fmla="*/ 91 w 318"/>
                <a:gd name="T17" fmla="*/ 303 h 318"/>
                <a:gd name="T18" fmla="*/ 106 w 318"/>
                <a:gd name="T19" fmla="*/ 309 h 318"/>
                <a:gd name="T20" fmla="*/ 159 w 318"/>
                <a:gd name="T21" fmla="*/ 318 h 318"/>
                <a:gd name="T22" fmla="*/ 318 w 318"/>
                <a:gd name="T23" fmla="*/ 159 h 318"/>
                <a:gd name="T24" fmla="*/ 310 w 318"/>
                <a:gd name="T25" fmla="*/ 110 h 318"/>
                <a:gd name="T26" fmla="*/ 304 w 318"/>
                <a:gd name="T27" fmla="*/ 93 h 318"/>
                <a:gd name="T28" fmla="*/ 230 w 318"/>
                <a:gd name="T29" fmla="*/ 17 h 318"/>
                <a:gd name="T30" fmla="*/ 202 w 318"/>
                <a:gd name="T31" fmla="*/ 56 h 318"/>
                <a:gd name="T32" fmla="*/ 194 w 318"/>
                <a:gd name="T33" fmla="*/ 79 h 318"/>
                <a:gd name="T34" fmla="*/ 268 w 318"/>
                <a:gd name="T35" fmla="*/ 118 h 318"/>
                <a:gd name="T36" fmla="*/ 240 w 318"/>
                <a:gd name="T37" fmla="*/ 127 h 318"/>
                <a:gd name="T38" fmla="*/ 239 w 318"/>
                <a:gd name="T39" fmla="*/ 192 h 318"/>
                <a:gd name="T40" fmla="*/ 267 w 318"/>
                <a:gd name="T41" fmla="*/ 203 h 318"/>
                <a:gd name="T42" fmla="*/ 206 w 318"/>
                <a:gd name="T43" fmla="*/ 265 h 318"/>
                <a:gd name="T44" fmla="*/ 193 w 318"/>
                <a:gd name="T45" fmla="*/ 239 h 318"/>
                <a:gd name="T46" fmla="*/ 117 w 318"/>
                <a:gd name="T47" fmla="*/ 266 h 318"/>
                <a:gd name="T48" fmla="*/ 128 w 318"/>
                <a:gd name="T49" fmla="*/ 240 h 318"/>
                <a:gd name="T50" fmla="*/ 54 w 318"/>
                <a:gd name="T51" fmla="*/ 203 h 318"/>
                <a:gd name="T52" fmla="*/ 79 w 318"/>
                <a:gd name="T53" fmla="*/ 193 h 318"/>
                <a:gd name="T54" fmla="*/ 54 w 318"/>
                <a:gd name="T55" fmla="*/ 118 h 318"/>
                <a:gd name="T56" fmla="*/ 78 w 318"/>
                <a:gd name="T57" fmla="*/ 127 h 318"/>
                <a:gd name="T58" fmla="*/ 127 w 318"/>
                <a:gd name="T59" fmla="*/ 78 h 318"/>
                <a:gd name="T60" fmla="*/ 116 w 318"/>
                <a:gd name="T61" fmla="*/ 56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18" h="318">
                  <a:moveTo>
                    <a:pt x="72" y="159"/>
                  </a:moveTo>
                  <a:cubicBezTo>
                    <a:pt x="72" y="111"/>
                    <a:pt x="111" y="72"/>
                    <a:pt x="159" y="72"/>
                  </a:cubicBezTo>
                  <a:cubicBezTo>
                    <a:pt x="207" y="72"/>
                    <a:pt x="246" y="111"/>
                    <a:pt x="246" y="159"/>
                  </a:cubicBezTo>
                  <a:cubicBezTo>
                    <a:pt x="246" y="207"/>
                    <a:pt x="207" y="246"/>
                    <a:pt x="159" y="246"/>
                  </a:cubicBezTo>
                  <a:cubicBezTo>
                    <a:pt x="111" y="246"/>
                    <a:pt x="72" y="207"/>
                    <a:pt x="72" y="159"/>
                  </a:cubicBezTo>
                  <a:close/>
                  <a:moveTo>
                    <a:pt x="212" y="9"/>
                  </a:moveTo>
                  <a:cubicBezTo>
                    <a:pt x="195" y="3"/>
                    <a:pt x="177" y="0"/>
                    <a:pt x="159" y="0"/>
                  </a:cubicBezTo>
                  <a:cubicBezTo>
                    <a:pt x="71" y="0"/>
                    <a:pt x="0" y="71"/>
                    <a:pt x="0" y="159"/>
                  </a:cubicBezTo>
                  <a:cubicBezTo>
                    <a:pt x="0" y="223"/>
                    <a:pt x="37" y="277"/>
                    <a:pt x="91" y="303"/>
                  </a:cubicBezTo>
                  <a:moveTo>
                    <a:pt x="106" y="309"/>
                  </a:moveTo>
                  <a:cubicBezTo>
                    <a:pt x="122" y="315"/>
                    <a:pt x="140" y="318"/>
                    <a:pt x="159" y="318"/>
                  </a:cubicBezTo>
                  <a:cubicBezTo>
                    <a:pt x="247" y="318"/>
                    <a:pt x="318" y="247"/>
                    <a:pt x="318" y="159"/>
                  </a:cubicBezTo>
                  <a:cubicBezTo>
                    <a:pt x="318" y="142"/>
                    <a:pt x="315" y="126"/>
                    <a:pt x="310" y="110"/>
                  </a:cubicBezTo>
                  <a:moveTo>
                    <a:pt x="304" y="93"/>
                  </a:moveTo>
                  <a:cubicBezTo>
                    <a:pt x="289" y="60"/>
                    <a:pt x="262" y="33"/>
                    <a:pt x="230" y="17"/>
                  </a:cubicBezTo>
                  <a:moveTo>
                    <a:pt x="202" y="56"/>
                  </a:moveTo>
                  <a:cubicBezTo>
                    <a:pt x="194" y="79"/>
                    <a:pt x="194" y="79"/>
                    <a:pt x="194" y="79"/>
                  </a:cubicBezTo>
                  <a:moveTo>
                    <a:pt x="268" y="118"/>
                  </a:moveTo>
                  <a:cubicBezTo>
                    <a:pt x="240" y="127"/>
                    <a:pt x="240" y="127"/>
                    <a:pt x="240" y="127"/>
                  </a:cubicBezTo>
                  <a:moveTo>
                    <a:pt x="239" y="192"/>
                  </a:moveTo>
                  <a:cubicBezTo>
                    <a:pt x="267" y="203"/>
                    <a:pt x="267" y="203"/>
                    <a:pt x="267" y="203"/>
                  </a:cubicBezTo>
                  <a:moveTo>
                    <a:pt x="206" y="265"/>
                  </a:moveTo>
                  <a:cubicBezTo>
                    <a:pt x="193" y="239"/>
                    <a:pt x="193" y="239"/>
                    <a:pt x="193" y="239"/>
                  </a:cubicBezTo>
                  <a:moveTo>
                    <a:pt x="117" y="266"/>
                  </a:moveTo>
                  <a:cubicBezTo>
                    <a:pt x="128" y="240"/>
                    <a:pt x="128" y="240"/>
                    <a:pt x="128" y="240"/>
                  </a:cubicBezTo>
                  <a:moveTo>
                    <a:pt x="54" y="203"/>
                  </a:moveTo>
                  <a:cubicBezTo>
                    <a:pt x="79" y="193"/>
                    <a:pt x="79" y="193"/>
                    <a:pt x="79" y="193"/>
                  </a:cubicBezTo>
                  <a:moveTo>
                    <a:pt x="54" y="118"/>
                  </a:moveTo>
                  <a:cubicBezTo>
                    <a:pt x="78" y="127"/>
                    <a:pt x="78" y="127"/>
                    <a:pt x="78" y="127"/>
                  </a:cubicBezTo>
                  <a:moveTo>
                    <a:pt x="127" y="78"/>
                  </a:moveTo>
                  <a:cubicBezTo>
                    <a:pt x="116" y="56"/>
                    <a:pt x="116" y="56"/>
                    <a:pt x="116" y="56"/>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22960" tIns="45720" rIns="91440" bIns="45720" numCol="1" anchor="t" anchorCtr="0" compatLnSpc="1">
              <a:prstTxWarp prst="textNoShape">
                <a:avLst/>
              </a:prstTxWarp>
            </a:bodyPr>
            <a:lstStyle/>
            <a:p>
              <a:endParaRPr lang="en-US" sz="2400">
                <a:gradFill>
                  <a:gsLst>
                    <a:gs pos="0">
                      <a:srgbClr val="505050"/>
                    </a:gs>
                    <a:gs pos="100000">
                      <a:srgbClr val="505050"/>
                    </a:gs>
                  </a:gsLst>
                </a:gradFill>
              </a:endParaRPr>
            </a:p>
          </p:txBody>
        </p:sp>
      </p:grpSp>
    </p:spTree>
    <p:extLst>
      <p:ext uri="{BB962C8B-B14F-4D97-AF65-F5344CB8AC3E}">
        <p14:creationId xmlns:p14="http://schemas.microsoft.com/office/powerpoint/2010/main" val="330037602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9C1C-1751-4054-B4B4-9E5ABDF1936C}"/>
              </a:ext>
            </a:extLst>
          </p:cNvPr>
          <p:cNvSpPr>
            <a:spLocks noGrp="1"/>
          </p:cNvSpPr>
          <p:nvPr>
            <p:ph type="title"/>
          </p:nvPr>
        </p:nvSpPr>
        <p:spPr>
          <a:xfrm>
            <a:off x="760395" y="295274"/>
            <a:ext cx="11403807" cy="917575"/>
          </a:xfrm>
        </p:spPr>
        <p:txBody>
          <a:bodyPr>
            <a:normAutofit fontScale="90000"/>
          </a:bodyPr>
          <a:lstStyle/>
          <a:p>
            <a:pPr lvl="0"/>
            <a:r>
              <a:rPr lang="en-US" sz="5300"/>
              <a:t>What we do for your customers</a:t>
            </a:r>
            <a:br>
              <a:rPr lang="en-US"/>
            </a:br>
            <a:r>
              <a:rPr lang="en-US" sz="2700" spc="0">
                <a:latin typeface="Segoe UI" panose="020B0502040204020203" pitchFamily="34" charset="0"/>
              </a:rPr>
              <a:t>Transition from legacy analytics dependence</a:t>
            </a:r>
          </a:p>
        </p:txBody>
      </p:sp>
      <p:sp>
        <p:nvSpPr>
          <p:cNvPr id="7" name="Rectangle 6">
            <a:extLst/>
          </p:cNvPr>
          <p:cNvSpPr/>
          <p:nvPr/>
        </p:nvSpPr>
        <p:spPr bwMode="auto">
          <a:xfrm rot="16200000">
            <a:off x="-3174343" y="3165180"/>
            <a:ext cx="6995160" cy="664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r>
              <a:rPr lang="en-US" sz="2000">
                <a:gradFill>
                  <a:gsLst>
                    <a:gs pos="0">
                      <a:schemeClr val="bg1"/>
                    </a:gs>
                    <a:gs pos="100000">
                      <a:schemeClr val="bg1"/>
                    </a:gs>
                  </a:gsLst>
                  <a:lin ang="5400000" scaled="1"/>
                </a:gradFill>
                <a:latin typeface="Segoe UI Semibold" panose="020B0702040204020203" pitchFamily="34" charset="0"/>
                <a:cs typeface="Segoe UI Semibold" panose="020B0702040204020203" pitchFamily="34" charset="0"/>
              </a:rPr>
              <a:t>Transition</a:t>
            </a:r>
          </a:p>
        </p:txBody>
      </p:sp>
      <p:sp>
        <p:nvSpPr>
          <p:cNvPr id="8" name="Rectangle 7"/>
          <p:cNvSpPr/>
          <p:nvPr/>
        </p:nvSpPr>
        <p:spPr bwMode="auto">
          <a:xfrm>
            <a:off x="1223147" y="1460080"/>
            <a:ext cx="7592240" cy="52413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Embrace new architectures, techniques, and capabilities </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Scalable big data analytics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Directly deployed in the database</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Deployed standalone or in hybrid clouds</a:t>
            </a:r>
          </a:p>
          <a:p>
            <a:pPr>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Embrace SAS data sets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SAS data ingest capability</a:t>
            </a:r>
          </a:p>
          <a:p>
            <a:pPr lvl="0">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What you build, you own </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you build it, you own it</a:t>
            </a:r>
          </a:p>
          <a:p>
            <a:pPr lvl="0">
              <a:spcBef>
                <a:spcPts val="600"/>
              </a:spcBef>
              <a:spcAft>
                <a:spcPts val="600"/>
              </a:spcAft>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Reduce post-transition talent costs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Reduce dependence on legacy skills</a:t>
            </a:r>
          </a:p>
          <a:p>
            <a:pPr marL="0" lvl="1" defTabSz="932293" fontAlgn="base">
              <a:lnSpc>
                <a:spcPct val="90000"/>
              </a:lnSpc>
              <a:spcBef>
                <a:spcPts val="600"/>
              </a:spcBef>
              <a:spcAft>
                <a:spcPts val="600"/>
              </a:spcAft>
            </a:pPr>
            <a:r>
              <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rPr>
              <a:t>Tap new talent bases out of universities</a:t>
            </a:r>
          </a:p>
          <a:p>
            <a:pPr marL="0" lvl="2" indent="-201613">
              <a:spcBef>
                <a:spcPts val="600"/>
              </a:spcBef>
              <a:spcAft>
                <a:spcPts val="600"/>
              </a:spcAft>
            </a:pPr>
            <a:endParaRPr lang="en-US">
              <a:gradFill>
                <a:gsLst>
                  <a:gs pos="9735">
                    <a:schemeClr val="tx1"/>
                  </a:gs>
                  <a:gs pos="37000">
                    <a:schemeClr val="tx1"/>
                  </a:gs>
                </a:gsLst>
                <a:lin ang="5400000" scaled="0"/>
              </a:gradFill>
              <a:latin typeface="Segoe UI" panose="020B0502040204020203" pitchFamily="34" charset="0"/>
              <a:cs typeface="Segoe UI" panose="020B0502040204020203" pitchFamily="34" charset="0"/>
            </a:endParaRPr>
          </a:p>
        </p:txBody>
      </p:sp>
      <p:sp>
        <p:nvSpPr>
          <p:cNvPr id="9" name="arrow_15"/>
          <p:cNvSpPr>
            <a:spLocks noChangeAspect="1" noEditPoints="1"/>
          </p:cNvSpPr>
          <p:nvPr/>
        </p:nvSpPr>
        <p:spPr bwMode="auto">
          <a:xfrm>
            <a:off x="857250" y="1619080"/>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arrow_15"/>
          <p:cNvSpPr>
            <a:spLocks noChangeAspect="1" noEditPoints="1"/>
          </p:cNvSpPr>
          <p:nvPr/>
        </p:nvSpPr>
        <p:spPr bwMode="auto">
          <a:xfrm>
            <a:off x="857250" y="325053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arrow_15"/>
          <p:cNvSpPr>
            <a:spLocks noChangeAspect="1" noEditPoints="1"/>
          </p:cNvSpPr>
          <p:nvPr/>
        </p:nvSpPr>
        <p:spPr bwMode="auto">
          <a:xfrm>
            <a:off x="857250" y="409259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_15"/>
          <p:cNvSpPr>
            <a:spLocks noChangeAspect="1" noEditPoints="1"/>
          </p:cNvSpPr>
          <p:nvPr/>
        </p:nvSpPr>
        <p:spPr bwMode="auto">
          <a:xfrm>
            <a:off x="865574" y="4963826"/>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17625165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4"/>
            <a:ext cx="11889564" cy="917575"/>
          </a:xfrm>
        </p:spPr>
        <p:txBody>
          <a:bodyPr/>
          <a:lstStyle/>
          <a:p>
            <a:r>
              <a:rPr lang="en-US"/>
              <a:t>Why consider a migration off of SAS?</a:t>
            </a:r>
          </a:p>
        </p:txBody>
      </p:sp>
      <p:sp>
        <p:nvSpPr>
          <p:cNvPr id="2" name="Text Placeholder 1"/>
          <p:cNvSpPr>
            <a:spLocks noGrp="1"/>
          </p:cNvSpPr>
          <p:nvPr>
            <p:ph type="body" sz="quarter" idx="4294967295"/>
          </p:nvPr>
        </p:nvSpPr>
        <p:spPr>
          <a:xfrm>
            <a:off x="836612" y="1363662"/>
            <a:ext cx="11887200" cy="3970318"/>
          </a:xfrm>
        </p:spPr>
        <p:txBody>
          <a:bodyPr/>
          <a:lstStyle/>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Access to open source innovations</a:t>
            </a: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Annual renewal pain</a:t>
            </a: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Limited cloud capability</a:t>
            </a: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Changing talent pool</a:t>
            </a: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Incompatible generations e.g., HPA and </a:t>
            </a: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Vaya</a:t>
            </a:r>
            <a:endPar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endParaRP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Deployment complexity</a:t>
            </a:r>
          </a:p>
          <a:p>
            <a:pPr marL="0" indent="0">
              <a:spcBef>
                <a:spcPts val="1200"/>
              </a:spcBef>
              <a:spcAft>
                <a:spcPts val="1200"/>
              </a:spcAft>
              <a:buNone/>
            </a:pP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License inflexibility </a:t>
            </a:r>
            <a:r>
              <a:rPr lang="en-US" sz="2000" err="1">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inc.</a:t>
            </a:r>
            <a:r>
              <a:rPr lang="en-US" sz="2000">
                <a:gradFill>
                  <a:gsLst>
                    <a:gs pos="93000">
                      <a:schemeClr val="accent1"/>
                    </a:gs>
                    <a:gs pos="18000">
                      <a:schemeClr val="accent1"/>
                    </a:gs>
                  </a:gsLst>
                  <a:lin ang="5400000" scaled="0"/>
                </a:gradFill>
                <a:latin typeface="Segoe UI Semibold" panose="020B0702040204020203" pitchFamily="34" charset="0"/>
                <a:cs typeface="Segoe UI Semibold" panose="020B0702040204020203" pitchFamily="34" charset="0"/>
              </a:rPr>
              <a:t> geographic inflexibility</a:t>
            </a:r>
          </a:p>
        </p:txBody>
      </p:sp>
      <p:sp>
        <p:nvSpPr>
          <p:cNvPr id="5" name="arrow_15"/>
          <p:cNvSpPr>
            <a:spLocks noChangeAspect="1" noEditPoints="1"/>
          </p:cNvSpPr>
          <p:nvPr/>
        </p:nvSpPr>
        <p:spPr bwMode="auto">
          <a:xfrm>
            <a:off x="457200" y="14093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arrow_15"/>
          <p:cNvSpPr>
            <a:spLocks noChangeAspect="1" noEditPoints="1"/>
          </p:cNvSpPr>
          <p:nvPr/>
        </p:nvSpPr>
        <p:spPr bwMode="auto">
          <a:xfrm>
            <a:off x="457200" y="199993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arrow_15"/>
          <p:cNvSpPr>
            <a:spLocks noChangeAspect="1" noEditPoints="1"/>
          </p:cNvSpPr>
          <p:nvPr/>
        </p:nvSpPr>
        <p:spPr bwMode="auto">
          <a:xfrm>
            <a:off x="457200" y="258095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8" name="arrow_15"/>
          <p:cNvSpPr>
            <a:spLocks noChangeAspect="1" noEditPoints="1"/>
          </p:cNvSpPr>
          <p:nvPr/>
        </p:nvSpPr>
        <p:spPr bwMode="auto">
          <a:xfrm>
            <a:off x="457200" y="3171508"/>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9" name="arrow_15"/>
          <p:cNvSpPr>
            <a:spLocks noChangeAspect="1" noEditPoints="1"/>
          </p:cNvSpPr>
          <p:nvPr/>
        </p:nvSpPr>
        <p:spPr bwMode="auto">
          <a:xfrm>
            <a:off x="457200" y="37715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0" name="arrow_15"/>
          <p:cNvSpPr>
            <a:spLocks noChangeAspect="1" noEditPoints="1"/>
          </p:cNvSpPr>
          <p:nvPr/>
        </p:nvSpPr>
        <p:spPr bwMode="auto">
          <a:xfrm>
            <a:off x="457200" y="432403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1" name="arrow_15"/>
          <p:cNvSpPr>
            <a:spLocks noChangeAspect="1" noEditPoints="1"/>
          </p:cNvSpPr>
          <p:nvPr/>
        </p:nvSpPr>
        <p:spPr bwMode="auto">
          <a:xfrm>
            <a:off x="457200" y="49018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756085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Shifting market for analytics talent</a:t>
            </a:r>
          </a:p>
        </p:txBody>
      </p:sp>
      <p:grpSp>
        <p:nvGrpSpPr>
          <p:cNvPr id="2" name="Group 1"/>
          <p:cNvGrpSpPr/>
          <p:nvPr/>
        </p:nvGrpSpPr>
        <p:grpSpPr>
          <a:xfrm>
            <a:off x="259496" y="1537556"/>
            <a:ext cx="11955364" cy="4183321"/>
            <a:chOff x="259496" y="1159487"/>
            <a:chExt cx="12150866" cy="4251729"/>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16788" y="1159487"/>
              <a:ext cx="6093574" cy="4243093"/>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9496" y="1159487"/>
              <a:ext cx="6059978" cy="4251729"/>
            </a:xfrm>
            <a:prstGeom prst="rect">
              <a:avLst/>
            </a:prstGeom>
          </p:spPr>
        </p:pic>
      </p:grpSp>
      <p:sp>
        <p:nvSpPr>
          <p:cNvPr id="6" name="TextBox 5"/>
          <p:cNvSpPr txBox="1"/>
          <p:nvPr/>
        </p:nvSpPr>
        <p:spPr>
          <a:xfrm>
            <a:off x="271289" y="6242283"/>
            <a:ext cx="5208746" cy="433923"/>
          </a:xfrm>
          <a:prstGeom prst="rect">
            <a:avLst/>
          </a:prstGeom>
          <a:noFill/>
        </p:spPr>
        <p:txBody>
          <a:bodyPr wrap="none" lIns="182854" tIns="146283" rIns="182854" bIns="146283" rtlCol="0">
            <a:spAutoFit/>
          </a:bodyPr>
          <a:lstStyle/>
          <a:p>
            <a:pPr>
              <a:lnSpc>
                <a:spcPct val="90000"/>
              </a:lnSpc>
              <a:spcAft>
                <a:spcPts val="600"/>
              </a:spcAft>
            </a:pP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Source: </a:t>
            </a: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hlinkClick r:id="rId5"/>
              </a:rPr>
              <a:t>https://www.indeed.com/jobtrends/q-%22Data-Scientist%22-q-R-q-SAS.html</a:t>
            </a: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267440759"/>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8294831" y="1874115"/>
            <a:ext cx="4141644" cy="5150915"/>
          </a:xfrm>
          <a:prstGeom prst="rect">
            <a:avLst/>
          </a:prstGeom>
        </p:spPr>
      </p:pic>
      <p:sp>
        <p:nvSpPr>
          <p:cNvPr id="2" name="Title 1"/>
          <p:cNvSpPr>
            <a:spLocks noGrp="1"/>
          </p:cNvSpPr>
          <p:nvPr>
            <p:ph type="title"/>
          </p:nvPr>
        </p:nvSpPr>
        <p:spPr/>
        <p:txBody>
          <a:bodyPr/>
          <a:lstStyle/>
          <a:p>
            <a:r>
              <a:rPr lang="en-US" sz="2400" spc="0">
                <a:latin typeface="Segoe UI" panose="020B0502040204020203" pitchFamily="34" charset="0"/>
              </a:rPr>
              <a:t>Top reasons to consider</a:t>
            </a:r>
            <a:br>
              <a:rPr lang="en-US" sz="4399"/>
            </a:br>
            <a:r>
              <a:rPr lang="en-US" sz="4399"/>
              <a:t>SQL Server 2017 Machine Learning Services</a:t>
            </a:r>
            <a:endParaRPr lang="en-US" sz="3199" spc="-40">
              <a:gradFill>
                <a:gsLst>
                  <a:gs pos="56757">
                    <a:srgbClr val="0078D7"/>
                  </a:gs>
                  <a:gs pos="44000">
                    <a:srgbClr val="0078D7"/>
                  </a:gs>
                </a:gsLst>
                <a:lin ang="5400000" scaled="0"/>
              </a:gradFill>
            </a:endParaRPr>
          </a:p>
        </p:txBody>
      </p:sp>
      <p:sp>
        <p:nvSpPr>
          <p:cNvPr id="24" name="Rectangle 23"/>
          <p:cNvSpPr/>
          <p:nvPr/>
        </p:nvSpPr>
        <p:spPr bwMode="auto">
          <a:xfrm>
            <a:off x="820765" y="1550840"/>
            <a:ext cx="7325776" cy="48936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91427" rIns="0" bIns="0" numCol="1" spcCol="0" rtlCol="0" fromWordArt="0" anchor="t" anchorCtr="0" forceAA="0" compatLnSpc="1">
            <a:prstTxWarp prst="textNoShape">
              <a:avLst/>
            </a:prstTxWarp>
            <a:spAutoFit/>
          </a:bodyPr>
          <a:lstStyle/>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ea typeface="Segoe UI" panose="020B0502040204020203" pitchFamily="34" charset="0"/>
                <a:cs typeface="Segoe UI" panose="020B0502040204020203" pitchFamily="34" charset="0"/>
              </a:rPr>
              <a:t>Combined Microsoft &amp; open source </a:t>
            </a:r>
            <a:r>
              <a:rPr lang="en-US" sz="2300" spc="-30">
                <a:gradFill>
                  <a:gsLst>
                    <a:gs pos="4545">
                      <a:schemeClr val="accent1"/>
                    </a:gs>
                    <a:gs pos="100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innovation</a:t>
            </a: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Analytics and machine learning </a:t>
            </a:r>
            <a:r>
              <a:rPr lang="en-US" sz="2300" spc="-30">
                <a:gradFill>
                  <a:gsLst>
                    <a:gs pos="4545">
                      <a:schemeClr val="accent1"/>
                    </a:gs>
                    <a:gs pos="100000">
                      <a:schemeClr val="accent1"/>
                    </a:gs>
                  </a:gsLst>
                </a:gradFill>
                <a:latin typeface="Segoe UI" panose="020B0502040204020203" pitchFamily="34" charset="0"/>
                <a:ea typeface="Segoe UI" panose="020B0502040204020203" pitchFamily="34" charset="0"/>
                <a:cs typeface="Segoe UI" panose="020B0502040204020203" pitchFamily="34" charset="0"/>
              </a:rPr>
              <a:t>leadership</a:t>
            </a: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The industry’s broadest </a:t>
            </a:r>
            <a:r>
              <a:rPr lang="en-US" sz="2300" spc="-30">
                <a:gradFill>
                  <a:gsLst>
                    <a:gs pos="4545">
                      <a:schemeClr val="accent1"/>
                    </a:gs>
                    <a:gs pos="100000">
                      <a:schemeClr val="accent1"/>
                    </a:gs>
                  </a:gsLst>
                </a:gradFill>
                <a:latin typeface="Segoe UI" panose="020B0502040204020203" pitchFamily="34" charset="0"/>
                <a:ea typeface="Segoe UI" panose="020B0502040204020203" pitchFamily="34" charset="0"/>
                <a:cs typeface="Segoe UI" panose="020B0502040204020203" pitchFamily="34" charset="0"/>
              </a:rPr>
              <a:t>in-database capabilities</a:t>
            </a: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Maximized </a:t>
            </a:r>
            <a:r>
              <a:rPr lang="en-US" sz="2300" spc="-30">
                <a:gradFill>
                  <a:gsLst>
                    <a:gs pos="4545">
                      <a:schemeClr val="accent1"/>
                    </a:gs>
                    <a:gs pos="100000">
                      <a:schemeClr val="accent1"/>
                    </a:gs>
                  </a:gsLst>
                </a:gradFill>
                <a:latin typeface="Segoe UI" panose="020B0502040204020203" pitchFamily="34" charset="0"/>
                <a:ea typeface="Segoe UI" panose="020B0502040204020203" pitchFamily="34" charset="0"/>
                <a:cs typeface="Segoe UI" panose="020B0502040204020203" pitchFamily="34" charset="0"/>
              </a:rPr>
              <a:t>talent utilization</a:t>
            </a:r>
          </a:p>
          <a:p>
            <a:pPr defTabSz="932418" fontAlgn="base">
              <a:lnSpc>
                <a:spcPct val="90000"/>
              </a:lnSpc>
              <a:spcBef>
                <a:spcPts val="800"/>
              </a:spcBef>
              <a:spcAft>
                <a:spcPts val="600"/>
              </a:spcAft>
              <a:defRPr/>
            </a:pPr>
            <a:r>
              <a:rPr lang="en-US" sz="2300" spc="-30">
                <a:gradFill>
                  <a:gsLst>
                    <a:gs pos="4545">
                      <a:schemeClr val="accent1"/>
                    </a:gs>
                    <a:gs pos="100000">
                      <a:schemeClr val="accent1"/>
                    </a:gs>
                  </a:gsLst>
                </a:gradFill>
                <a:latin typeface="Segoe UI" panose="020B0502040204020203" pitchFamily="34" charset="0"/>
                <a:ea typeface="Segoe UI" panose="020B0502040204020203" pitchFamily="34" charset="0"/>
                <a:cs typeface="Segoe UI" panose="020B0502040204020203" pitchFamily="34" charset="0"/>
              </a:rPr>
              <a:t>Speed and scale</a:t>
            </a:r>
            <a:r>
              <a:rPr lang="en-US" sz="2300" spc="-30">
                <a:gradFill>
                  <a:gsLst>
                    <a:gs pos="4545">
                      <a:schemeClr val="accent1"/>
                    </a:gs>
                    <a:gs pos="100000">
                      <a:schemeClr val="accent1"/>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for R and Python users </a:t>
            </a: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Architectural</a:t>
            </a:r>
            <a:r>
              <a:rPr lang="en-US" sz="2300" spc="-30">
                <a:solidFill>
                  <a:schemeClr val="accent2"/>
                </a:solidFill>
                <a:latin typeface="Segoe UI" panose="020B0502040204020203" pitchFamily="34" charset="0"/>
                <a:ea typeface="Segoe UI" panose="020B0502040204020203" pitchFamily="34" charset="0"/>
                <a:cs typeface="Segoe UI" panose="020B0502040204020203" pitchFamily="34" charset="0"/>
              </a:rPr>
              <a:t> </a:t>
            </a:r>
            <a:r>
              <a:rPr lang="en-US" sz="2300" spc="-30">
                <a:gradFill>
                  <a:gsLst>
                    <a:gs pos="4545">
                      <a:schemeClr val="accent1"/>
                    </a:gs>
                    <a:gs pos="100000">
                      <a:schemeClr val="accent1"/>
                    </a:gs>
                  </a:gsLst>
                </a:gradFill>
                <a:latin typeface="Segoe UI" panose="020B0502040204020203" pitchFamily="34" charset="0"/>
                <a:cs typeface="Segoe UI" panose="020B0502040204020203" pitchFamily="34" charset="0"/>
              </a:rPr>
              <a:t>flexibility</a:t>
            </a: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Smooth transition path to </a:t>
            </a:r>
            <a:r>
              <a:rPr lang="en-US" sz="2300" spc="-30">
                <a:gradFill>
                  <a:gsLst>
                    <a:gs pos="4545">
                      <a:schemeClr val="accent1"/>
                    </a:gs>
                    <a:gs pos="100000">
                      <a:schemeClr val="accent1"/>
                    </a:gs>
                  </a:gsLst>
                </a:gradFill>
                <a:latin typeface="Segoe UI" panose="020B0502040204020203" pitchFamily="34" charset="0"/>
                <a:cs typeface="Segoe UI" panose="020B0502040204020203" pitchFamily="34" charset="0"/>
              </a:rPr>
              <a:t>cloud and hybrid cloud</a:t>
            </a:r>
          </a:p>
          <a:p>
            <a:pPr defTabSz="932418" fontAlgn="base">
              <a:lnSpc>
                <a:spcPct val="90000"/>
              </a:lnSpc>
              <a:spcBef>
                <a:spcPts val="800"/>
              </a:spcBef>
              <a:spcAft>
                <a:spcPts val="600"/>
              </a:spcAft>
              <a:defRPr/>
            </a:pPr>
            <a:r>
              <a:rPr lang="fr-FR" sz="2300" spc="-30">
                <a:gradFill>
                  <a:gsLst>
                    <a:gs pos="4545">
                      <a:schemeClr val="accent1"/>
                    </a:gs>
                    <a:gs pos="100000">
                      <a:schemeClr val="accent1"/>
                    </a:gs>
                  </a:gsLst>
                </a:gradFill>
                <a:latin typeface="Segoe UI" panose="020B0502040204020203" pitchFamily="34" charset="0"/>
                <a:cs typeface="Segoe UI" panose="020B0502040204020203" pitchFamily="34" charset="0"/>
              </a:rPr>
              <a:t>Rapid </a:t>
            </a:r>
            <a:r>
              <a:rPr lang="fr-FR" sz="2300" spc="-30" err="1">
                <a:gradFill>
                  <a:gsLst>
                    <a:gs pos="4545">
                      <a:schemeClr val="accent1"/>
                    </a:gs>
                    <a:gs pos="100000">
                      <a:schemeClr val="accent1"/>
                    </a:gs>
                  </a:gsLst>
                </a:gradFill>
                <a:latin typeface="Segoe UI" panose="020B0502040204020203" pitchFamily="34" charset="0"/>
                <a:cs typeface="Segoe UI" panose="020B0502040204020203" pitchFamily="34" charset="0"/>
              </a:rPr>
              <a:t>deployment</a:t>
            </a:r>
            <a:r>
              <a:rPr lang="fr-FR" sz="2300" spc="-30">
                <a:gradFill>
                  <a:gsLst>
                    <a:gs pos="4545">
                      <a:schemeClr val="accent1"/>
                    </a:gs>
                    <a:gs pos="100000">
                      <a:schemeClr val="accent1"/>
                    </a:gs>
                  </a:gsLst>
                </a:gradFill>
                <a:latin typeface="Segoe UI" panose="020B0502040204020203" pitchFamily="34" charset="0"/>
                <a:cs typeface="Segoe UI" panose="020B0502040204020203" pitchFamily="34" charset="0"/>
              </a:rPr>
              <a:t> </a:t>
            </a:r>
            <a:r>
              <a:rPr lang="fr-FR"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of intelligent applications</a:t>
            </a:r>
            <a:endPar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endParaRPr>
          </a:p>
          <a:p>
            <a:pPr defTabSz="932418" fontAlgn="base">
              <a:lnSpc>
                <a:spcPct val="90000"/>
              </a:lnSpc>
              <a:spcBef>
                <a:spcPts val="800"/>
              </a:spcBef>
              <a:spcAft>
                <a:spcPts val="600"/>
              </a:spcAft>
              <a:defRPr/>
            </a:pP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Provides</a:t>
            </a:r>
            <a:r>
              <a:rPr lang="en-US" sz="2300" spc="-30">
                <a:gradFill>
                  <a:gsLst>
                    <a:gs pos="3960">
                      <a:srgbClr val="282828"/>
                    </a:gs>
                    <a:gs pos="29000">
                      <a:srgbClr val="282828"/>
                    </a:gs>
                  </a:gsLst>
                  <a:lin ang="5400000" scaled="0"/>
                </a:gradFill>
                <a:latin typeface="Segoe UI" panose="020B0502040204020203" pitchFamily="34" charset="0"/>
                <a:ea typeface="Segoe UI" panose="020B0502040204020203" pitchFamily="34" charset="0"/>
                <a:cs typeface="Segoe UI" panose="020B0502040204020203" pitchFamily="34" charset="0"/>
              </a:rPr>
              <a:t> </a:t>
            </a:r>
            <a:r>
              <a:rPr lang="en-US" sz="2300" spc="-30">
                <a:gradFill>
                  <a:gsLst>
                    <a:gs pos="4545">
                      <a:schemeClr val="accent1"/>
                    </a:gs>
                    <a:gs pos="100000">
                      <a:schemeClr val="accent1"/>
                    </a:gs>
                  </a:gsLst>
                </a:gradFill>
                <a:latin typeface="Segoe UI" panose="020B0502040204020203" pitchFamily="34" charset="0"/>
                <a:cs typeface="Segoe UI" panose="020B0502040204020203" pitchFamily="34" charset="0"/>
              </a:rPr>
              <a:t>platform choice</a:t>
            </a:r>
          </a:p>
          <a:p>
            <a:pPr defTabSz="932418" fontAlgn="base">
              <a:lnSpc>
                <a:spcPct val="90000"/>
              </a:lnSpc>
              <a:spcBef>
                <a:spcPts val="800"/>
              </a:spcBef>
              <a:spcAft>
                <a:spcPts val="600"/>
              </a:spcAft>
              <a:defRPr/>
            </a:pPr>
            <a:r>
              <a:rPr lang="en-US" sz="2300" spc="-30">
                <a:gradFill>
                  <a:gsLst>
                    <a:gs pos="4545">
                      <a:schemeClr val="accent1"/>
                    </a:gs>
                    <a:gs pos="100000">
                      <a:schemeClr val="accent1"/>
                    </a:gs>
                  </a:gsLst>
                </a:gradFill>
                <a:latin typeface="Segoe UI" panose="020B0502040204020203" pitchFamily="34" charset="0"/>
                <a:cs typeface="Segoe UI" panose="020B0502040204020203" pitchFamily="34" charset="0"/>
              </a:rPr>
              <a:t>Future-proof </a:t>
            </a:r>
            <a:r>
              <a:rPr lang="en-US" sz="2300" spc="-30">
                <a:gradFill>
                  <a:gsLst>
                    <a:gs pos="4545">
                      <a:schemeClr val="tx1"/>
                    </a:gs>
                    <a:gs pos="100000">
                      <a:schemeClr val="tx1"/>
                    </a:gs>
                  </a:gsLst>
                  <a:lin ang="5400000" scaled="0"/>
                </a:gradFill>
                <a:latin typeface="Segoe UI" panose="020B0502040204020203" pitchFamily="34" charset="0"/>
                <a:cs typeface="Segoe UI" panose="020B0502040204020203" pitchFamily="34" charset="0"/>
              </a:rPr>
              <a:t>cross-platform strategy</a:t>
            </a:r>
          </a:p>
        </p:txBody>
      </p:sp>
      <p:sp>
        <p:nvSpPr>
          <p:cNvPr id="25" name="Oval 24"/>
          <p:cNvSpPr>
            <a:spLocks noChangeAspect="1"/>
          </p:cNvSpPr>
          <p:nvPr/>
        </p:nvSpPr>
        <p:spPr bwMode="auto">
          <a:xfrm>
            <a:off x="467426" y="1584895"/>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26" name="Oval 25"/>
          <p:cNvSpPr>
            <a:spLocks noChangeAspect="1"/>
          </p:cNvSpPr>
          <p:nvPr/>
        </p:nvSpPr>
        <p:spPr bwMode="auto">
          <a:xfrm>
            <a:off x="467426" y="2080847"/>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7" name="Oval 26"/>
          <p:cNvSpPr>
            <a:spLocks noChangeAspect="1"/>
          </p:cNvSpPr>
          <p:nvPr/>
        </p:nvSpPr>
        <p:spPr bwMode="auto">
          <a:xfrm>
            <a:off x="467426" y="2576799"/>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28" name="Oval 27"/>
          <p:cNvSpPr>
            <a:spLocks noChangeAspect="1"/>
          </p:cNvSpPr>
          <p:nvPr/>
        </p:nvSpPr>
        <p:spPr bwMode="auto">
          <a:xfrm>
            <a:off x="467426" y="3072751"/>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4</a:t>
            </a:r>
          </a:p>
        </p:txBody>
      </p:sp>
      <p:sp>
        <p:nvSpPr>
          <p:cNvPr id="29" name="Oval 28"/>
          <p:cNvSpPr>
            <a:spLocks noChangeAspect="1"/>
          </p:cNvSpPr>
          <p:nvPr/>
        </p:nvSpPr>
        <p:spPr bwMode="auto">
          <a:xfrm>
            <a:off x="467426" y="3568703"/>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5</a:t>
            </a:r>
          </a:p>
        </p:txBody>
      </p:sp>
      <p:sp>
        <p:nvSpPr>
          <p:cNvPr id="30" name="Oval 29"/>
          <p:cNvSpPr>
            <a:spLocks noChangeAspect="1"/>
          </p:cNvSpPr>
          <p:nvPr/>
        </p:nvSpPr>
        <p:spPr bwMode="auto">
          <a:xfrm>
            <a:off x="467426" y="4064655"/>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6</a:t>
            </a:r>
          </a:p>
        </p:txBody>
      </p:sp>
      <p:sp>
        <p:nvSpPr>
          <p:cNvPr id="31" name="Oval 30"/>
          <p:cNvSpPr>
            <a:spLocks noChangeAspect="1"/>
          </p:cNvSpPr>
          <p:nvPr/>
        </p:nvSpPr>
        <p:spPr bwMode="auto">
          <a:xfrm>
            <a:off x="467426" y="4560607"/>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7</a:t>
            </a:r>
          </a:p>
        </p:txBody>
      </p:sp>
      <p:sp>
        <p:nvSpPr>
          <p:cNvPr id="32" name="Oval 31"/>
          <p:cNvSpPr>
            <a:spLocks noChangeAspect="1"/>
          </p:cNvSpPr>
          <p:nvPr/>
        </p:nvSpPr>
        <p:spPr bwMode="auto">
          <a:xfrm>
            <a:off x="467426" y="5056559"/>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8</a:t>
            </a:r>
          </a:p>
        </p:txBody>
      </p:sp>
      <p:sp>
        <p:nvSpPr>
          <p:cNvPr id="33" name="Oval 32"/>
          <p:cNvSpPr>
            <a:spLocks noChangeAspect="1"/>
          </p:cNvSpPr>
          <p:nvPr/>
        </p:nvSpPr>
        <p:spPr bwMode="auto">
          <a:xfrm>
            <a:off x="467426" y="5552511"/>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9</a:t>
            </a:r>
          </a:p>
        </p:txBody>
      </p:sp>
      <p:sp>
        <p:nvSpPr>
          <p:cNvPr id="34" name="Oval 33"/>
          <p:cNvSpPr>
            <a:spLocks noChangeAspect="1"/>
          </p:cNvSpPr>
          <p:nvPr/>
        </p:nvSpPr>
        <p:spPr bwMode="auto">
          <a:xfrm>
            <a:off x="472036" y="6048466"/>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10</a:t>
            </a:r>
          </a:p>
        </p:txBody>
      </p:sp>
    </p:spTree>
    <p:extLst>
      <p:ext uri="{BB962C8B-B14F-4D97-AF65-F5344CB8AC3E}">
        <p14:creationId xmlns:p14="http://schemas.microsoft.com/office/powerpoint/2010/main" val="199069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E0696-90C5-4958-BF9E-1F5EDFBE3A58}"/>
              </a:ext>
            </a:extLst>
          </p:cNvPr>
          <p:cNvSpPr>
            <a:spLocks noGrp="1"/>
          </p:cNvSpPr>
          <p:nvPr>
            <p:ph type="title"/>
          </p:nvPr>
        </p:nvSpPr>
        <p:spPr/>
        <p:txBody>
          <a:bodyPr/>
          <a:lstStyle/>
          <a:p>
            <a:r>
              <a:rPr lang="en-US"/>
              <a:t>Introducing SQL Server 2017 Machine Learning Services</a:t>
            </a:r>
          </a:p>
        </p:txBody>
      </p:sp>
    </p:spTree>
    <p:extLst>
      <p:ext uri="{BB962C8B-B14F-4D97-AF65-F5344CB8AC3E}">
        <p14:creationId xmlns:p14="http://schemas.microsoft.com/office/powerpoint/2010/main" val="1725391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3EFFE-B18D-4CB2-8FB5-433F1966F0E4}"/>
              </a:ext>
            </a:extLst>
          </p:cNvPr>
          <p:cNvSpPr>
            <a:spLocks noGrp="1"/>
          </p:cNvSpPr>
          <p:nvPr>
            <p:ph type="title"/>
          </p:nvPr>
        </p:nvSpPr>
        <p:spPr/>
        <p:txBody>
          <a:bodyPr/>
          <a:lstStyle/>
          <a:p>
            <a:r>
              <a:rPr lang="en-US"/>
              <a:t>Get going now!</a:t>
            </a:r>
          </a:p>
        </p:txBody>
      </p:sp>
      <p:sp>
        <p:nvSpPr>
          <p:cNvPr id="6" name="TextBox 5">
            <a:extLst>
              <a:ext uri="{FF2B5EF4-FFF2-40B4-BE49-F238E27FC236}">
                <a16:creationId xmlns:a16="http://schemas.microsoft.com/office/drawing/2014/main" id="{56048034-5047-4948-9E44-D9C95DB2857A}"/>
              </a:ext>
            </a:extLst>
          </p:cNvPr>
          <p:cNvSpPr txBox="1"/>
          <p:nvPr/>
        </p:nvSpPr>
        <p:spPr>
          <a:xfrm>
            <a:off x="809869" y="1488188"/>
            <a:ext cx="9589077" cy="1175434"/>
          </a:xfrm>
          <a:prstGeom prst="rect">
            <a:avLst/>
          </a:prstGeom>
          <a:noFill/>
        </p:spPr>
        <p:txBody>
          <a:bodyPr wrap="square" lIns="186521" tIns="149217" rIns="186521" bIns="149217" rtlCol="0" anchor="ctr" anchorCtr="0">
            <a:spAutoFit/>
          </a:bodyPr>
          <a:lstStyle/>
          <a:p>
            <a:pPr>
              <a:lnSpc>
                <a:spcPct val="90000"/>
              </a:lnSpc>
              <a:spcBef>
                <a:spcPts val="300"/>
              </a:spcBef>
              <a:spcAft>
                <a:spcPts val="300"/>
              </a:spcAft>
              <a:buSzPct val="90000"/>
            </a:pPr>
            <a:r>
              <a:rPr lang="en-US" sz="2000">
                <a:gradFill>
                  <a:gsLst>
                    <a:gs pos="1250">
                      <a:schemeClr val="accent1"/>
                    </a:gs>
                    <a:gs pos="99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Download SQL 2017 </a:t>
            </a:r>
            <a:endPar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endParaRPr>
          </a:p>
          <a:p>
            <a:pPr>
              <a:lnSpc>
                <a:spcPct val="90000"/>
              </a:lnSpc>
              <a:spcBef>
                <a:spcPts val="300"/>
              </a:spcBef>
              <a:spcAft>
                <a:spcPts val="300"/>
              </a:spcAft>
              <a:buSzPct val="90000"/>
            </a:pP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Install the evaluation edition of </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3"/>
              </a:rPr>
              <a:t>SQL Server 2017 CTP2</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 from:</a:t>
            </a:r>
          </a:p>
          <a:p>
            <a:pPr>
              <a:lnSpc>
                <a:spcPct val="90000"/>
              </a:lnSpc>
              <a:spcBef>
                <a:spcPts val="300"/>
              </a:spcBef>
              <a:spcAft>
                <a:spcPts val="300"/>
              </a:spcAft>
            </a:pPr>
            <a:r>
              <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3"/>
              </a:rPr>
              <a:t>https://www.microsoft.com/en-us/evalcenter/evaluate-sql-server-2017-ctp</a:t>
            </a:r>
            <a:endPar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3CF1CDA7-C553-4812-8A6C-C41B8B18D94E}"/>
              </a:ext>
            </a:extLst>
          </p:cNvPr>
          <p:cNvSpPr txBox="1"/>
          <p:nvPr/>
        </p:nvSpPr>
        <p:spPr>
          <a:xfrm>
            <a:off x="809869" y="2724881"/>
            <a:ext cx="6800175" cy="1175434"/>
          </a:xfrm>
          <a:prstGeom prst="rect">
            <a:avLst/>
          </a:prstGeom>
          <a:noFill/>
        </p:spPr>
        <p:txBody>
          <a:bodyPr wrap="none" lIns="186521" tIns="149217" rIns="186521" bIns="149217" rtlCol="0" anchor="ctr" anchorCtr="0">
            <a:spAutoFit/>
          </a:bodyPr>
          <a:lstStyle/>
          <a:p>
            <a:pPr>
              <a:lnSpc>
                <a:spcPct val="90000"/>
              </a:lnSpc>
              <a:spcBef>
                <a:spcPts val="300"/>
              </a:spcBef>
              <a:spcAft>
                <a:spcPts val="300"/>
              </a:spcAft>
              <a:buSzPct val="90000"/>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Install Visual Studio</a:t>
            </a:r>
          </a:p>
          <a:p>
            <a:pPr>
              <a:lnSpc>
                <a:spcPct val="90000"/>
              </a:lnSpc>
              <a:spcBef>
                <a:spcPts val="300"/>
              </a:spcBef>
              <a:spcAft>
                <a:spcPts val="300"/>
              </a:spcAft>
              <a:buSzPct val="90000"/>
            </a:pP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Install </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4"/>
              </a:rPr>
              <a:t>Visual Studio Community </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from:</a:t>
            </a:r>
          </a:p>
          <a:p>
            <a:pPr>
              <a:lnSpc>
                <a:spcPct val="90000"/>
              </a:lnSpc>
              <a:spcBef>
                <a:spcPts val="300"/>
              </a:spcBef>
              <a:spcAft>
                <a:spcPts val="300"/>
              </a:spcAft>
            </a:pPr>
            <a:r>
              <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4"/>
              </a:rPr>
              <a:t>https://www.visualstudio.com/thank-you-downloading-visual-studio/?sku=Community&amp;rel=15</a:t>
            </a:r>
            <a:endPar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0113A7AD-3F60-46D2-8AE7-FC8D30CB7F6F}"/>
              </a:ext>
            </a:extLst>
          </p:cNvPr>
          <p:cNvSpPr txBox="1"/>
          <p:nvPr/>
        </p:nvSpPr>
        <p:spPr>
          <a:xfrm>
            <a:off x="789231" y="3961574"/>
            <a:ext cx="11190044" cy="1175434"/>
          </a:xfrm>
          <a:prstGeom prst="rect">
            <a:avLst/>
          </a:prstGeom>
          <a:noFill/>
        </p:spPr>
        <p:txBody>
          <a:bodyPr wrap="square" lIns="186521" tIns="149217" rIns="186521" bIns="149217" rtlCol="0" anchor="ctr" anchorCtr="0">
            <a:spAutoFit/>
          </a:bodyPr>
          <a:lstStyle/>
          <a:p>
            <a:pPr>
              <a:lnSpc>
                <a:spcPct val="90000"/>
              </a:lnSpc>
              <a:spcBef>
                <a:spcPts val="300"/>
              </a:spcBef>
              <a:spcAft>
                <a:spcPts val="300"/>
              </a:spcAft>
              <a:buSzPct val="90000"/>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Build a predictive model</a:t>
            </a:r>
          </a:p>
          <a:p>
            <a:pPr>
              <a:lnSpc>
                <a:spcPct val="90000"/>
              </a:lnSpc>
              <a:spcBef>
                <a:spcPts val="300"/>
              </a:spcBef>
              <a:spcAft>
                <a:spcPts val="300"/>
              </a:spcAft>
              <a:buSzPct val="90000"/>
            </a:pP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Build a Python predictive model in SQL Server using this </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5"/>
              </a:rPr>
              <a:t>tutorial</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a:t>
            </a:r>
          </a:p>
          <a:p>
            <a:pPr>
              <a:lnSpc>
                <a:spcPct val="90000"/>
              </a:lnSpc>
              <a:spcBef>
                <a:spcPts val="300"/>
              </a:spcBef>
              <a:spcAft>
                <a:spcPts val="300"/>
              </a:spcAft>
            </a:pPr>
            <a:r>
              <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5"/>
              </a:rPr>
              <a:t>https://docs.microsoft.com/en-us/sql/advanced-analytics/tutorials/machine-learning-services-tutorials#a-namebkmkpythontutorialsapython-tutorials </a:t>
            </a:r>
            <a:endPar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endParaRPr>
          </a:p>
        </p:txBody>
      </p:sp>
      <p:sp>
        <p:nvSpPr>
          <p:cNvPr id="10" name="TextBox 9">
            <a:extLst>
              <a:ext uri="{FF2B5EF4-FFF2-40B4-BE49-F238E27FC236}">
                <a16:creationId xmlns:a16="http://schemas.microsoft.com/office/drawing/2014/main" id="{9B4F8B70-E12F-4903-AEF7-2C2CBCF9DE1D}"/>
              </a:ext>
            </a:extLst>
          </p:cNvPr>
          <p:cNvSpPr txBox="1"/>
          <p:nvPr/>
        </p:nvSpPr>
        <p:spPr>
          <a:xfrm>
            <a:off x="817806" y="5198266"/>
            <a:ext cx="9771187" cy="1175434"/>
          </a:xfrm>
          <a:prstGeom prst="rect">
            <a:avLst/>
          </a:prstGeom>
          <a:noFill/>
        </p:spPr>
        <p:txBody>
          <a:bodyPr wrap="square" lIns="186521" tIns="149217" rIns="186521" bIns="149217" rtlCol="0" anchor="ctr" anchorCtr="0">
            <a:spAutoFit/>
          </a:bodyPr>
          <a:lstStyle/>
          <a:p>
            <a:pPr>
              <a:lnSpc>
                <a:spcPct val="90000"/>
              </a:lnSpc>
              <a:spcBef>
                <a:spcPts val="300"/>
              </a:spcBef>
              <a:spcAft>
                <a:spcPts val="300"/>
              </a:spcAft>
              <a:buSzPct val="90000"/>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Take a data science </a:t>
            </a:r>
            <a:r>
              <a:rPr lang="en-US" sz="2000" err="1">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walkthru</a:t>
            </a:r>
            <a:endPar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endParaRPr>
          </a:p>
          <a:p>
            <a:pPr>
              <a:lnSpc>
                <a:spcPct val="90000"/>
              </a:lnSpc>
              <a:spcBef>
                <a:spcPts val="300"/>
              </a:spcBef>
              <a:spcAft>
                <a:spcPts val="300"/>
              </a:spcAft>
              <a:buSzPct val="90000"/>
            </a:pP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Do an end-to-end data science walkthrough in R using this </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6"/>
              </a:rPr>
              <a:t>tutorial</a:t>
            </a:r>
            <a:r>
              <a:rPr lang="en-US">
                <a:gradFill>
                  <a:gsLst>
                    <a:gs pos="1250">
                      <a:schemeClr val="tx1"/>
                    </a:gs>
                    <a:gs pos="99000">
                      <a:schemeClr val="tx1"/>
                    </a:gs>
                  </a:gsLst>
                  <a:lin ang="5400000" scaled="0"/>
                </a:gradFill>
                <a:latin typeface="Segoe UI" panose="020B0502040204020203" pitchFamily="34" charset="0"/>
                <a:cs typeface="Segoe UI" panose="020B0502040204020203" pitchFamily="34" charset="0"/>
              </a:rPr>
              <a:t>:</a:t>
            </a:r>
          </a:p>
          <a:p>
            <a:pPr>
              <a:lnSpc>
                <a:spcPct val="90000"/>
              </a:lnSpc>
              <a:spcBef>
                <a:spcPts val="300"/>
              </a:spcBef>
              <a:spcAft>
                <a:spcPts val="300"/>
              </a:spcAft>
            </a:pPr>
            <a:r>
              <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hlinkClick r:id="rId6"/>
              </a:rPr>
              <a:t>https://docs.microsoft.com/en-us/sql/advanced-analytics/tutorials/walkthrough-data-science-end-to-end-walkthrough</a:t>
            </a:r>
            <a:endParaRPr lang="en-US" sz="1200">
              <a:gradFill>
                <a:gsLst>
                  <a:gs pos="1250">
                    <a:schemeClr val="tx1"/>
                  </a:gs>
                  <a:gs pos="99000">
                    <a:schemeClr val="tx1"/>
                  </a:gs>
                </a:gsLst>
                <a:lin ang="5400000" scaled="0"/>
              </a:gradFill>
              <a:latin typeface="Segoe UI" panose="020B0502040204020203" pitchFamily="34" charset="0"/>
              <a:cs typeface="Segoe UI" panose="020B0502040204020203" pitchFamily="34" charset="0"/>
            </a:endParaRPr>
          </a:p>
        </p:txBody>
      </p:sp>
      <p:sp>
        <p:nvSpPr>
          <p:cNvPr id="19" name="Oval 18"/>
          <p:cNvSpPr>
            <a:spLocks noChangeAspect="1"/>
          </p:cNvSpPr>
          <p:nvPr/>
        </p:nvSpPr>
        <p:spPr bwMode="auto">
          <a:xfrm>
            <a:off x="467426" y="1597595"/>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1</a:t>
            </a:r>
          </a:p>
        </p:txBody>
      </p:sp>
      <p:sp>
        <p:nvSpPr>
          <p:cNvPr id="20" name="Oval 19"/>
          <p:cNvSpPr>
            <a:spLocks noChangeAspect="1"/>
          </p:cNvSpPr>
          <p:nvPr/>
        </p:nvSpPr>
        <p:spPr bwMode="auto">
          <a:xfrm>
            <a:off x="467426" y="2849197"/>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2</a:t>
            </a:r>
          </a:p>
        </p:txBody>
      </p:sp>
      <p:sp>
        <p:nvSpPr>
          <p:cNvPr id="21" name="Oval 20"/>
          <p:cNvSpPr>
            <a:spLocks noChangeAspect="1"/>
          </p:cNvSpPr>
          <p:nvPr/>
        </p:nvSpPr>
        <p:spPr bwMode="auto">
          <a:xfrm>
            <a:off x="467426" y="4069049"/>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3</a:t>
            </a:r>
          </a:p>
        </p:txBody>
      </p:sp>
      <p:sp>
        <p:nvSpPr>
          <p:cNvPr id="22" name="Oval 21"/>
          <p:cNvSpPr>
            <a:spLocks noChangeAspect="1"/>
          </p:cNvSpPr>
          <p:nvPr/>
        </p:nvSpPr>
        <p:spPr bwMode="auto">
          <a:xfrm>
            <a:off x="467426" y="5320651"/>
            <a:ext cx="321805" cy="319314"/>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1600">
                <a:gradFill>
                  <a:gsLst>
                    <a:gs pos="4545">
                      <a:schemeClr val="accent1"/>
                    </a:gs>
                    <a:gs pos="100000">
                      <a:schemeClr val="accent1"/>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rPr>
              <a:t>4</a:t>
            </a:r>
          </a:p>
        </p:txBody>
      </p:sp>
    </p:spTree>
    <p:extLst>
      <p:ext uri="{BB962C8B-B14F-4D97-AF65-F5344CB8AC3E}">
        <p14:creationId xmlns:p14="http://schemas.microsoft.com/office/powerpoint/2010/main" val="91900233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else do you want to do?</a:t>
            </a:r>
          </a:p>
        </p:txBody>
      </p:sp>
      <p:sp>
        <p:nvSpPr>
          <p:cNvPr id="5" name="Text Placeholder 4">
            <a:extLst>
              <a:ext uri="{FF2B5EF4-FFF2-40B4-BE49-F238E27FC236}">
                <a16:creationId xmlns:a16="http://schemas.microsoft.com/office/drawing/2014/main" id="{9D1945E3-6796-4A3A-B687-7675DD6B76DC}"/>
              </a:ext>
            </a:extLst>
          </p:cNvPr>
          <p:cNvSpPr>
            <a:spLocks noGrp="1"/>
          </p:cNvSpPr>
          <p:nvPr>
            <p:ph type="body" sz="quarter" idx="10"/>
          </p:nvPr>
        </p:nvSpPr>
        <p:spPr>
          <a:xfrm>
            <a:off x="805498" y="1223010"/>
            <a:ext cx="11887200" cy="5299912"/>
          </a:xfrm>
        </p:spPr>
        <p:txBody>
          <a:bodyPr/>
          <a:lstStyle/>
          <a:p>
            <a:pPr>
              <a:spcBef>
                <a:spcPts val="600"/>
              </a:spcBef>
              <a:spcAft>
                <a:spcPts val="600"/>
              </a:spcAft>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Learn</a:t>
            </a:r>
          </a:p>
          <a:p>
            <a:pPr>
              <a:spcBef>
                <a:spcPts val="600"/>
              </a:spcBef>
              <a:spcAft>
                <a:spcPts val="600"/>
              </a:spcAft>
            </a:pPr>
            <a:r>
              <a:rPr lang="en-US" sz="1600">
                <a:latin typeface="Segoe UI" panose="020B0502040204020203" pitchFamily="34" charset="0"/>
                <a:cs typeface="Segoe UI" panose="020B0502040204020203" pitchFamily="34" charset="0"/>
              </a:rPr>
              <a:t>Read a </a:t>
            </a:r>
            <a:r>
              <a:rPr lang="en-US" sz="1600">
                <a:latin typeface="Segoe UI" panose="020B0502040204020203" pitchFamily="34" charset="0"/>
                <a:cs typeface="Segoe UI" panose="020B0502040204020203" pitchFamily="34" charset="0"/>
                <a:hlinkClick r:id="rId3"/>
              </a:rPr>
              <a:t>summary of SQL Server 2017 </a:t>
            </a:r>
            <a:r>
              <a:rPr lang="en-US" sz="1600" err="1">
                <a:latin typeface="Segoe UI" panose="020B0502040204020203" pitchFamily="34" charset="0"/>
                <a:cs typeface="Segoe UI" panose="020B0502040204020203" pitchFamily="34" charset="0"/>
                <a:hlinkClick r:id="rId3"/>
              </a:rPr>
              <a:t>v.Next</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1600">
                <a:latin typeface="Segoe UI" panose="020B0502040204020203" pitchFamily="34" charset="0"/>
                <a:cs typeface="Segoe UI" panose="020B0502040204020203" pitchFamily="34" charset="0"/>
              </a:rPr>
              <a:t>Read the details of </a:t>
            </a:r>
            <a:r>
              <a:rPr lang="en-US" sz="1600">
                <a:latin typeface="Segoe UI" panose="020B0502040204020203" pitchFamily="34" charset="0"/>
                <a:cs typeface="Segoe UI" panose="020B0502040204020203" pitchFamily="34" charset="0"/>
                <a:hlinkClick r:id="rId4"/>
              </a:rPr>
              <a:t>SQL Server 2017 Machine Learning Services</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1600">
                <a:latin typeface="Segoe UI" panose="020B0502040204020203" pitchFamily="34" charset="0"/>
                <a:cs typeface="Segoe UI" panose="020B0502040204020203" pitchFamily="34" charset="0"/>
              </a:rPr>
              <a:t>Checkout an prebuilt example of: </a:t>
            </a:r>
            <a:r>
              <a:rPr lang="en-US" sz="1600">
                <a:latin typeface="Segoe UI" panose="020B0502040204020203" pitchFamily="34" charset="0"/>
                <a:cs typeface="Segoe UI" panose="020B0502040204020203" pitchFamily="34" charset="0"/>
                <a:hlinkClick r:id="rId5"/>
              </a:rPr>
              <a:t>Predictive Maintenance</a:t>
            </a:r>
            <a:r>
              <a:rPr lang="en-US" sz="1600">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hlinkClick r:id="rId6"/>
              </a:rPr>
              <a:t>Energy Demand Forecasting</a:t>
            </a:r>
            <a:r>
              <a:rPr lang="en-US" sz="1600">
                <a:latin typeface="Segoe UI" panose="020B0502040204020203" pitchFamily="34" charset="0"/>
                <a:cs typeface="Segoe UI" panose="020B0502040204020203" pitchFamily="34" charset="0"/>
              </a:rPr>
              <a:t>, </a:t>
            </a:r>
            <a:br>
              <a:rPr lang="en-US" sz="1600">
                <a:latin typeface="Segoe UI" panose="020B0502040204020203" pitchFamily="34" charset="0"/>
                <a:cs typeface="Segoe UI" panose="020B0502040204020203" pitchFamily="34" charset="0"/>
              </a:rPr>
            </a:br>
            <a:r>
              <a:rPr lang="en-US" sz="1600">
                <a:latin typeface="Segoe UI" panose="020B0502040204020203" pitchFamily="34" charset="0"/>
                <a:cs typeface="Segoe UI" panose="020B0502040204020203" pitchFamily="34" charset="0"/>
                <a:hlinkClick r:id="rId7"/>
              </a:rPr>
              <a:t>Customer Churn Prediction</a:t>
            </a:r>
            <a:r>
              <a:rPr lang="en-US" sz="1600">
                <a:latin typeface="Segoe UI" panose="020B0502040204020203" pitchFamily="34" charset="0"/>
                <a:cs typeface="Segoe UI" panose="020B0502040204020203" pitchFamily="34" charset="0"/>
              </a:rPr>
              <a:t> or </a:t>
            </a:r>
            <a:r>
              <a:rPr lang="en-US" sz="1600">
                <a:latin typeface="Segoe UI" panose="020B0502040204020203" pitchFamily="34" charset="0"/>
                <a:cs typeface="Segoe UI" panose="020B0502040204020203" pitchFamily="34" charset="0"/>
                <a:hlinkClick r:id="rId8"/>
              </a:rPr>
              <a:t>Fraud Detection</a:t>
            </a:r>
            <a:r>
              <a:rPr lang="en-US" sz="1600">
                <a:latin typeface="Segoe UI" panose="020B0502040204020203" pitchFamily="34" charset="0"/>
                <a:cs typeface="Segoe UI" panose="020B0502040204020203" pitchFamily="34" charset="0"/>
              </a:rPr>
              <a:t> </a:t>
            </a:r>
          </a:p>
          <a:p>
            <a:pPr>
              <a:spcBef>
                <a:spcPts val="600"/>
              </a:spcBef>
              <a:spcAft>
                <a:spcPts val="600"/>
              </a:spcAft>
            </a:pPr>
            <a:r>
              <a:rPr lang="en-US" sz="1600">
                <a:latin typeface="Segoe UI" panose="020B0502040204020203" pitchFamily="34" charset="0"/>
                <a:cs typeface="Segoe UI" panose="020B0502040204020203" pitchFamily="34" charset="0"/>
              </a:rPr>
              <a:t>Study our entire </a:t>
            </a:r>
            <a:r>
              <a:rPr lang="en-US" sz="1600">
                <a:latin typeface="Segoe UI" panose="020B0502040204020203" pitchFamily="34" charset="0"/>
                <a:cs typeface="Segoe UI" panose="020B0502040204020203" pitchFamily="34" charset="0"/>
                <a:hlinkClick r:id="rId9"/>
              </a:rPr>
              <a:t>training catalog</a:t>
            </a:r>
            <a:r>
              <a:rPr lang="en-US" sz="1600">
                <a:latin typeface="Segoe UI" panose="020B0502040204020203" pitchFamily="34" charset="0"/>
                <a:cs typeface="Segoe UI" panose="020B0502040204020203" pitchFamily="34" charset="0"/>
              </a:rPr>
              <a:t> on advanced analytics</a:t>
            </a:r>
          </a:p>
          <a:p>
            <a:pPr>
              <a:spcBef>
                <a:spcPts val="600"/>
              </a:spcBef>
              <a:spcAft>
                <a:spcPts val="600"/>
              </a:spcAft>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Try</a:t>
            </a:r>
          </a:p>
          <a:p>
            <a:pPr>
              <a:spcBef>
                <a:spcPts val="600"/>
              </a:spcBef>
              <a:spcAft>
                <a:spcPts val="600"/>
              </a:spcAft>
            </a:pPr>
            <a:r>
              <a:rPr lang="en-US" sz="1600">
                <a:latin typeface="Segoe UI" panose="020B0502040204020203" pitchFamily="34" charset="0"/>
                <a:cs typeface="Segoe UI" panose="020B0502040204020203" pitchFamily="34" charset="0"/>
              </a:rPr>
              <a:t>Read a blog on </a:t>
            </a:r>
            <a:r>
              <a:rPr lang="en-US" sz="1600">
                <a:latin typeface="Segoe UI" panose="020B0502040204020203" pitchFamily="34" charset="0"/>
                <a:cs typeface="Segoe UI" panose="020B0502040204020203" pitchFamily="34" charset="0"/>
                <a:hlinkClick r:id="rId10"/>
              </a:rPr>
              <a:t>Getting Started…</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1600">
                <a:latin typeface="Segoe UI" panose="020B0502040204020203" pitchFamily="34" charset="0"/>
                <a:cs typeface="Segoe UI" panose="020B0502040204020203" pitchFamily="34" charset="0"/>
              </a:rPr>
              <a:t>Read about setting up </a:t>
            </a:r>
            <a:r>
              <a:rPr lang="en-US" sz="1600">
                <a:latin typeface="Segoe UI" panose="020B0502040204020203" pitchFamily="34" charset="0"/>
                <a:cs typeface="Segoe UI" panose="020B0502040204020203" pitchFamily="34" charset="0"/>
                <a:hlinkClick r:id="rId11"/>
              </a:rPr>
              <a:t>Python in SQL Server</a:t>
            </a:r>
            <a:r>
              <a:rPr lang="en-US" sz="1600">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hlinkClick r:id="rId12"/>
              </a:rPr>
              <a:t>using Python</a:t>
            </a:r>
            <a:r>
              <a:rPr lang="en-US" sz="1600">
                <a:latin typeface="Segoe UI" panose="020B0502040204020203" pitchFamily="34" charset="0"/>
                <a:cs typeface="Segoe UI" panose="020B0502040204020203" pitchFamily="34" charset="0"/>
              </a:rPr>
              <a:t> and modeling </a:t>
            </a:r>
            <a:r>
              <a:rPr lang="en-US" sz="1600">
                <a:latin typeface="Segoe UI" panose="020B0502040204020203" pitchFamily="34" charset="0"/>
                <a:cs typeface="Segoe UI" panose="020B0502040204020203" pitchFamily="34" charset="0"/>
                <a:hlinkClick r:id="rId13"/>
              </a:rPr>
              <a:t>using </a:t>
            </a:r>
            <a:r>
              <a:rPr lang="en-US" sz="1600" err="1">
                <a:latin typeface="Segoe UI" panose="020B0502040204020203" pitchFamily="34" charset="0"/>
                <a:cs typeface="Segoe UI" panose="020B0502040204020203" pitchFamily="34" charset="0"/>
                <a:hlinkClick r:id="rId13"/>
              </a:rPr>
              <a:t>revoscalepy</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1600">
                <a:latin typeface="Segoe UI" panose="020B0502040204020203" pitchFamily="34" charset="0"/>
                <a:cs typeface="Segoe UI" panose="020B0502040204020203" pitchFamily="34" charset="0"/>
              </a:rPr>
              <a:t>Read about </a:t>
            </a:r>
            <a:r>
              <a:rPr lang="en-US" sz="1600">
                <a:latin typeface="Segoe UI" panose="020B0502040204020203" pitchFamily="34" charset="0"/>
                <a:cs typeface="Segoe UI" panose="020B0502040204020203" pitchFamily="34" charset="0"/>
                <a:hlinkClick r:id="rId14"/>
              </a:rPr>
              <a:t>setting up R in SQL Server</a:t>
            </a:r>
            <a:r>
              <a:rPr lang="en-US" sz="1600">
                <a:latin typeface="Segoe UI" panose="020B0502040204020203" pitchFamily="34" charset="0"/>
                <a:cs typeface="Segoe UI" panose="020B0502040204020203" pitchFamily="34" charset="0"/>
              </a:rPr>
              <a:t>, </a:t>
            </a:r>
            <a:r>
              <a:rPr lang="en-US" sz="1600">
                <a:latin typeface="Segoe UI" panose="020B0502040204020203" pitchFamily="34" charset="0"/>
                <a:cs typeface="Segoe UI" panose="020B0502040204020203" pitchFamily="34" charset="0"/>
                <a:hlinkClick r:id="rId15"/>
              </a:rPr>
              <a:t>manage R packages</a:t>
            </a:r>
            <a:r>
              <a:rPr lang="en-US" sz="1600">
                <a:latin typeface="Segoe UI" panose="020B0502040204020203" pitchFamily="34" charset="0"/>
                <a:cs typeface="Segoe UI" panose="020B0502040204020203" pitchFamily="34" charset="0"/>
              </a:rPr>
              <a:t> and </a:t>
            </a:r>
            <a:r>
              <a:rPr lang="en-US" sz="1600">
                <a:latin typeface="Segoe UI" panose="020B0502040204020203" pitchFamily="34" charset="0"/>
                <a:cs typeface="Segoe UI" panose="020B0502040204020203" pitchFamily="34" charset="0"/>
                <a:hlinkClick r:id="rId16"/>
              </a:rPr>
              <a:t>using R in T-SQL</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1600">
                <a:latin typeface="Segoe UI" panose="020B0502040204020203" pitchFamily="34" charset="0"/>
                <a:cs typeface="Segoe UI" panose="020B0502040204020203" pitchFamily="34" charset="0"/>
              </a:rPr>
              <a:t>Add R capability to Visual Studio with </a:t>
            </a:r>
            <a:r>
              <a:rPr lang="en-US" sz="1600">
                <a:latin typeface="Segoe UI" panose="020B0502040204020203" pitchFamily="34" charset="0"/>
                <a:cs typeface="Segoe UI" panose="020B0502040204020203" pitchFamily="34" charset="0"/>
                <a:hlinkClick r:id="rId17"/>
              </a:rPr>
              <a:t>R Tools for Visual Studio</a:t>
            </a:r>
            <a:endParaRPr lang="en-US" sz="1600">
              <a:latin typeface="Segoe UI" panose="020B0502040204020203" pitchFamily="34" charset="0"/>
              <a:cs typeface="Segoe UI" panose="020B0502040204020203" pitchFamily="34" charset="0"/>
            </a:endParaRPr>
          </a:p>
          <a:p>
            <a:pPr>
              <a:spcBef>
                <a:spcPts val="600"/>
              </a:spcBef>
              <a:spcAft>
                <a:spcPts val="600"/>
              </a:spcAft>
            </a:pPr>
            <a:r>
              <a:rPr lang="en-US" sz="2000">
                <a:gradFill>
                  <a:gsLst>
                    <a:gs pos="1250">
                      <a:schemeClr val="accent1"/>
                    </a:gs>
                    <a:gs pos="99000">
                      <a:schemeClr val="accent1"/>
                    </a:gs>
                  </a:gsLst>
                  <a:lin ang="5400000" scaled="0"/>
                </a:gradFill>
                <a:latin typeface="Segoe UI Semibold" panose="020B0702040204020203" pitchFamily="34" charset="0"/>
                <a:cs typeface="Segoe UI Semibold" panose="020B0702040204020203" pitchFamily="34" charset="0"/>
              </a:rPr>
              <a:t>Plan</a:t>
            </a:r>
          </a:p>
          <a:p>
            <a:pPr>
              <a:spcBef>
                <a:spcPts val="600"/>
              </a:spcBef>
              <a:spcAft>
                <a:spcPts val="600"/>
              </a:spcAft>
            </a:pPr>
            <a:r>
              <a:rPr lang="en-US" sz="1600">
                <a:latin typeface="Segoe UI" panose="020B0502040204020203" pitchFamily="34" charset="0"/>
                <a:cs typeface="Segoe UI" panose="020B0502040204020203" pitchFamily="34" charset="0"/>
              </a:rPr>
              <a:t>View an webinar of </a:t>
            </a:r>
            <a:r>
              <a:rPr lang="en-US" sz="1600">
                <a:latin typeface="Segoe UI" panose="020B0502040204020203" pitchFamily="34" charset="0"/>
                <a:cs typeface="Segoe UI" panose="020B0502040204020203" pitchFamily="34" charset="0"/>
                <a:hlinkClick r:id="rId18"/>
              </a:rPr>
              <a:t>SAS to R transition</a:t>
            </a:r>
            <a:r>
              <a:rPr lang="en-US" sz="1600">
                <a:latin typeface="Segoe UI" panose="020B0502040204020203" pitchFamily="34" charset="0"/>
                <a:cs typeface="Segoe UI" panose="020B0502040204020203" pitchFamily="34" charset="0"/>
              </a:rPr>
              <a:t> for Financial Services</a:t>
            </a:r>
          </a:p>
          <a:p>
            <a:pPr>
              <a:spcBef>
                <a:spcPts val="600"/>
              </a:spcBef>
              <a:spcAft>
                <a:spcPts val="600"/>
              </a:spcAft>
            </a:pPr>
            <a:r>
              <a:rPr lang="en-US" sz="1600">
                <a:latin typeface="Segoe UI" panose="020B0502040204020203" pitchFamily="34" charset="0"/>
                <a:cs typeface="Segoe UI" panose="020B0502040204020203" pitchFamily="34" charset="0"/>
              </a:rPr>
              <a:t>Take a </a:t>
            </a:r>
            <a:r>
              <a:rPr lang="en-US" sz="1600">
                <a:latin typeface="Segoe UI" panose="020B0502040204020203" pitchFamily="34" charset="0"/>
                <a:cs typeface="Segoe UI" panose="020B0502040204020203" pitchFamily="34" charset="0"/>
                <a:hlinkClick r:id="rId19"/>
              </a:rPr>
              <a:t>tutorial on SAS to R</a:t>
            </a:r>
            <a:endParaRPr lang="en-US" sz="1600">
              <a:latin typeface="Segoe UI" panose="020B0502040204020203" pitchFamily="34" charset="0"/>
              <a:cs typeface="Segoe UI" panose="020B0502040204020203" pitchFamily="34" charset="0"/>
            </a:endParaRPr>
          </a:p>
        </p:txBody>
      </p:sp>
      <p:sp>
        <p:nvSpPr>
          <p:cNvPr id="4" name="arrow_15"/>
          <p:cNvSpPr>
            <a:spLocks noChangeAspect="1" noEditPoints="1"/>
          </p:cNvSpPr>
          <p:nvPr/>
        </p:nvSpPr>
        <p:spPr bwMode="auto">
          <a:xfrm>
            <a:off x="438150" y="1287462"/>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6" name="arrow_15"/>
          <p:cNvSpPr>
            <a:spLocks noChangeAspect="1" noEditPoints="1"/>
          </p:cNvSpPr>
          <p:nvPr/>
        </p:nvSpPr>
        <p:spPr bwMode="auto">
          <a:xfrm>
            <a:off x="438150" y="33905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7" name="arrow_15"/>
          <p:cNvSpPr>
            <a:spLocks noChangeAspect="1" noEditPoints="1"/>
          </p:cNvSpPr>
          <p:nvPr/>
        </p:nvSpPr>
        <p:spPr bwMode="auto">
          <a:xfrm>
            <a:off x="438150" y="5320983"/>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378377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plan for machine learning</a:t>
            </a:r>
          </a:p>
        </p:txBody>
      </p:sp>
      <p:grpSp>
        <p:nvGrpSpPr>
          <p:cNvPr id="12" name="Group 11"/>
          <p:cNvGrpSpPr/>
          <p:nvPr/>
        </p:nvGrpSpPr>
        <p:grpSpPr>
          <a:xfrm>
            <a:off x="8279942" y="1574275"/>
            <a:ext cx="3859326" cy="5122934"/>
            <a:chOff x="8304032" y="1574275"/>
            <a:chExt cx="3859326" cy="5122934"/>
          </a:xfrm>
        </p:grpSpPr>
        <p:sp>
          <p:nvSpPr>
            <p:cNvPr id="52" name="Rectangle 51"/>
            <p:cNvSpPr/>
            <p:nvPr/>
          </p:nvSpPr>
          <p:spPr bwMode="auto">
            <a:xfrm>
              <a:off x="8304032" y="1574275"/>
              <a:ext cx="3856963" cy="344861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Rectangle 13"/>
            <p:cNvSpPr/>
            <p:nvPr/>
          </p:nvSpPr>
          <p:spPr bwMode="auto">
            <a:xfrm>
              <a:off x="8304032" y="5022894"/>
              <a:ext cx="3859326" cy="16743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Solutions to accelerate time to value</a:t>
              </a:r>
            </a:p>
          </p:txBody>
        </p:sp>
        <p:sp>
          <p:nvSpPr>
            <p:cNvPr id="57" name="TextBox 56"/>
            <p:cNvSpPr txBox="1"/>
            <p:nvPr/>
          </p:nvSpPr>
          <p:spPr>
            <a:xfrm>
              <a:off x="9577843" y="3730769"/>
              <a:ext cx="1272245" cy="489194"/>
            </a:xfrm>
            <a:prstGeom prst="rect">
              <a:avLst/>
            </a:prstGeom>
            <a:noFill/>
          </p:spPr>
          <p:txBody>
            <a:bodyPr wrap="square" lIns="182854" tIns="146283" rIns="182854" bIns="146283" rtlCol="0">
              <a:spAutoFit/>
            </a:bodyPr>
            <a:lstStyle/>
            <a:p>
              <a:pPr algn="ctr" defTabSz="950791">
                <a:lnSpc>
                  <a:spcPct val="90000"/>
                </a:lnSpc>
                <a:spcAft>
                  <a:spcPts val="624"/>
                </a:spcAft>
                <a:defRPr/>
              </a:pPr>
              <a:r>
                <a:rPr lang="en-US" sz="1399" kern="0">
                  <a:gradFill>
                    <a:gsLst>
                      <a:gs pos="60177">
                        <a:schemeClr val="tx1"/>
                      </a:gs>
                      <a:gs pos="0">
                        <a:schemeClr val="tx1"/>
                      </a:gs>
                    </a:gsLst>
                    <a:lin ang="16200000" scaled="1"/>
                  </a:gradFill>
                  <a:latin typeface="Segoe UI" panose="020B0502040204020203" pitchFamily="34" charset="0"/>
                  <a:cs typeface="Segoe UI" panose="020B0502040204020203" pitchFamily="34" charset="0"/>
                </a:rPr>
                <a:t>Agility</a:t>
              </a:r>
            </a:p>
          </p:txBody>
        </p:sp>
        <p:sp>
          <p:nvSpPr>
            <p:cNvPr id="56" name="TextBox 55"/>
            <p:cNvSpPr txBox="1"/>
            <p:nvPr/>
          </p:nvSpPr>
          <p:spPr>
            <a:xfrm>
              <a:off x="8451145" y="3730769"/>
              <a:ext cx="1061903" cy="489194"/>
            </a:xfrm>
            <a:prstGeom prst="rect">
              <a:avLst/>
            </a:prstGeom>
            <a:noFill/>
          </p:spPr>
          <p:txBody>
            <a:bodyPr wrap="square" lIns="182854" tIns="146283" rIns="182854" bIns="146283" rtlCol="0">
              <a:spAutoFit/>
            </a:bodyPr>
            <a:lstStyle/>
            <a:p>
              <a:pPr algn="ctr" defTabSz="950791">
                <a:lnSpc>
                  <a:spcPct val="90000"/>
                </a:lnSpc>
                <a:spcAft>
                  <a:spcPts val="624"/>
                </a:spcAft>
                <a:defRPr/>
              </a:pPr>
              <a:r>
                <a:rPr lang="en-US" sz="1399" kern="0">
                  <a:gradFill>
                    <a:gsLst>
                      <a:gs pos="60177">
                        <a:schemeClr val="tx1"/>
                      </a:gs>
                      <a:gs pos="0">
                        <a:schemeClr val="tx1"/>
                      </a:gs>
                    </a:gsLst>
                    <a:lin ang="16200000" scaled="1"/>
                  </a:gradFill>
                  <a:latin typeface="Segoe UI" panose="020B0502040204020203" pitchFamily="34" charset="0"/>
                  <a:cs typeface="Segoe UI" panose="020B0502040204020203" pitchFamily="34" charset="0"/>
                </a:rPr>
                <a:t>Scale</a:t>
              </a:r>
            </a:p>
          </p:txBody>
        </p:sp>
        <p:grpSp>
          <p:nvGrpSpPr>
            <p:cNvPr id="26" name="Group 25"/>
            <p:cNvGrpSpPr/>
            <p:nvPr/>
          </p:nvGrpSpPr>
          <p:grpSpPr>
            <a:xfrm>
              <a:off x="8480972" y="2298018"/>
              <a:ext cx="1002248" cy="1002247"/>
              <a:chOff x="8745132" y="3223287"/>
              <a:chExt cx="822960" cy="822960"/>
            </a:xfrm>
          </p:grpSpPr>
          <p:sp>
            <p:nvSpPr>
              <p:cNvPr id="60" name="Oval 59"/>
              <p:cNvSpPr/>
              <p:nvPr/>
            </p:nvSpPr>
            <p:spPr>
              <a:xfrm>
                <a:off x="8745132" y="3223287"/>
                <a:ext cx="822960" cy="822960"/>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pPr>
                <a:endParaRPr lang="en-US" sz="2497" kern="0">
                  <a:gradFill>
                    <a:gsLst>
                      <a:gs pos="0">
                        <a:srgbClr val="FFFFFF"/>
                      </a:gs>
                      <a:gs pos="100000">
                        <a:srgbClr val="FFFFFF"/>
                      </a:gs>
                    </a:gsLst>
                    <a:lin ang="5400000" scaled="0"/>
                  </a:gradFill>
                  <a:latin typeface="Segoe UI"/>
                  <a:cs typeface="Segoe UI" pitchFamily="34" charset="0"/>
                </a:endParaRPr>
              </a:p>
            </p:txBody>
          </p:sp>
          <p:grpSp>
            <p:nvGrpSpPr>
              <p:cNvPr id="61" name="Group 60"/>
              <p:cNvGrpSpPr/>
              <p:nvPr/>
            </p:nvGrpSpPr>
            <p:grpSpPr>
              <a:xfrm>
                <a:off x="9119210" y="3387185"/>
                <a:ext cx="212916" cy="333241"/>
                <a:chOff x="5899587" y="5608804"/>
                <a:chExt cx="789923" cy="1236332"/>
              </a:xfrm>
              <a:solidFill>
                <a:schemeClr val="accent2"/>
              </a:solidFill>
            </p:grpSpPr>
            <p:sp>
              <p:nvSpPr>
                <p:cNvPr id="62" name="Rounded Rectangle 51"/>
                <p:cNvSpPr/>
                <p:nvPr/>
              </p:nvSpPr>
              <p:spPr>
                <a:xfrm rot="16200000" flipH="1" flipV="1">
                  <a:off x="5540984" y="6054199"/>
                  <a:ext cx="989767" cy="9897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159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ounded Rectangle 52"/>
                <p:cNvSpPr/>
                <p:nvPr/>
              </p:nvSpPr>
              <p:spPr>
                <a:xfrm rot="12151123" flipH="1" flipV="1">
                  <a:off x="6029665" y="6746159"/>
                  <a:ext cx="659845" cy="98977"/>
                </a:xfrm>
                <a:prstGeom prst="rect">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1599"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Oval 63"/>
                <p:cNvSpPr/>
                <p:nvPr/>
              </p:nvSpPr>
              <p:spPr>
                <a:xfrm rot="9000000" flipH="1" flipV="1">
                  <a:off x="5899587" y="6499919"/>
                  <a:ext cx="284836" cy="284836"/>
                </a:xfrm>
                <a:prstGeom prst="ellipse">
                  <a:avLst/>
                </a:pr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1599"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58" name="TextBox 57"/>
            <p:cNvSpPr txBox="1"/>
            <p:nvPr/>
          </p:nvSpPr>
          <p:spPr>
            <a:xfrm>
              <a:off x="10736978" y="3730769"/>
              <a:ext cx="1416079" cy="489194"/>
            </a:xfrm>
            <a:prstGeom prst="rect">
              <a:avLst/>
            </a:prstGeom>
            <a:noFill/>
          </p:spPr>
          <p:txBody>
            <a:bodyPr wrap="square" lIns="182854" tIns="146283" rIns="182854" bIns="146283" rtlCol="0">
              <a:spAutoFit/>
            </a:bodyPr>
            <a:lstStyle/>
            <a:p>
              <a:pPr algn="ctr" defTabSz="950791">
                <a:lnSpc>
                  <a:spcPct val="90000"/>
                </a:lnSpc>
                <a:spcAft>
                  <a:spcPts val="624"/>
                </a:spcAft>
                <a:defRPr/>
              </a:pPr>
              <a:r>
                <a:rPr lang="en-US" sz="1399" kern="0">
                  <a:gradFill>
                    <a:gsLst>
                      <a:gs pos="60177">
                        <a:schemeClr val="tx1"/>
                      </a:gs>
                      <a:gs pos="0">
                        <a:schemeClr val="tx1"/>
                      </a:gs>
                    </a:gsLst>
                    <a:lin ang="16200000" scaled="1"/>
                  </a:gradFill>
                  <a:latin typeface="Segoe UI" panose="020B0502040204020203" pitchFamily="34" charset="0"/>
                  <a:cs typeface="Segoe UI" panose="020B0502040204020203" pitchFamily="34" charset="0"/>
                </a:rPr>
                <a:t>Low cost</a:t>
              </a:r>
            </a:p>
          </p:txBody>
        </p:sp>
        <p:grpSp>
          <p:nvGrpSpPr>
            <p:cNvPr id="29" name="Group 28"/>
            <p:cNvGrpSpPr/>
            <p:nvPr/>
          </p:nvGrpSpPr>
          <p:grpSpPr>
            <a:xfrm>
              <a:off x="10943893" y="2298018"/>
              <a:ext cx="1002248" cy="1002247"/>
              <a:chOff x="10766802" y="3272865"/>
              <a:chExt cx="822960" cy="822960"/>
            </a:xfrm>
          </p:grpSpPr>
          <p:sp>
            <p:nvSpPr>
              <p:cNvPr id="66" name="Oval 65"/>
              <p:cNvSpPr/>
              <p:nvPr/>
            </p:nvSpPr>
            <p:spPr>
              <a:xfrm>
                <a:off x="10766802" y="3272865"/>
                <a:ext cx="822960" cy="822960"/>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62"/>
              <p:cNvSpPr>
                <a:spLocks noChangeAspect="1"/>
              </p:cNvSpPr>
              <p:nvPr/>
            </p:nvSpPr>
            <p:spPr bwMode="auto">
              <a:xfrm>
                <a:off x="11039814" y="3505200"/>
                <a:ext cx="286464" cy="291614"/>
              </a:xfrm>
              <a:custGeom>
                <a:avLst/>
                <a:gdLst>
                  <a:gd name="connsiteX0" fmla="*/ 1948755 w 3955295"/>
                  <a:gd name="connsiteY0" fmla="*/ 369 h 4130833"/>
                  <a:gd name="connsiteX1" fmla="*/ 2105837 w 3955295"/>
                  <a:gd name="connsiteY1" fmla="*/ 1511994 h 4130833"/>
                  <a:gd name="connsiteX2" fmla="*/ 2916462 w 3955295"/>
                  <a:gd name="connsiteY2" fmla="*/ 1468237 h 4130833"/>
                  <a:gd name="connsiteX3" fmla="*/ 3838822 w 3955295"/>
                  <a:gd name="connsiteY3" fmla="*/ 1719838 h 4130833"/>
                  <a:gd name="connsiteX4" fmla="*/ 3575916 w 3955295"/>
                  <a:gd name="connsiteY4" fmla="*/ 2146466 h 4130833"/>
                  <a:gd name="connsiteX5" fmla="*/ 3954939 w 3955295"/>
                  <a:gd name="connsiteY5" fmla="*/ 2489956 h 4130833"/>
                  <a:gd name="connsiteX6" fmla="*/ 3545244 w 3955295"/>
                  <a:gd name="connsiteY6" fmla="*/ 2835634 h 4130833"/>
                  <a:gd name="connsiteX7" fmla="*/ 3832249 w 3955295"/>
                  <a:gd name="connsiteY7" fmla="*/ 3170373 h 4130833"/>
                  <a:gd name="connsiteX8" fmla="*/ 3400646 w 3955295"/>
                  <a:gd name="connsiteY8" fmla="*/ 3472295 h 4130833"/>
                  <a:gd name="connsiteX9" fmla="*/ 3643834 w 3955295"/>
                  <a:gd name="connsiteY9" fmla="*/ 3706393 h 4130833"/>
                  <a:gd name="connsiteX10" fmla="*/ 2776246 w 3955295"/>
                  <a:gd name="connsiteY10" fmla="*/ 4111895 h 4130833"/>
                  <a:gd name="connsiteX11" fmla="*/ 2636753 w 3955295"/>
                  <a:gd name="connsiteY11" fmla="*/ 4120038 h 4130833"/>
                  <a:gd name="connsiteX12" fmla="*/ 2636753 w 3955295"/>
                  <a:gd name="connsiteY12" fmla="*/ 4130833 h 4130833"/>
                  <a:gd name="connsiteX13" fmla="*/ 2272343 w 3955295"/>
                  <a:gd name="connsiteY13" fmla="*/ 4130833 h 4130833"/>
                  <a:gd name="connsiteX14" fmla="*/ 0 w 3955295"/>
                  <a:gd name="connsiteY14" fmla="*/ 4130833 h 4130833"/>
                  <a:gd name="connsiteX15" fmla="*/ 0 w 3955295"/>
                  <a:gd name="connsiteY15" fmla="*/ 2043959 h 4130833"/>
                  <a:gd name="connsiteX16" fmla="*/ 916730 w 3955295"/>
                  <a:gd name="connsiteY16" fmla="*/ 2043959 h 4130833"/>
                  <a:gd name="connsiteX17" fmla="*/ 918243 w 3955295"/>
                  <a:gd name="connsiteY17" fmla="*/ 2019742 h 4130833"/>
                  <a:gd name="connsiteX18" fmla="*/ 964388 w 3955295"/>
                  <a:gd name="connsiteY18" fmla="*/ 1781097 h 4130833"/>
                  <a:gd name="connsiteX19" fmla="*/ 962197 w 3955295"/>
                  <a:gd name="connsiteY19" fmla="*/ 1772346 h 4130833"/>
                  <a:gd name="connsiteX20" fmla="*/ 990679 w 3955295"/>
                  <a:gd name="connsiteY20" fmla="*/ 1741716 h 4130833"/>
                  <a:gd name="connsiteX21" fmla="*/ 992870 w 3955295"/>
                  <a:gd name="connsiteY21" fmla="*/ 1741716 h 4130833"/>
                  <a:gd name="connsiteX22" fmla="*/ 1498963 w 3955295"/>
                  <a:gd name="connsiteY22" fmla="*/ 1032858 h 4130833"/>
                  <a:gd name="connsiteX23" fmla="*/ 1899894 w 3955295"/>
                  <a:gd name="connsiteY23" fmla="*/ 6763 h 4130833"/>
                  <a:gd name="connsiteX24" fmla="*/ 1948755 w 3955295"/>
                  <a:gd name="connsiteY24" fmla="*/ 369 h 4130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55295" h="4130833">
                    <a:moveTo>
                      <a:pt x="1948755" y="369"/>
                    </a:moveTo>
                    <a:cubicBezTo>
                      <a:pt x="2434479" y="-24420"/>
                      <a:pt x="2330812" y="1206791"/>
                      <a:pt x="2105837" y="1511994"/>
                    </a:cubicBezTo>
                    <a:cubicBezTo>
                      <a:pt x="2456377" y="1490115"/>
                      <a:pt x="2782818" y="1472613"/>
                      <a:pt x="2916462" y="1468237"/>
                    </a:cubicBezTo>
                    <a:cubicBezTo>
                      <a:pt x="3245094" y="1455110"/>
                      <a:pt x="3777477" y="1487927"/>
                      <a:pt x="3838822" y="1719838"/>
                    </a:cubicBezTo>
                    <a:cubicBezTo>
                      <a:pt x="3900167" y="1962688"/>
                      <a:pt x="3830058" y="2102709"/>
                      <a:pt x="3575916" y="2146466"/>
                    </a:cubicBezTo>
                    <a:cubicBezTo>
                      <a:pt x="3799386" y="2183659"/>
                      <a:pt x="3961511" y="2343371"/>
                      <a:pt x="3954939" y="2489956"/>
                    </a:cubicBezTo>
                    <a:cubicBezTo>
                      <a:pt x="3963702" y="2689049"/>
                      <a:pt x="3810341" y="2840010"/>
                      <a:pt x="3545244" y="2835634"/>
                    </a:cubicBezTo>
                    <a:cubicBezTo>
                      <a:pt x="3746805" y="2890330"/>
                      <a:pt x="3841013" y="3006286"/>
                      <a:pt x="3832249" y="3170373"/>
                    </a:cubicBezTo>
                    <a:cubicBezTo>
                      <a:pt x="3825677" y="3325710"/>
                      <a:pt x="3676697" y="3465731"/>
                      <a:pt x="3400646" y="3472295"/>
                    </a:cubicBezTo>
                    <a:cubicBezTo>
                      <a:pt x="3558389" y="3516051"/>
                      <a:pt x="3637261" y="3564184"/>
                      <a:pt x="3643834" y="3706393"/>
                    </a:cubicBezTo>
                    <a:cubicBezTo>
                      <a:pt x="3655336" y="3959088"/>
                      <a:pt x="3261389" y="4071488"/>
                      <a:pt x="2776246" y="4111895"/>
                    </a:cubicBezTo>
                    <a:lnTo>
                      <a:pt x="2636753" y="4120038"/>
                    </a:lnTo>
                    <a:lnTo>
                      <a:pt x="2636753" y="4130833"/>
                    </a:lnTo>
                    <a:lnTo>
                      <a:pt x="2272343" y="4130833"/>
                    </a:lnTo>
                    <a:lnTo>
                      <a:pt x="0" y="4130833"/>
                    </a:lnTo>
                    <a:lnTo>
                      <a:pt x="0" y="2043959"/>
                    </a:lnTo>
                    <a:lnTo>
                      <a:pt x="916730" y="2043959"/>
                    </a:lnTo>
                    <a:lnTo>
                      <a:pt x="918243" y="2019742"/>
                    </a:lnTo>
                    <a:cubicBezTo>
                      <a:pt x="927828" y="1912504"/>
                      <a:pt x="942480" y="1825948"/>
                      <a:pt x="964388" y="1781097"/>
                    </a:cubicBezTo>
                    <a:cubicBezTo>
                      <a:pt x="964388" y="1776722"/>
                      <a:pt x="962197" y="1774534"/>
                      <a:pt x="962197" y="1772346"/>
                    </a:cubicBezTo>
                    <a:cubicBezTo>
                      <a:pt x="962197" y="1772346"/>
                      <a:pt x="962197" y="1772346"/>
                      <a:pt x="990679" y="1741716"/>
                    </a:cubicBezTo>
                    <a:cubicBezTo>
                      <a:pt x="990679" y="1741716"/>
                      <a:pt x="992870" y="1741716"/>
                      <a:pt x="992870" y="1741716"/>
                    </a:cubicBezTo>
                    <a:cubicBezTo>
                      <a:pt x="1148422" y="1485740"/>
                      <a:pt x="1389419" y="1319464"/>
                      <a:pt x="1498963" y="1032858"/>
                    </a:cubicBezTo>
                    <a:cubicBezTo>
                      <a:pt x="1711478" y="479335"/>
                      <a:pt x="1558117" y="76773"/>
                      <a:pt x="1899894" y="6763"/>
                    </a:cubicBezTo>
                    <a:cubicBezTo>
                      <a:pt x="1916805" y="3276"/>
                      <a:pt x="1933086" y="1169"/>
                      <a:pt x="1948755" y="369"/>
                    </a:cubicBezTo>
                    <a:close/>
                  </a:path>
                </a:pathLst>
              </a:custGeom>
              <a:noFill/>
              <a:ln w="25400" cap="flat" cmpd="sng" algn="ctr">
                <a:solidFill>
                  <a:schemeClr val="accent1"/>
                </a:solidFill>
                <a:prstDash val="solid"/>
                <a:headEnd type="none" w="med" len="med"/>
                <a:tailEnd type="none" w="med" len="med"/>
              </a:ln>
              <a:effectLst/>
            </p:spPr>
            <p:txBody>
              <a:bodyPr rot="0" spcFirstLastPara="0" vertOverflow="overflow" horzOverflow="overflow" vert="horz" wrap="square" lIns="186468" tIns="149174" rIns="186468" bIns="149174"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kern="0" err="1">
                  <a:solidFill>
                    <a:srgbClr val="FFFFFF"/>
                  </a:solidFill>
                  <a:latin typeface="Segoe UI"/>
                  <a:ea typeface="Segoe UI" pitchFamily="34" charset="0"/>
                  <a:cs typeface="Segoe UI" pitchFamily="34" charset="0"/>
                </a:endParaRPr>
              </a:p>
            </p:txBody>
          </p:sp>
        </p:grpSp>
        <p:grpSp>
          <p:nvGrpSpPr>
            <p:cNvPr id="28" name="Group 27"/>
            <p:cNvGrpSpPr/>
            <p:nvPr/>
          </p:nvGrpSpPr>
          <p:grpSpPr>
            <a:xfrm>
              <a:off x="9712841" y="2298018"/>
              <a:ext cx="1002248" cy="1002247"/>
              <a:chOff x="9714115" y="1941967"/>
              <a:chExt cx="822960" cy="822960"/>
            </a:xfrm>
          </p:grpSpPr>
          <p:sp>
            <p:nvSpPr>
              <p:cNvPr id="72" name="Oval 71"/>
              <p:cNvSpPr/>
              <p:nvPr/>
            </p:nvSpPr>
            <p:spPr>
              <a:xfrm>
                <a:off x="9714115" y="1941967"/>
                <a:ext cx="822960" cy="822960"/>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pPr>
                <a:endParaRPr lang="en-US" sz="2497" kern="0">
                  <a:gradFill>
                    <a:gsLst>
                      <a:gs pos="0">
                        <a:srgbClr val="FFFFFF"/>
                      </a:gs>
                      <a:gs pos="100000">
                        <a:srgbClr val="FFFFFF"/>
                      </a:gs>
                    </a:gsLst>
                    <a:lin ang="5400000" scaled="0"/>
                  </a:gradFill>
                  <a:latin typeface="Segoe UI"/>
                  <a:cs typeface="Segoe UI" pitchFamily="34" charset="0"/>
                </a:endParaRPr>
              </a:p>
            </p:txBody>
          </p:sp>
          <p:sp>
            <p:nvSpPr>
              <p:cNvPr id="73" name="Freeform 63"/>
              <p:cNvSpPr>
                <a:spLocks/>
              </p:cNvSpPr>
              <p:nvPr/>
            </p:nvSpPr>
            <p:spPr bwMode="auto">
              <a:xfrm>
                <a:off x="9935477" y="2234743"/>
                <a:ext cx="380237" cy="237409"/>
              </a:xfrm>
              <a:custGeom>
                <a:avLst/>
                <a:gdLst>
                  <a:gd name="connsiteX0" fmla="*/ 0 w 371759"/>
                  <a:gd name="connsiteY0" fmla="*/ 228045 h 251082"/>
                  <a:gd name="connsiteX1" fmla="*/ 355929 w 371759"/>
                  <a:gd name="connsiteY1" fmla="*/ 228045 h 251082"/>
                  <a:gd name="connsiteX2" fmla="*/ 355929 w 371759"/>
                  <a:gd name="connsiteY2" fmla="*/ 251082 h 251082"/>
                  <a:gd name="connsiteX3" fmla="*/ 0 w 371759"/>
                  <a:gd name="connsiteY3" fmla="*/ 251082 h 251082"/>
                  <a:gd name="connsiteX4" fmla="*/ 293431 w 371759"/>
                  <a:gd name="connsiteY4" fmla="*/ 0 h 251082"/>
                  <a:gd name="connsiteX5" fmla="*/ 371759 w 371759"/>
                  <a:gd name="connsiteY5" fmla="*/ 0 h 251082"/>
                  <a:gd name="connsiteX6" fmla="*/ 371759 w 371759"/>
                  <a:gd name="connsiteY6" fmla="*/ 79480 h 251082"/>
                  <a:gd name="connsiteX7" fmla="*/ 348722 w 371759"/>
                  <a:gd name="connsiteY7" fmla="*/ 79480 h 251082"/>
                  <a:gd name="connsiteX8" fmla="*/ 348722 w 371759"/>
                  <a:gd name="connsiteY8" fmla="*/ 40316 h 251082"/>
                  <a:gd name="connsiteX9" fmla="*/ 216256 w 371759"/>
                  <a:gd name="connsiteY9" fmla="*/ 176237 h 251082"/>
                  <a:gd name="connsiteX10" fmla="*/ 116043 w 371759"/>
                  <a:gd name="connsiteY10" fmla="*/ 74872 h 251082"/>
                  <a:gd name="connsiteX11" fmla="*/ 23893 w 371759"/>
                  <a:gd name="connsiteY11" fmla="*/ 168174 h 251082"/>
                  <a:gd name="connsiteX12" fmla="*/ 10070 w 371759"/>
                  <a:gd name="connsiteY12" fmla="*/ 150896 h 251082"/>
                  <a:gd name="connsiteX13" fmla="*/ 116043 w 371759"/>
                  <a:gd name="connsiteY13" fmla="*/ 40316 h 251082"/>
                  <a:gd name="connsiteX14" fmla="*/ 216256 w 371759"/>
                  <a:gd name="connsiteY14" fmla="*/ 142833 h 251082"/>
                  <a:gd name="connsiteX15" fmla="*/ 334899 w 371759"/>
                  <a:gd name="connsiteY15" fmla="*/ 23038 h 251082"/>
                  <a:gd name="connsiteX16" fmla="*/ 293431 w 371759"/>
                  <a:gd name="connsiteY16" fmla="*/ 23038 h 251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1759" h="251082">
                    <a:moveTo>
                      <a:pt x="0" y="228045"/>
                    </a:moveTo>
                    <a:lnTo>
                      <a:pt x="355929" y="228045"/>
                    </a:lnTo>
                    <a:lnTo>
                      <a:pt x="355929" y="251082"/>
                    </a:lnTo>
                    <a:lnTo>
                      <a:pt x="0" y="251082"/>
                    </a:lnTo>
                    <a:close/>
                    <a:moveTo>
                      <a:pt x="293431" y="0"/>
                    </a:moveTo>
                    <a:lnTo>
                      <a:pt x="371759" y="0"/>
                    </a:lnTo>
                    <a:lnTo>
                      <a:pt x="371759" y="79480"/>
                    </a:lnTo>
                    <a:lnTo>
                      <a:pt x="348722" y="79480"/>
                    </a:lnTo>
                    <a:lnTo>
                      <a:pt x="348722" y="40316"/>
                    </a:lnTo>
                    <a:lnTo>
                      <a:pt x="216256" y="176237"/>
                    </a:lnTo>
                    <a:lnTo>
                      <a:pt x="116043" y="74872"/>
                    </a:lnTo>
                    <a:lnTo>
                      <a:pt x="23893" y="168174"/>
                    </a:lnTo>
                    <a:lnTo>
                      <a:pt x="10070" y="150896"/>
                    </a:lnTo>
                    <a:lnTo>
                      <a:pt x="116043" y="40316"/>
                    </a:lnTo>
                    <a:lnTo>
                      <a:pt x="216256" y="142833"/>
                    </a:lnTo>
                    <a:lnTo>
                      <a:pt x="334899" y="23038"/>
                    </a:lnTo>
                    <a:lnTo>
                      <a:pt x="293431" y="23038"/>
                    </a:lnTo>
                    <a:close/>
                  </a:path>
                </a:pathLst>
              </a:custGeom>
              <a:solidFill>
                <a:schemeClr val="accent1"/>
              </a:solidFill>
              <a:ln w="9525">
                <a:noFill/>
                <a:round/>
                <a:headEnd/>
                <a:tailEnd/>
              </a:ln>
              <a:extLst/>
            </p:spPr>
            <p:txBody>
              <a:bodyPr vert="horz" wrap="square" lIns="93221" tIns="46610" rIns="93221" bIns="46610" numCol="1" anchor="t" anchorCtr="0" compatLnSpc="1">
                <a:prstTxWarp prst="textNoShape">
                  <a:avLst/>
                </a:prstTxWarp>
                <a:noAutofit/>
              </a:bodyPr>
              <a:lstStyle/>
              <a:p>
                <a:pPr defTabSz="950756">
                  <a:defRPr/>
                </a:pPr>
                <a:endParaRPr lang="en-US" sz="1836" kern="0">
                  <a:solidFill>
                    <a:sysClr val="windowText" lastClr="000000"/>
                  </a:solidFill>
                  <a:latin typeface="Segoe UI"/>
                </a:endParaRPr>
              </a:p>
            </p:txBody>
          </p:sp>
        </p:grpSp>
        <p:cxnSp>
          <p:nvCxnSpPr>
            <p:cNvPr id="31" name="Straight Connector 30"/>
            <p:cNvCxnSpPr/>
            <p:nvPr/>
          </p:nvCxnSpPr>
          <p:spPr>
            <a:xfrm flipH="1">
              <a:off x="8981688" y="3300265"/>
              <a:ext cx="816" cy="367942"/>
            </a:xfrm>
            <a:prstGeom prst="line">
              <a:avLst/>
            </a:prstGeom>
            <a:noFill/>
            <a:ln>
              <a:solidFill>
                <a:schemeClr val="bg1">
                  <a:lumMod val="8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80" name="Straight Connector 79"/>
            <p:cNvCxnSpPr/>
            <p:nvPr/>
          </p:nvCxnSpPr>
          <p:spPr>
            <a:xfrm flipH="1">
              <a:off x="10213557" y="3300265"/>
              <a:ext cx="816" cy="367942"/>
            </a:xfrm>
            <a:prstGeom prst="line">
              <a:avLst/>
            </a:prstGeom>
            <a:noFill/>
            <a:ln>
              <a:solidFill>
                <a:schemeClr val="bg1">
                  <a:lumMod val="85000"/>
                </a:schemeClr>
              </a:solidFill>
              <a:headEnd type="none" w="med" len="med"/>
              <a:tailEnd type="oval" w="med" len="med"/>
            </a:ln>
            <a:effectLst/>
          </p:spPr>
          <p:style>
            <a:lnRef idx="1">
              <a:schemeClr val="accent2"/>
            </a:lnRef>
            <a:fillRef idx="3">
              <a:schemeClr val="accent2"/>
            </a:fillRef>
            <a:effectRef idx="2">
              <a:schemeClr val="accent2"/>
            </a:effectRef>
            <a:fontRef idx="minor">
              <a:schemeClr val="lt1"/>
            </a:fontRef>
          </p:style>
        </p:cxnSp>
        <p:cxnSp>
          <p:nvCxnSpPr>
            <p:cNvPr id="81" name="Straight Connector 80"/>
            <p:cNvCxnSpPr/>
            <p:nvPr/>
          </p:nvCxnSpPr>
          <p:spPr>
            <a:xfrm flipH="1">
              <a:off x="11444609" y="3300265"/>
              <a:ext cx="816" cy="367942"/>
            </a:xfrm>
            <a:prstGeom prst="line">
              <a:avLst/>
            </a:prstGeom>
            <a:ln w="9525">
              <a:solidFill>
                <a:schemeClr val="bg1">
                  <a:lumMod val="85000"/>
                </a:schemeClr>
              </a:solidFill>
              <a:headEnd type="none"/>
              <a:tailEnd type="oval"/>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90432" y="1574275"/>
            <a:ext cx="3866627" cy="5122934"/>
            <a:chOff x="290432" y="1574275"/>
            <a:chExt cx="3866627" cy="5122934"/>
          </a:xfrm>
        </p:grpSpPr>
        <p:sp>
          <p:nvSpPr>
            <p:cNvPr id="50" name="Rectangle 49"/>
            <p:cNvSpPr/>
            <p:nvPr/>
          </p:nvSpPr>
          <p:spPr bwMode="auto">
            <a:xfrm>
              <a:off x="297733" y="1574275"/>
              <a:ext cx="3859326" cy="344861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err="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1" name="Rectangle 10"/>
            <p:cNvSpPr/>
            <p:nvPr/>
          </p:nvSpPr>
          <p:spPr bwMode="auto">
            <a:xfrm>
              <a:off x="297734" y="5022894"/>
              <a:ext cx="3859325" cy="16743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AI driven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innovation</a:t>
              </a: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90199" y="1862824"/>
              <a:ext cx="1635410" cy="659616"/>
            </a:xfrm>
            <a:prstGeom prst="rect">
              <a:avLst/>
            </a:prstGeom>
          </p:spPr>
        </p:pic>
        <p:pic>
          <p:nvPicPr>
            <p:cNvPr id="5128" name="Picture 8" descr="Image result for skype logo 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29153" y="4203536"/>
              <a:ext cx="1182131" cy="52250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290432" y="2737669"/>
              <a:ext cx="386053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2" name="Straight Connector 81"/>
            <p:cNvCxnSpPr/>
            <p:nvPr/>
          </p:nvCxnSpPr>
          <p:spPr>
            <a:xfrm>
              <a:off x="290432" y="3887174"/>
              <a:ext cx="386053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5" name="Straight Connector 44"/>
            <p:cNvCxnSpPr>
              <a:cxnSpLocks/>
              <a:endCxn id="50" idx="2"/>
            </p:cNvCxnSpPr>
            <p:nvPr/>
          </p:nvCxnSpPr>
          <p:spPr>
            <a:xfrm>
              <a:off x="2227396" y="2743306"/>
              <a:ext cx="0" cy="2279588"/>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85" name="Picture 8" descr="200 (200×20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2736536" y="2901429"/>
              <a:ext cx="817880" cy="817880"/>
            </a:xfrm>
            <a:prstGeom prst="rect">
              <a:avLst/>
            </a:prstGeom>
            <a:noFill/>
            <a:extLst>
              <a:ext uri="{909E8E84-426E-40DD-AFC4-6F175D3DCCD1}">
                <a14:hiddenFill xmlns:a14="http://schemas.microsoft.com/office/drawing/2010/main">
                  <a:solidFill>
                    <a:srgbClr val="FFFFFF"/>
                  </a:solidFill>
                </a14:hiddenFill>
              </a:ext>
            </a:extLst>
          </p:spPr>
        </p:pic>
        <p:sp>
          <p:nvSpPr>
            <p:cNvPr id="86" name="Freeform 9"/>
            <p:cNvSpPr>
              <a:spLocks noChangeAspect="1" noEditPoints="1"/>
            </p:cNvSpPr>
            <p:nvPr/>
          </p:nvSpPr>
          <p:spPr bwMode="black">
            <a:xfrm>
              <a:off x="2515081" y="4290060"/>
              <a:ext cx="1392242" cy="424713"/>
            </a:xfrm>
            <a:custGeom>
              <a:avLst/>
              <a:gdLst>
                <a:gd name="T0" fmla="*/ 712 w 776"/>
                <a:gd name="T1" fmla="*/ 129 h 235"/>
                <a:gd name="T2" fmla="*/ 648 w 776"/>
                <a:gd name="T3" fmla="*/ 190 h 235"/>
                <a:gd name="T4" fmla="*/ 653 w 776"/>
                <a:gd name="T5" fmla="*/ 48 h 235"/>
                <a:gd name="T6" fmla="*/ 712 w 776"/>
                <a:gd name="T7" fmla="*/ 103 h 235"/>
                <a:gd name="T8" fmla="*/ 771 w 776"/>
                <a:gd name="T9" fmla="*/ 48 h 235"/>
                <a:gd name="T10" fmla="*/ 776 w 776"/>
                <a:gd name="T11" fmla="*/ 190 h 235"/>
                <a:gd name="T12" fmla="*/ 386 w 776"/>
                <a:gd name="T13" fmla="*/ 190 h 235"/>
                <a:gd name="T14" fmla="*/ 296 w 776"/>
                <a:gd name="T15" fmla="*/ 190 h 235"/>
                <a:gd name="T16" fmla="*/ 332 w 776"/>
                <a:gd name="T17" fmla="*/ 116 h 235"/>
                <a:gd name="T18" fmla="*/ 301 w 776"/>
                <a:gd name="T19" fmla="*/ 48 h 235"/>
                <a:gd name="T20" fmla="*/ 382 w 776"/>
                <a:gd name="T21" fmla="*/ 48 h 235"/>
                <a:gd name="T22" fmla="*/ 351 w 776"/>
                <a:gd name="T23" fmla="*/ 116 h 235"/>
                <a:gd name="T24" fmla="*/ 386 w 776"/>
                <a:gd name="T25" fmla="*/ 190 h 235"/>
                <a:gd name="T26" fmla="*/ 470 w 776"/>
                <a:gd name="T27" fmla="*/ 190 h 235"/>
                <a:gd name="T28" fmla="*/ 413 w 776"/>
                <a:gd name="T29" fmla="*/ 124 h 235"/>
                <a:gd name="T30" fmla="*/ 393 w 776"/>
                <a:gd name="T31" fmla="*/ 109 h 235"/>
                <a:gd name="T32" fmla="*/ 413 w 776"/>
                <a:gd name="T33" fmla="*/ 48 h 235"/>
                <a:gd name="T34" fmla="*/ 516 w 776"/>
                <a:gd name="T35" fmla="*/ 87 h 235"/>
                <a:gd name="T36" fmla="*/ 508 w 776"/>
                <a:gd name="T37" fmla="*/ 121 h 235"/>
                <a:gd name="T38" fmla="*/ 429 w 776"/>
                <a:gd name="T39" fmla="*/ 109 h 235"/>
                <a:gd name="T40" fmla="*/ 500 w 776"/>
                <a:gd name="T41" fmla="*/ 86 h 235"/>
                <a:gd name="T42" fmla="*/ 429 w 776"/>
                <a:gd name="T43" fmla="*/ 63 h 235"/>
                <a:gd name="T44" fmla="*/ 505 w 776"/>
                <a:gd name="T45" fmla="*/ 148 h 235"/>
                <a:gd name="T46" fmla="*/ 429 w 776"/>
                <a:gd name="T47" fmla="*/ 124 h 235"/>
                <a:gd name="T48" fmla="*/ 470 w 776"/>
                <a:gd name="T49" fmla="*/ 175 h 235"/>
                <a:gd name="T50" fmla="*/ 663 w 776"/>
                <a:gd name="T51" fmla="*/ 119 h 235"/>
                <a:gd name="T52" fmla="*/ 528 w 776"/>
                <a:gd name="T53" fmla="*/ 119 h 235"/>
                <a:gd name="T54" fmla="*/ 663 w 776"/>
                <a:gd name="T55" fmla="*/ 119 h 235"/>
                <a:gd name="T56" fmla="*/ 595 w 776"/>
                <a:gd name="T57" fmla="*/ 60 h 235"/>
                <a:gd name="T58" fmla="*/ 595 w 776"/>
                <a:gd name="T59" fmla="*/ 178 h 235"/>
                <a:gd name="T60" fmla="*/ 35 w 776"/>
                <a:gd name="T61" fmla="*/ 34 h 235"/>
                <a:gd name="T62" fmla="*/ 35 w 776"/>
                <a:gd name="T63" fmla="*/ 34 h 235"/>
                <a:gd name="T64" fmla="*/ 24 w 776"/>
                <a:gd name="T65" fmla="*/ 189 h 235"/>
                <a:gd name="T66" fmla="*/ 25 w 776"/>
                <a:gd name="T67" fmla="*/ 188 h 235"/>
                <a:gd name="T68" fmla="*/ 85 w 776"/>
                <a:gd name="T69" fmla="*/ 65 h 235"/>
                <a:gd name="T70" fmla="*/ 35 w 776"/>
                <a:gd name="T71" fmla="*/ 34 h 235"/>
                <a:gd name="T72" fmla="*/ 150 w 776"/>
                <a:gd name="T73" fmla="*/ 64 h 235"/>
                <a:gd name="T74" fmla="*/ 150 w 776"/>
                <a:gd name="T75" fmla="*/ 65 h 235"/>
                <a:gd name="T76" fmla="*/ 211 w 776"/>
                <a:gd name="T77" fmla="*/ 189 h 235"/>
                <a:gd name="T78" fmla="*/ 235 w 776"/>
                <a:gd name="T79" fmla="*/ 117 h 235"/>
                <a:gd name="T80" fmla="*/ 200 w 776"/>
                <a:gd name="T81" fmla="*/ 34 h 235"/>
                <a:gd name="T82" fmla="*/ 117 w 776"/>
                <a:gd name="T83" fmla="*/ 0 h 235"/>
                <a:gd name="T84" fmla="*/ 56 w 776"/>
                <a:gd name="T85" fmla="*/ 18 h 235"/>
                <a:gd name="T86" fmla="*/ 117 w 776"/>
                <a:gd name="T87" fmla="*/ 34 h 235"/>
                <a:gd name="T88" fmla="*/ 118 w 776"/>
                <a:gd name="T89" fmla="*/ 34 h 235"/>
                <a:gd name="T90" fmla="*/ 179 w 776"/>
                <a:gd name="T91" fmla="*/ 17 h 235"/>
                <a:gd name="T92" fmla="*/ 117 w 776"/>
                <a:gd name="T93" fmla="*/ 0 h 235"/>
                <a:gd name="T94" fmla="*/ 117 w 776"/>
                <a:gd name="T95" fmla="*/ 94 h 235"/>
                <a:gd name="T96" fmla="*/ 40 w 776"/>
                <a:gd name="T97" fmla="*/ 206 h 235"/>
                <a:gd name="T98" fmla="*/ 40 w 776"/>
                <a:gd name="T99" fmla="*/ 206 h 235"/>
                <a:gd name="T100" fmla="*/ 195 w 776"/>
                <a:gd name="T101" fmla="*/ 206 h 235"/>
                <a:gd name="T102" fmla="*/ 195 w 776"/>
                <a:gd name="T103" fmla="*/ 206 h 235"/>
                <a:gd name="T104" fmla="*/ 118 w 776"/>
                <a:gd name="T105" fmla="*/ 9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76" h="235">
                  <a:moveTo>
                    <a:pt x="757" y="190"/>
                  </a:moveTo>
                  <a:cubicBezTo>
                    <a:pt x="712" y="129"/>
                    <a:pt x="712" y="129"/>
                    <a:pt x="712" y="129"/>
                  </a:cubicBezTo>
                  <a:cubicBezTo>
                    <a:pt x="667" y="190"/>
                    <a:pt x="667" y="190"/>
                    <a:pt x="667" y="190"/>
                  </a:cubicBezTo>
                  <a:cubicBezTo>
                    <a:pt x="648" y="190"/>
                    <a:pt x="648" y="190"/>
                    <a:pt x="648" y="190"/>
                  </a:cubicBezTo>
                  <a:cubicBezTo>
                    <a:pt x="703" y="116"/>
                    <a:pt x="703" y="116"/>
                    <a:pt x="703" y="116"/>
                  </a:cubicBezTo>
                  <a:cubicBezTo>
                    <a:pt x="653" y="48"/>
                    <a:pt x="653" y="48"/>
                    <a:pt x="653" y="48"/>
                  </a:cubicBezTo>
                  <a:cubicBezTo>
                    <a:pt x="672" y="48"/>
                    <a:pt x="672" y="48"/>
                    <a:pt x="672" y="48"/>
                  </a:cubicBezTo>
                  <a:cubicBezTo>
                    <a:pt x="712" y="103"/>
                    <a:pt x="712" y="103"/>
                    <a:pt x="712" y="103"/>
                  </a:cubicBezTo>
                  <a:cubicBezTo>
                    <a:pt x="752" y="48"/>
                    <a:pt x="752" y="48"/>
                    <a:pt x="752" y="48"/>
                  </a:cubicBezTo>
                  <a:cubicBezTo>
                    <a:pt x="771" y="48"/>
                    <a:pt x="771" y="48"/>
                    <a:pt x="771" y="48"/>
                  </a:cubicBezTo>
                  <a:cubicBezTo>
                    <a:pt x="721" y="116"/>
                    <a:pt x="721" y="116"/>
                    <a:pt x="721" y="116"/>
                  </a:cubicBezTo>
                  <a:cubicBezTo>
                    <a:pt x="776" y="190"/>
                    <a:pt x="776" y="190"/>
                    <a:pt x="776" y="190"/>
                  </a:cubicBezTo>
                  <a:lnTo>
                    <a:pt x="757" y="190"/>
                  </a:lnTo>
                  <a:close/>
                  <a:moveTo>
                    <a:pt x="386" y="190"/>
                  </a:moveTo>
                  <a:cubicBezTo>
                    <a:pt x="341" y="129"/>
                    <a:pt x="341" y="129"/>
                    <a:pt x="341" y="129"/>
                  </a:cubicBezTo>
                  <a:cubicBezTo>
                    <a:pt x="296" y="190"/>
                    <a:pt x="296" y="190"/>
                    <a:pt x="296" y="190"/>
                  </a:cubicBezTo>
                  <a:cubicBezTo>
                    <a:pt x="277" y="190"/>
                    <a:pt x="277" y="190"/>
                    <a:pt x="277" y="190"/>
                  </a:cubicBezTo>
                  <a:cubicBezTo>
                    <a:pt x="332" y="116"/>
                    <a:pt x="332" y="116"/>
                    <a:pt x="332" y="116"/>
                  </a:cubicBezTo>
                  <a:cubicBezTo>
                    <a:pt x="282" y="48"/>
                    <a:pt x="282" y="48"/>
                    <a:pt x="282" y="48"/>
                  </a:cubicBezTo>
                  <a:cubicBezTo>
                    <a:pt x="301" y="48"/>
                    <a:pt x="301" y="48"/>
                    <a:pt x="301" y="48"/>
                  </a:cubicBezTo>
                  <a:cubicBezTo>
                    <a:pt x="341" y="103"/>
                    <a:pt x="341" y="103"/>
                    <a:pt x="341" y="103"/>
                  </a:cubicBezTo>
                  <a:cubicBezTo>
                    <a:pt x="382" y="48"/>
                    <a:pt x="382" y="48"/>
                    <a:pt x="382" y="48"/>
                  </a:cubicBezTo>
                  <a:cubicBezTo>
                    <a:pt x="400" y="48"/>
                    <a:pt x="400" y="48"/>
                    <a:pt x="400" y="48"/>
                  </a:cubicBezTo>
                  <a:cubicBezTo>
                    <a:pt x="351" y="116"/>
                    <a:pt x="351" y="116"/>
                    <a:pt x="351" y="116"/>
                  </a:cubicBezTo>
                  <a:cubicBezTo>
                    <a:pt x="405" y="190"/>
                    <a:pt x="405" y="190"/>
                    <a:pt x="405" y="190"/>
                  </a:cubicBezTo>
                  <a:lnTo>
                    <a:pt x="386" y="190"/>
                  </a:lnTo>
                  <a:close/>
                  <a:moveTo>
                    <a:pt x="521" y="149"/>
                  </a:moveTo>
                  <a:cubicBezTo>
                    <a:pt x="521" y="174"/>
                    <a:pt x="501" y="190"/>
                    <a:pt x="470" y="190"/>
                  </a:cubicBezTo>
                  <a:cubicBezTo>
                    <a:pt x="413" y="190"/>
                    <a:pt x="413" y="190"/>
                    <a:pt x="413" y="190"/>
                  </a:cubicBezTo>
                  <a:cubicBezTo>
                    <a:pt x="413" y="124"/>
                    <a:pt x="413" y="124"/>
                    <a:pt x="413" y="124"/>
                  </a:cubicBezTo>
                  <a:cubicBezTo>
                    <a:pt x="413" y="124"/>
                    <a:pt x="385" y="124"/>
                    <a:pt x="383" y="124"/>
                  </a:cubicBezTo>
                  <a:cubicBezTo>
                    <a:pt x="385" y="120"/>
                    <a:pt x="391" y="113"/>
                    <a:pt x="393" y="109"/>
                  </a:cubicBezTo>
                  <a:cubicBezTo>
                    <a:pt x="394" y="109"/>
                    <a:pt x="413" y="109"/>
                    <a:pt x="413" y="109"/>
                  </a:cubicBezTo>
                  <a:cubicBezTo>
                    <a:pt x="413" y="48"/>
                    <a:pt x="413" y="48"/>
                    <a:pt x="413" y="48"/>
                  </a:cubicBezTo>
                  <a:cubicBezTo>
                    <a:pt x="470" y="48"/>
                    <a:pt x="470" y="48"/>
                    <a:pt x="470" y="48"/>
                  </a:cubicBezTo>
                  <a:cubicBezTo>
                    <a:pt x="513" y="48"/>
                    <a:pt x="516" y="78"/>
                    <a:pt x="516" y="87"/>
                  </a:cubicBezTo>
                  <a:cubicBezTo>
                    <a:pt x="516" y="99"/>
                    <a:pt x="509" y="110"/>
                    <a:pt x="499" y="115"/>
                  </a:cubicBezTo>
                  <a:cubicBezTo>
                    <a:pt x="502" y="117"/>
                    <a:pt x="505" y="119"/>
                    <a:pt x="508" y="121"/>
                  </a:cubicBezTo>
                  <a:cubicBezTo>
                    <a:pt x="516" y="128"/>
                    <a:pt x="521" y="137"/>
                    <a:pt x="521" y="149"/>
                  </a:cubicBezTo>
                  <a:close/>
                  <a:moveTo>
                    <a:pt x="429" y="109"/>
                  </a:moveTo>
                  <a:cubicBezTo>
                    <a:pt x="435" y="109"/>
                    <a:pt x="470" y="109"/>
                    <a:pt x="470" y="109"/>
                  </a:cubicBezTo>
                  <a:cubicBezTo>
                    <a:pt x="489" y="109"/>
                    <a:pt x="500" y="100"/>
                    <a:pt x="500" y="86"/>
                  </a:cubicBezTo>
                  <a:cubicBezTo>
                    <a:pt x="500" y="66"/>
                    <a:pt x="481" y="63"/>
                    <a:pt x="470" y="63"/>
                  </a:cubicBezTo>
                  <a:cubicBezTo>
                    <a:pt x="470" y="63"/>
                    <a:pt x="435" y="63"/>
                    <a:pt x="429" y="63"/>
                  </a:cubicBezTo>
                  <a:lnTo>
                    <a:pt x="429" y="109"/>
                  </a:lnTo>
                  <a:close/>
                  <a:moveTo>
                    <a:pt x="505" y="148"/>
                  </a:moveTo>
                  <a:cubicBezTo>
                    <a:pt x="505" y="128"/>
                    <a:pt x="486" y="124"/>
                    <a:pt x="470" y="124"/>
                  </a:cubicBezTo>
                  <a:cubicBezTo>
                    <a:pt x="470" y="124"/>
                    <a:pt x="435" y="124"/>
                    <a:pt x="429" y="124"/>
                  </a:cubicBezTo>
                  <a:cubicBezTo>
                    <a:pt x="429" y="175"/>
                    <a:pt x="429" y="175"/>
                    <a:pt x="429" y="175"/>
                  </a:cubicBezTo>
                  <a:cubicBezTo>
                    <a:pt x="435" y="175"/>
                    <a:pt x="470" y="175"/>
                    <a:pt x="470" y="175"/>
                  </a:cubicBezTo>
                  <a:cubicBezTo>
                    <a:pt x="483" y="175"/>
                    <a:pt x="505" y="172"/>
                    <a:pt x="505" y="148"/>
                  </a:cubicBezTo>
                  <a:close/>
                  <a:moveTo>
                    <a:pt x="663" y="119"/>
                  </a:moveTo>
                  <a:cubicBezTo>
                    <a:pt x="663" y="163"/>
                    <a:pt x="635" y="193"/>
                    <a:pt x="595" y="193"/>
                  </a:cubicBezTo>
                  <a:cubicBezTo>
                    <a:pt x="556" y="193"/>
                    <a:pt x="528" y="163"/>
                    <a:pt x="528" y="119"/>
                  </a:cubicBezTo>
                  <a:cubicBezTo>
                    <a:pt x="528" y="75"/>
                    <a:pt x="556" y="45"/>
                    <a:pt x="595" y="45"/>
                  </a:cubicBezTo>
                  <a:cubicBezTo>
                    <a:pt x="635" y="45"/>
                    <a:pt x="663" y="75"/>
                    <a:pt x="663" y="119"/>
                  </a:cubicBezTo>
                  <a:close/>
                  <a:moveTo>
                    <a:pt x="647" y="119"/>
                  </a:moveTo>
                  <a:cubicBezTo>
                    <a:pt x="647" y="84"/>
                    <a:pt x="626" y="60"/>
                    <a:pt x="595" y="60"/>
                  </a:cubicBezTo>
                  <a:cubicBezTo>
                    <a:pt x="565" y="60"/>
                    <a:pt x="544" y="84"/>
                    <a:pt x="544" y="119"/>
                  </a:cubicBezTo>
                  <a:cubicBezTo>
                    <a:pt x="544" y="154"/>
                    <a:pt x="565" y="178"/>
                    <a:pt x="595" y="178"/>
                  </a:cubicBezTo>
                  <a:cubicBezTo>
                    <a:pt x="626" y="178"/>
                    <a:pt x="647" y="154"/>
                    <a:pt x="647" y="119"/>
                  </a:cubicBezTo>
                  <a:close/>
                  <a:moveTo>
                    <a:pt x="35" y="34"/>
                  </a:moveTo>
                  <a:cubicBezTo>
                    <a:pt x="35" y="34"/>
                    <a:pt x="35" y="34"/>
                    <a:pt x="35" y="34"/>
                  </a:cubicBezTo>
                  <a:cubicBezTo>
                    <a:pt x="35" y="34"/>
                    <a:pt x="35" y="34"/>
                    <a:pt x="35" y="34"/>
                  </a:cubicBezTo>
                  <a:cubicBezTo>
                    <a:pt x="13" y="55"/>
                    <a:pt x="0" y="85"/>
                    <a:pt x="0" y="117"/>
                  </a:cubicBezTo>
                  <a:cubicBezTo>
                    <a:pt x="0" y="144"/>
                    <a:pt x="9" y="169"/>
                    <a:pt x="24" y="189"/>
                  </a:cubicBezTo>
                  <a:cubicBezTo>
                    <a:pt x="24" y="189"/>
                    <a:pt x="24" y="189"/>
                    <a:pt x="24" y="189"/>
                  </a:cubicBezTo>
                  <a:cubicBezTo>
                    <a:pt x="25" y="189"/>
                    <a:pt x="25" y="189"/>
                    <a:pt x="25" y="188"/>
                  </a:cubicBezTo>
                  <a:cubicBezTo>
                    <a:pt x="16" y="161"/>
                    <a:pt x="61" y="93"/>
                    <a:pt x="85" y="65"/>
                  </a:cubicBezTo>
                  <a:cubicBezTo>
                    <a:pt x="85" y="65"/>
                    <a:pt x="85" y="65"/>
                    <a:pt x="85" y="65"/>
                  </a:cubicBezTo>
                  <a:cubicBezTo>
                    <a:pt x="85" y="65"/>
                    <a:pt x="85" y="64"/>
                    <a:pt x="85" y="64"/>
                  </a:cubicBezTo>
                  <a:cubicBezTo>
                    <a:pt x="45" y="25"/>
                    <a:pt x="35" y="34"/>
                    <a:pt x="35" y="34"/>
                  </a:cubicBezTo>
                  <a:moveTo>
                    <a:pt x="200" y="34"/>
                  </a:moveTo>
                  <a:cubicBezTo>
                    <a:pt x="200" y="34"/>
                    <a:pt x="190" y="25"/>
                    <a:pt x="150" y="64"/>
                  </a:cubicBezTo>
                  <a:cubicBezTo>
                    <a:pt x="150" y="64"/>
                    <a:pt x="150" y="65"/>
                    <a:pt x="150" y="65"/>
                  </a:cubicBezTo>
                  <a:cubicBezTo>
                    <a:pt x="150" y="65"/>
                    <a:pt x="150" y="65"/>
                    <a:pt x="150" y="65"/>
                  </a:cubicBezTo>
                  <a:cubicBezTo>
                    <a:pt x="174" y="93"/>
                    <a:pt x="219" y="161"/>
                    <a:pt x="210" y="188"/>
                  </a:cubicBezTo>
                  <a:cubicBezTo>
                    <a:pt x="210" y="189"/>
                    <a:pt x="210" y="189"/>
                    <a:pt x="211" y="189"/>
                  </a:cubicBezTo>
                  <a:cubicBezTo>
                    <a:pt x="211" y="189"/>
                    <a:pt x="211" y="189"/>
                    <a:pt x="211" y="189"/>
                  </a:cubicBezTo>
                  <a:cubicBezTo>
                    <a:pt x="226" y="169"/>
                    <a:pt x="235" y="144"/>
                    <a:pt x="235" y="117"/>
                  </a:cubicBezTo>
                  <a:cubicBezTo>
                    <a:pt x="235" y="85"/>
                    <a:pt x="222" y="55"/>
                    <a:pt x="200" y="34"/>
                  </a:cubicBezTo>
                  <a:cubicBezTo>
                    <a:pt x="200" y="34"/>
                    <a:pt x="200" y="34"/>
                    <a:pt x="200" y="34"/>
                  </a:cubicBezTo>
                  <a:cubicBezTo>
                    <a:pt x="200" y="34"/>
                    <a:pt x="200" y="34"/>
                    <a:pt x="200" y="34"/>
                  </a:cubicBezTo>
                  <a:moveTo>
                    <a:pt x="117" y="0"/>
                  </a:moveTo>
                  <a:cubicBezTo>
                    <a:pt x="94" y="0"/>
                    <a:pt x="74" y="6"/>
                    <a:pt x="56" y="17"/>
                  </a:cubicBezTo>
                  <a:cubicBezTo>
                    <a:pt x="56" y="17"/>
                    <a:pt x="56" y="17"/>
                    <a:pt x="56" y="18"/>
                  </a:cubicBezTo>
                  <a:cubicBezTo>
                    <a:pt x="56" y="18"/>
                    <a:pt x="56" y="18"/>
                    <a:pt x="56" y="18"/>
                  </a:cubicBezTo>
                  <a:cubicBezTo>
                    <a:pt x="77" y="13"/>
                    <a:pt x="109" y="29"/>
                    <a:pt x="117" y="34"/>
                  </a:cubicBezTo>
                  <a:cubicBezTo>
                    <a:pt x="117" y="34"/>
                    <a:pt x="117" y="35"/>
                    <a:pt x="117" y="35"/>
                  </a:cubicBezTo>
                  <a:cubicBezTo>
                    <a:pt x="118" y="35"/>
                    <a:pt x="118" y="34"/>
                    <a:pt x="118" y="34"/>
                  </a:cubicBezTo>
                  <a:cubicBezTo>
                    <a:pt x="121" y="32"/>
                    <a:pt x="156" y="13"/>
                    <a:pt x="178" y="18"/>
                  </a:cubicBezTo>
                  <a:cubicBezTo>
                    <a:pt x="179" y="18"/>
                    <a:pt x="179" y="18"/>
                    <a:pt x="179" y="17"/>
                  </a:cubicBezTo>
                  <a:cubicBezTo>
                    <a:pt x="179" y="17"/>
                    <a:pt x="179" y="17"/>
                    <a:pt x="179" y="17"/>
                  </a:cubicBezTo>
                  <a:cubicBezTo>
                    <a:pt x="161" y="6"/>
                    <a:pt x="141" y="0"/>
                    <a:pt x="117" y="0"/>
                  </a:cubicBezTo>
                  <a:moveTo>
                    <a:pt x="117" y="94"/>
                  </a:moveTo>
                  <a:cubicBezTo>
                    <a:pt x="117" y="94"/>
                    <a:pt x="117" y="94"/>
                    <a:pt x="117" y="94"/>
                  </a:cubicBezTo>
                  <a:cubicBezTo>
                    <a:pt x="82" y="121"/>
                    <a:pt x="22" y="187"/>
                    <a:pt x="40" y="206"/>
                  </a:cubicBezTo>
                  <a:cubicBezTo>
                    <a:pt x="40" y="206"/>
                    <a:pt x="40" y="206"/>
                    <a:pt x="40" y="206"/>
                  </a:cubicBezTo>
                  <a:cubicBezTo>
                    <a:pt x="40" y="206"/>
                    <a:pt x="40" y="206"/>
                    <a:pt x="40" y="206"/>
                  </a:cubicBezTo>
                  <a:cubicBezTo>
                    <a:pt x="40" y="206"/>
                    <a:pt x="40" y="206"/>
                    <a:pt x="40" y="206"/>
                  </a:cubicBezTo>
                  <a:cubicBezTo>
                    <a:pt x="61" y="224"/>
                    <a:pt x="88" y="235"/>
                    <a:pt x="117" y="235"/>
                  </a:cubicBezTo>
                  <a:cubicBezTo>
                    <a:pt x="147" y="235"/>
                    <a:pt x="174" y="224"/>
                    <a:pt x="195" y="206"/>
                  </a:cubicBezTo>
                  <a:cubicBezTo>
                    <a:pt x="195" y="206"/>
                    <a:pt x="195" y="206"/>
                    <a:pt x="195" y="206"/>
                  </a:cubicBezTo>
                  <a:cubicBezTo>
                    <a:pt x="195" y="206"/>
                    <a:pt x="195" y="206"/>
                    <a:pt x="195" y="206"/>
                  </a:cubicBezTo>
                  <a:cubicBezTo>
                    <a:pt x="195" y="206"/>
                    <a:pt x="195" y="206"/>
                    <a:pt x="195" y="206"/>
                  </a:cubicBezTo>
                  <a:cubicBezTo>
                    <a:pt x="213" y="187"/>
                    <a:pt x="153" y="121"/>
                    <a:pt x="118" y="94"/>
                  </a:cubicBezTo>
                  <a:cubicBezTo>
                    <a:pt x="118" y="94"/>
                    <a:pt x="118" y="94"/>
                    <a:pt x="117" y="94"/>
                  </a:cubicBezTo>
                </a:path>
              </a:pathLst>
            </a:custGeom>
            <a:solidFill>
              <a:srgbClr val="107C10"/>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87" name="Group 86"/>
            <p:cNvGrpSpPr>
              <a:grpSpLocks noChangeAspect="1"/>
            </p:cNvGrpSpPr>
            <p:nvPr/>
          </p:nvGrpSpPr>
          <p:grpSpPr>
            <a:xfrm>
              <a:off x="694099" y="3134986"/>
              <a:ext cx="1097280" cy="445504"/>
              <a:chOff x="455612" y="1797051"/>
              <a:chExt cx="1618748" cy="657224"/>
            </a:xfrm>
          </p:grpSpPr>
          <p:sp>
            <p:nvSpPr>
              <p:cNvPr id="88" name="Freeform 5"/>
              <p:cNvSpPr>
                <a:spLocks noEditPoints="1"/>
              </p:cNvSpPr>
              <p:nvPr/>
            </p:nvSpPr>
            <p:spPr bwMode="auto">
              <a:xfrm>
                <a:off x="1106721" y="1915702"/>
                <a:ext cx="967639" cy="534623"/>
              </a:xfrm>
              <a:custGeom>
                <a:avLst/>
                <a:gdLst>
                  <a:gd name="T0" fmla="*/ 0 w 497"/>
                  <a:gd name="T1" fmla="*/ 4 h 273"/>
                  <a:gd name="T2" fmla="*/ 99 w 497"/>
                  <a:gd name="T3" fmla="*/ 17 h 273"/>
                  <a:gd name="T4" fmla="*/ 105 w 497"/>
                  <a:gd name="T5" fmla="*/ 80 h 273"/>
                  <a:gd name="T6" fmla="*/ 80 w 497"/>
                  <a:gd name="T7" fmla="*/ 98 h 273"/>
                  <a:gd name="T8" fmla="*/ 125 w 497"/>
                  <a:gd name="T9" fmla="*/ 148 h 273"/>
                  <a:gd name="T10" fmla="*/ 59 w 497"/>
                  <a:gd name="T11" fmla="*/ 206 h 273"/>
                  <a:gd name="T12" fmla="*/ 24 w 497"/>
                  <a:gd name="T13" fmla="*/ 25 h 273"/>
                  <a:gd name="T14" fmla="*/ 48 w 497"/>
                  <a:gd name="T15" fmla="*/ 90 h 273"/>
                  <a:gd name="T16" fmla="*/ 90 w 497"/>
                  <a:gd name="T17" fmla="*/ 55 h 273"/>
                  <a:gd name="T18" fmla="*/ 24 w 497"/>
                  <a:gd name="T19" fmla="*/ 25 h 273"/>
                  <a:gd name="T20" fmla="*/ 24 w 497"/>
                  <a:gd name="T21" fmla="*/ 184 h 273"/>
                  <a:gd name="T22" fmla="*/ 89 w 497"/>
                  <a:gd name="T23" fmla="*/ 175 h 273"/>
                  <a:gd name="T24" fmla="*/ 51 w 497"/>
                  <a:gd name="T25" fmla="*/ 112 h 273"/>
                  <a:gd name="T26" fmla="*/ 182 w 497"/>
                  <a:gd name="T27" fmla="*/ 14 h 273"/>
                  <a:gd name="T28" fmla="*/ 167 w 497"/>
                  <a:gd name="T29" fmla="*/ 0 h 273"/>
                  <a:gd name="T30" fmla="*/ 152 w 497"/>
                  <a:gd name="T31" fmla="*/ 14 h 273"/>
                  <a:gd name="T32" fmla="*/ 167 w 497"/>
                  <a:gd name="T33" fmla="*/ 29 h 273"/>
                  <a:gd name="T34" fmla="*/ 182 w 497"/>
                  <a:gd name="T35" fmla="*/ 14 h 273"/>
                  <a:gd name="T36" fmla="*/ 155 w 497"/>
                  <a:gd name="T37" fmla="*/ 62 h 273"/>
                  <a:gd name="T38" fmla="*/ 178 w 497"/>
                  <a:gd name="T39" fmla="*/ 206 h 273"/>
                  <a:gd name="T40" fmla="*/ 335 w 497"/>
                  <a:gd name="T41" fmla="*/ 118 h 273"/>
                  <a:gd name="T42" fmla="*/ 287 w 497"/>
                  <a:gd name="T43" fmla="*/ 59 h 273"/>
                  <a:gd name="T44" fmla="*/ 239 w 497"/>
                  <a:gd name="T45" fmla="*/ 86 h 273"/>
                  <a:gd name="T46" fmla="*/ 216 w 497"/>
                  <a:gd name="T47" fmla="*/ 63 h 273"/>
                  <a:gd name="T48" fmla="*/ 239 w 497"/>
                  <a:gd name="T49" fmla="*/ 206 h 273"/>
                  <a:gd name="T50" fmla="*/ 251 w 497"/>
                  <a:gd name="T51" fmla="*/ 91 h 273"/>
                  <a:gd name="T52" fmla="*/ 312 w 497"/>
                  <a:gd name="T53" fmla="*/ 124 h 273"/>
                  <a:gd name="T54" fmla="*/ 335 w 497"/>
                  <a:gd name="T55" fmla="*/ 206 h 273"/>
                  <a:gd name="T56" fmla="*/ 497 w 497"/>
                  <a:gd name="T57" fmla="*/ 194 h 273"/>
                  <a:gd name="T58" fmla="*/ 375 w 497"/>
                  <a:gd name="T59" fmla="*/ 263 h 273"/>
                  <a:gd name="T60" fmla="*/ 421 w 497"/>
                  <a:gd name="T61" fmla="*/ 254 h 273"/>
                  <a:gd name="T62" fmla="*/ 474 w 497"/>
                  <a:gd name="T63" fmla="*/ 182 h 273"/>
                  <a:gd name="T64" fmla="*/ 424 w 497"/>
                  <a:gd name="T65" fmla="*/ 209 h 273"/>
                  <a:gd name="T66" fmla="*/ 372 w 497"/>
                  <a:gd name="T67" fmla="*/ 176 h 273"/>
                  <a:gd name="T68" fmla="*/ 383 w 497"/>
                  <a:gd name="T69" fmla="*/ 81 h 273"/>
                  <a:gd name="T70" fmla="*/ 474 w 497"/>
                  <a:gd name="T71" fmla="*/ 82 h 273"/>
                  <a:gd name="T72" fmla="*/ 474 w 497"/>
                  <a:gd name="T73" fmla="*/ 63 h 273"/>
                  <a:gd name="T74" fmla="*/ 497 w 497"/>
                  <a:gd name="T75" fmla="*/ 194 h 273"/>
                  <a:gd name="T76" fmla="*/ 474 w 497"/>
                  <a:gd name="T77" fmla="*/ 120 h 273"/>
                  <a:gd name="T78" fmla="*/ 434 w 497"/>
                  <a:gd name="T79" fmla="*/ 79 h 273"/>
                  <a:gd name="T80" fmla="*/ 389 w 497"/>
                  <a:gd name="T81" fmla="*/ 137 h 273"/>
                  <a:gd name="T82" fmla="*/ 431 w 497"/>
                  <a:gd name="T83" fmla="*/ 190 h 273"/>
                  <a:gd name="T84" fmla="*/ 474 w 497"/>
                  <a:gd name="T85" fmla="*/ 1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97" h="273">
                    <a:moveTo>
                      <a:pt x="0" y="206"/>
                    </a:moveTo>
                    <a:cubicBezTo>
                      <a:pt x="0" y="4"/>
                      <a:pt x="0" y="4"/>
                      <a:pt x="0" y="4"/>
                    </a:cubicBezTo>
                    <a:cubicBezTo>
                      <a:pt x="58" y="4"/>
                      <a:pt x="58" y="4"/>
                      <a:pt x="58" y="4"/>
                    </a:cubicBezTo>
                    <a:cubicBezTo>
                      <a:pt x="75" y="4"/>
                      <a:pt x="89" y="8"/>
                      <a:pt x="99" y="17"/>
                    </a:cubicBezTo>
                    <a:cubicBezTo>
                      <a:pt x="110" y="25"/>
                      <a:pt x="115" y="36"/>
                      <a:pt x="115" y="50"/>
                    </a:cubicBezTo>
                    <a:cubicBezTo>
                      <a:pt x="115" y="61"/>
                      <a:pt x="112" y="71"/>
                      <a:pt x="105" y="80"/>
                    </a:cubicBezTo>
                    <a:cubicBezTo>
                      <a:pt x="99" y="88"/>
                      <a:pt x="91" y="94"/>
                      <a:pt x="80" y="98"/>
                    </a:cubicBezTo>
                    <a:cubicBezTo>
                      <a:pt x="80" y="98"/>
                      <a:pt x="80" y="98"/>
                      <a:pt x="80" y="98"/>
                    </a:cubicBezTo>
                    <a:cubicBezTo>
                      <a:pt x="93" y="100"/>
                      <a:pt x="104" y="105"/>
                      <a:pt x="113" y="114"/>
                    </a:cubicBezTo>
                    <a:cubicBezTo>
                      <a:pt x="121" y="123"/>
                      <a:pt x="125" y="134"/>
                      <a:pt x="125" y="148"/>
                    </a:cubicBezTo>
                    <a:cubicBezTo>
                      <a:pt x="125" y="165"/>
                      <a:pt x="119" y="179"/>
                      <a:pt x="106" y="190"/>
                    </a:cubicBezTo>
                    <a:cubicBezTo>
                      <a:pt x="94" y="200"/>
                      <a:pt x="78" y="206"/>
                      <a:pt x="59" y="206"/>
                    </a:cubicBezTo>
                    <a:lnTo>
                      <a:pt x="0" y="206"/>
                    </a:lnTo>
                    <a:close/>
                    <a:moveTo>
                      <a:pt x="24" y="25"/>
                    </a:moveTo>
                    <a:cubicBezTo>
                      <a:pt x="24" y="90"/>
                      <a:pt x="24" y="90"/>
                      <a:pt x="24" y="90"/>
                    </a:cubicBezTo>
                    <a:cubicBezTo>
                      <a:pt x="48" y="90"/>
                      <a:pt x="48" y="90"/>
                      <a:pt x="48" y="90"/>
                    </a:cubicBezTo>
                    <a:cubicBezTo>
                      <a:pt x="61" y="90"/>
                      <a:pt x="71" y="87"/>
                      <a:pt x="79" y="81"/>
                    </a:cubicBezTo>
                    <a:cubicBezTo>
                      <a:pt x="86" y="75"/>
                      <a:pt x="90" y="66"/>
                      <a:pt x="90" y="55"/>
                    </a:cubicBezTo>
                    <a:cubicBezTo>
                      <a:pt x="90" y="35"/>
                      <a:pt x="77" y="25"/>
                      <a:pt x="51" y="25"/>
                    </a:cubicBezTo>
                    <a:lnTo>
                      <a:pt x="24" y="25"/>
                    </a:lnTo>
                    <a:close/>
                    <a:moveTo>
                      <a:pt x="24" y="112"/>
                    </a:moveTo>
                    <a:cubicBezTo>
                      <a:pt x="24" y="184"/>
                      <a:pt x="24" y="184"/>
                      <a:pt x="24" y="184"/>
                    </a:cubicBezTo>
                    <a:cubicBezTo>
                      <a:pt x="56" y="184"/>
                      <a:pt x="56" y="184"/>
                      <a:pt x="56" y="184"/>
                    </a:cubicBezTo>
                    <a:cubicBezTo>
                      <a:pt x="70" y="184"/>
                      <a:pt x="81" y="181"/>
                      <a:pt x="89" y="175"/>
                    </a:cubicBezTo>
                    <a:cubicBezTo>
                      <a:pt x="96" y="168"/>
                      <a:pt x="100" y="159"/>
                      <a:pt x="100" y="147"/>
                    </a:cubicBezTo>
                    <a:cubicBezTo>
                      <a:pt x="100" y="124"/>
                      <a:pt x="84" y="112"/>
                      <a:pt x="51" y="112"/>
                    </a:cubicBezTo>
                    <a:lnTo>
                      <a:pt x="24" y="112"/>
                    </a:lnTo>
                    <a:close/>
                    <a:moveTo>
                      <a:pt x="182" y="14"/>
                    </a:moveTo>
                    <a:cubicBezTo>
                      <a:pt x="182" y="10"/>
                      <a:pt x="180" y="7"/>
                      <a:pt x="178" y="4"/>
                    </a:cubicBezTo>
                    <a:cubicBezTo>
                      <a:pt x="175" y="1"/>
                      <a:pt x="171" y="0"/>
                      <a:pt x="167" y="0"/>
                    </a:cubicBezTo>
                    <a:cubicBezTo>
                      <a:pt x="162" y="0"/>
                      <a:pt x="159" y="1"/>
                      <a:pt x="156" y="4"/>
                    </a:cubicBezTo>
                    <a:cubicBezTo>
                      <a:pt x="153" y="7"/>
                      <a:pt x="152" y="10"/>
                      <a:pt x="152" y="14"/>
                    </a:cubicBezTo>
                    <a:cubicBezTo>
                      <a:pt x="152" y="19"/>
                      <a:pt x="153" y="22"/>
                      <a:pt x="156" y="25"/>
                    </a:cubicBezTo>
                    <a:cubicBezTo>
                      <a:pt x="159" y="28"/>
                      <a:pt x="163" y="29"/>
                      <a:pt x="167" y="29"/>
                    </a:cubicBezTo>
                    <a:cubicBezTo>
                      <a:pt x="171" y="29"/>
                      <a:pt x="174" y="28"/>
                      <a:pt x="177" y="25"/>
                    </a:cubicBezTo>
                    <a:cubicBezTo>
                      <a:pt x="180" y="22"/>
                      <a:pt x="182" y="19"/>
                      <a:pt x="182" y="14"/>
                    </a:cubicBezTo>
                    <a:moveTo>
                      <a:pt x="178" y="62"/>
                    </a:moveTo>
                    <a:cubicBezTo>
                      <a:pt x="155" y="62"/>
                      <a:pt x="155" y="62"/>
                      <a:pt x="155" y="62"/>
                    </a:cubicBezTo>
                    <a:cubicBezTo>
                      <a:pt x="155" y="206"/>
                      <a:pt x="155" y="206"/>
                      <a:pt x="155" y="206"/>
                    </a:cubicBezTo>
                    <a:cubicBezTo>
                      <a:pt x="178" y="206"/>
                      <a:pt x="178" y="206"/>
                      <a:pt x="178" y="206"/>
                    </a:cubicBezTo>
                    <a:lnTo>
                      <a:pt x="178" y="62"/>
                    </a:lnTo>
                    <a:close/>
                    <a:moveTo>
                      <a:pt x="335" y="118"/>
                    </a:moveTo>
                    <a:cubicBezTo>
                      <a:pt x="335" y="99"/>
                      <a:pt x="331" y="85"/>
                      <a:pt x="323" y="74"/>
                    </a:cubicBezTo>
                    <a:cubicBezTo>
                      <a:pt x="314" y="64"/>
                      <a:pt x="302" y="59"/>
                      <a:pt x="287" y="59"/>
                    </a:cubicBezTo>
                    <a:cubicBezTo>
                      <a:pt x="266" y="59"/>
                      <a:pt x="250" y="68"/>
                      <a:pt x="240" y="86"/>
                    </a:cubicBezTo>
                    <a:cubicBezTo>
                      <a:pt x="239" y="86"/>
                      <a:pt x="239" y="86"/>
                      <a:pt x="239" y="86"/>
                    </a:cubicBezTo>
                    <a:cubicBezTo>
                      <a:pt x="239" y="63"/>
                      <a:pt x="239" y="63"/>
                      <a:pt x="239" y="63"/>
                    </a:cubicBezTo>
                    <a:cubicBezTo>
                      <a:pt x="216" y="63"/>
                      <a:pt x="216" y="63"/>
                      <a:pt x="216" y="63"/>
                    </a:cubicBezTo>
                    <a:cubicBezTo>
                      <a:pt x="216" y="206"/>
                      <a:pt x="216" y="206"/>
                      <a:pt x="216" y="206"/>
                    </a:cubicBezTo>
                    <a:cubicBezTo>
                      <a:pt x="239" y="206"/>
                      <a:pt x="239" y="206"/>
                      <a:pt x="239" y="206"/>
                    </a:cubicBezTo>
                    <a:cubicBezTo>
                      <a:pt x="239" y="124"/>
                      <a:pt x="239" y="124"/>
                      <a:pt x="239" y="124"/>
                    </a:cubicBezTo>
                    <a:cubicBezTo>
                      <a:pt x="239" y="111"/>
                      <a:pt x="243" y="100"/>
                      <a:pt x="251" y="91"/>
                    </a:cubicBezTo>
                    <a:cubicBezTo>
                      <a:pt x="258" y="83"/>
                      <a:pt x="268" y="79"/>
                      <a:pt x="279" y="79"/>
                    </a:cubicBezTo>
                    <a:cubicBezTo>
                      <a:pt x="301" y="79"/>
                      <a:pt x="312" y="94"/>
                      <a:pt x="312" y="124"/>
                    </a:cubicBezTo>
                    <a:cubicBezTo>
                      <a:pt x="312" y="206"/>
                      <a:pt x="312" y="206"/>
                      <a:pt x="312" y="206"/>
                    </a:cubicBezTo>
                    <a:cubicBezTo>
                      <a:pt x="335" y="206"/>
                      <a:pt x="335" y="206"/>
                      <a:pt x="335" y="206"/>
                    </a:cubicBezTo>
                    <a:lnTo>
                      <a:pt x="335" y="118"/>
                    </a:lnTo>
                    <a:close/>
                    <a:moveTo>
                      <a:pt x="497" y="194"/>
                    </a:moveTo>
                    <a:cubicBezTo>
                      <a:pt x="497" y="247"/>
                      <a:pt x="472" y="273"/>
                      <a:pt x="422" y="273"/>
                    </a:cubicBezTo>
                    <a:cubicBezTo>
                      <a:pt x="404" y="273"/>
                      <a:pt x="389" y="270"/>
                      <a:pt x="375" y="263"/>
                    </a:cubicBezTo>
                    <a:cubicBezTo>
                      <a:pt x="381" y="243"/>
                      <a:pt x="381" y="243"/>
                      <a:pt x="381" y="243"/>
                    </a:cubicBezTo>
                    <a:cubicBezTo>
                      <a:pt x="395" y="251"/>
                      <a:pt x="406" y="254"/>
                      <a:pt x="421" y="254"/>
                    </a:cubicBezTo>
                    <a:cubicBezTo>
                      <a:pt x="456" y="254"/>
                      <a:pt x="474" y="235"/>
                      <a:pt x="474" y="198"/>
                    </a:cubicBezTo>
                    <a:cubicBezTo>
                      <a:pt x="474" y="182"/>
                      <a:pt x="474" y="182"/>
                      <a:pt x="474" y="182"/>
                    </a:cubicBezTo>
                    <a:cubicBezTo>
                      <a:pt x="474" y="182"/>
                      <a:pt x="474" y="182"/>
                      <a:pt x="474" y="182"/>
                    </a:cubicBezTo>
                    <a:cubicBezTo>
                      <a:pt x="463" y="200"/>
                      <a:pt x="446" y="209"/>
                      <a:pt x="424" y="209"/>
                    </a:cubicBezTo>
                    <a:cubicBezTo>
                      <a:pt x="413" y="209"/>
                      <a:pt x="402" y="206"/>
                      <a:pt x="393" y="201"/>
                    </a:cubicBezTo>
                    <a:cubicBezTo>
                      <a:pt x="384" y="195"/>
                      <a:pt x="377" y="187"/>
                      <a:pt x="372" y="176"/>
                    </a:cubicBezTo>
                    <a:cubicBezTo>
                      <a:pt x="367" y="165"/>
                      <a:pt x="365" y="153"/>
                      <a:pt x="365" y="139"/>
                    </a:cubicBezTo>
                    <a:cubicBezTo>
                      <a:pt x="365" y="114"/>
                      <a:pt x="371" y="95"/>
                      <a:pt x="383" y="81"/>
                    </a:cubicBezTo>
                    <a:cubicBezTo>
                      <a:pt x="395" y="66"/>
                      <a:pt x="411" y="59"/>
                      <a:pt x="431" y="59"/>
                    </a:cubicBezTo>
                    <a:cubicBezTo>
                      <a:pt x="450" y="59"/>
                      <a:pt x="464" y="67"/>
                      <a:pt x="474" y="82"/>
                    </a:cubicBezTo>
                    <a:cubicBezTo>
                      <a:pt x="474" y="82"/>
                      <a:pt x="474" y="82"/>
                      <a:pt x="474" y="82"/>
                    </a:cubicBezTo>
                    <a:cubicBezTo>
                      <a:pt x="474" y="63"/>
                      <a:pt x="474" y="63"/>
                      <a:pt x="474" y="63"/>
                    </a:cubicBezTo>
                    <a:cubicBezTo>
                      <a:pt x="497" y="63"/>
                      <a:pt x="497" y="63"/>
                      <a:pt x="497" y="63"/>
                    </a:cubicBezTo>
                    <a:lnTo>
                      <a:pt x="497" y="194"/>
                    </a:lnTo>
                    <a:close/>
                    <a:moveTo>
                      <a:pt x="474" y="141"/>
                    </a:moveTo>
                    <a:cubicBezTo>
                      <a:pt x="474" y="120"/>
                      <a:pt x="474" y="120"/>
                      <a:pt x="474" y="120"/>
                    </a:cubicBezTo>
                    <a:cubicBezTo>
                      <a:pt x="474" y="108"/>
                      <a:pt x="470" y="99"/>
                      <a:pt x="462" y="91"/>
                    </a:cubicBezTo>
                    <a:cubicBezTo>
                      <a:pt x="454" y="83"/>
                      <a:pt x="445" y="79"/>
                      <a:pt x="434" y="79"/>
                    </a:cubicBezTo>
                    <a:cubicBezTo>
                      <a:pt x="420" y="79"/>
                      <a:pt x="408" y="84"/>
                      <a:pt x="400" y="94"/>
                    </a:cubicBezTo>
                    <a:cubicBezTo>
                      <a:pt x="393" y="105"/>
                      <a:pt x="389" y="119"/>
                      <a:pt x="389" y="137"/>
                    </a:cubicBezTo>
                    <a:cubicBezTo>
                      <a:pt x="389" y="153"/>
                      <a:pt x="392" y="166"/>
                      <a:pt x="400" y="175"/>
                    </a:cubicBezTo>
                    <a:cubicBezTo>
                      <a:pt x="408" y="185"/>
                      <a:pt x="418" y="190"/>
                      <a:pt x="431" y="190"/>
                    </a:cubicBezTo>
                    <a:cubicBezTo>
                      <a:pt x="443" y="190"/>
                      <a:pt x="454" y="185"/>
                      <a:pt x="462" y="176"/>
                    </a:cubicBezTo>
                    <a:cubicBezTo>
                      <a:pt x="470" y="167"/>
                      <a:pt x="474" y="155"/>
                      <a:pt x="474" y="141"/>
                    </a:cubicBezTo>
                  </a:path>
                </a:pathLst>
              </a:custGeom>
              <a:solidFill>
                <a:srgbClr val="0088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21"/>
              <p:cNvSpPr>
                <a:spLocks/>
              </p:cNvSpPr>
              <p:nvPr/>
            </p:nvSpPr>
            <p:spPr bwMode="auto">
              <a:xfrm>
                <a:off x="455612" y="1797051"/>
                <a:ext cx="460376" cy="657224"/>
              </a:xfrm>
              <a:custGeom>
                <a:avLst/>
                <a:gdLst>
                  <a:gd name="T0" fmla="*/ 106 w 290"/>
                  <a:gd name="T1" fmla="*/ 137 h 414"/>
                  <a:gd name="T2" fmla="*/ 142 w 290"/>
                  <a:gd name="T3" fmla="*/ 226 h 414"/>
                  <a:gd name="T4" fmla="*/ 200 w 290"/>
                  <a:gd name="T5" fmla="*/ 253 h 414"/>
                  <a:gd name="T6" fmla="*/ 83 w 290"/>
                  <a:gd name="T7" fmla="*/ 321 h 414"/>
                  <a:gd name="T8" fmla="*/ 83 w 290"/>
                  <a:gd name="T9" fmla="*/ 29 h 414"/>
                  <a:gd name="T10" fmla="*/ 0 w 290"/>
                  <a:gd name="T11" fmla="*/ 0 h 414"/>
                  <a:gd name="T12" fmla="*/ 0 w 290"/>
                  <a:gd name="T13" fmla="*/ 367 h 414"/>
                  <a:gd name="T14" fmla="*/ 83 w 290"/>
                  <a:gd name="T15" fmla="*/ 414 h 414"/>
                  <a:gd name="T16" fmla="*/ 290 w 290"/>
                  <a:gd name="T17" fmla="*/ 295 h 414"/>
                  <a:gd name="T18" fmla="*/ 290 w 290"/>
                  <a:gd name="T19" fmla="*/ 201 h 414"/>
                  <a:gd name="T20" fmla="*/ 106 w 290"/>
                  <a:gd name="T21" fmla="*/ 137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0" h="414">
                    <a:moveTo>
                      <a:pt x="106" y="137"/>
                    </a:moveTo>
                    <a:lnTo>
                      <a:pt x="142" y="226"/>
                    </a:lnTo>
                    <a:lnTo>
                      <a:pt x="200" y="253"/>
                    </a:lnTo>
                    <a:lnTo>
                      <a:pt x="83" y="321"/>
                    </a:lnTo>
                    <a:lnTo>
                      <a:pt x="83" y="29"/>
                    </a:lnTo>
                    <a:lnTo>
                      <a:pt x="0" y="0"/>
                    </a:lnTo>
                    <a:lnTo>
                      <a:pt x="0" y="367"/>
                    </a:lnTo>
                    <a:lnTo>
                      <a:pt x="83" y="414"/>
                    </a:lnTo>
                    <a:lnTo>
                      <a:pt x="290" y="295"/>
                    </a:lnTo>
                    <a:lnTo>
                      <a:pt x="290" y="201"/>
                    </a:lnTo>
                    <a:lnTo>
                      <a:pt x="106" y="137"/>
                    </a:lnTo>
                    <a:close/>
                  </a:path>
                </a:pathLst>
              </a:custGeom>
              <a:solidFill>
                <a:srgbClr val="00887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4" name="Group 3"/>
          <p:cNvGrpSpPr/>
          <p:nvPr/>
        </p:nvGrpSpPr>
        <p:grpSpPr>
          <a:xfrm>
            <a:off x="4300883" y="1561528"/>
            <a:ext cx="3866747" cy="5135682"/>
            <a:chOff x="4300883" y="1561528"/>
            <a:chExt cx="3866747" cy="5135682"/>
          </a:xfrm>
        </p:grpSpPr>
        <p:sp>
          <p:nvSpPr>
            <p:cNvPr id="3" name="Rectangle 2"/>
            <p:cNvSpPr/>
            <p:nvPr/>
          </p:nvSpPr>
          <p:spPr bwMode="auto">
            <a:xfrm>
              <a:off x="4302388" y="1574276"/>
              <a:ext cx="3865242" cy="3448619"/>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err="1">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pic>
          <p:nvPicPr>
            <p:cNvPr id="71" name="Picture 7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474757" y="1728082"/>
              <a:ext cx="571904" cy="695312"/>
            </a:xfrm>
            <a:prstGeom prst="rect">
              <a:avLst/>
            </a:prstGeom>
          </p:spPr>
        </p:pic>
        <p:sp>
          <p:nvSpPr>
            <p:cNvPr id="7" name="Rectangle 6"/>
            <p:cNvSpPr/>
            <p:nvPr/>
          </p:nvSpPr>
          <p:spPr bwMode="auto">
            <a:xfrm>
              <a:off x="4300883" y="5022895"/>
              <a:ext cx="3859325" cy="167431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Works with what </a:t>
              </a:r>
              <a:b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br>
              <a:r>
                <a:rPr lang="en-US" sz="24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you have </a:t>
              </a:r>
            </a:p>
          </p:txBody>
        </p:sp>
        <p:pic>
          <p:nvPicPr>
            <p:cNvPr id="54" name="Picture 5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393839" y="3349570"/>
              <a:ext cx="1614578" cy="383081"/>
            </a:xfrm>
            <a:prstGeom prst="rect">
              <a:avLst/>
            </a:prstGeom>
          </p:spPr>
        </p:pic>
        <p:sp>
          <p:nvSpPr>
            <p:cNvPr id="78" name="Freeform 130"/>
            <p:cNvSpPr>
              <a:spLocks noChangeAspect="1" noEditPoints="1"/>
            </p:cNvSpPr>
            <p:nvPr/>
          </p:nvSpPr>
          <p:spPr bwMode="black">
            <a:xfrm>
              <a:off x="4573184" y="1843903"/>
              <a:ext cx="496418" cy="49440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cxnSp>
          <p:nvCxnSpPr>
            <p:cNvPr id="89" name="Straight Connector 88"/>
            <p:cNvCxnSpPr/>
            <p:nvPr/>
          </p:nvCxnSpPr>
          <p:spPr>
            <a:xfrm>
              <a:off x="4307098" y="3887175"/>
              <a:ext cx="386053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0" name="Straight Connector 89"/>
            <p:cNvCxnSpPr/>
            <p:nvPr/>
          </p:nvCxnSpPr>
          <p:spPr>
            <a:xfrm>
              <a:off x="4307098" y="2529494"/>
              <a:ext cx="386053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1" name="Straight Connector 90"/>
            <p:cNvCxnSpPr/>
            <p:nvPr/>
          </p:nvCxnSpPr>
          <p:spPr>
            <a:xfrm>
              <a:off x="4307098" y="3172902"/>
              <a:ext cx="3860532"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p:cNvCxnSpPr>
              <a:cxnSpLocks/>
            </p:cNvCxnSpPr>
            <p:nvPr/>
          </p:nvCxnSpPr>
          <p:spPr>
            <a:xfrm>
              <a:off x="6228029" y="2529978"/>
              <a:ext cx="0" cy="1356168"/>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5" name="Straight Connector 94"/>
            <p:cNvCxnSpPr>
              <a:cxnSpLocks/>
            </p:cNvCxnSpPr>
            <p:nvPr/>
          </p:nvCxnSpPr>
          <p:spPr>
            <a:xfrm>
              <a:off x="5293389" y="1572170"/>
              <a:ext cx="0" cy="967966"/>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7" name="Straight Connector 96"/>
            <p:cNvCxnSpPr>
              <a:cxnSpLocks/>
            </p:cNvCxnSpPr>
            <p:nvPr/>
          </p:nvCxnSpPr>
          <p:spPr>
            <a:xfrm>
              <a:off x="6228029" y="1572170"/>
              <a:ext cx="0" cy="967966"/>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0" name="Straight Connector 69">
              <a:extLst>
                <a:ext uri="{FF2B5EF4-FFF2-40B4-BE49-F238E27FC236}">
                  <a16:creationId xmlns:a16="http://schemas.microsoft.com/office/drawing/2014/main" id="{A0284BF5-4E8A-43E4-9B88-EB1CA5EDAE9B}"/>
                </a:ext>
              </a:extLst>
            </p:cNvPr>
            <p:cNvCxnSpPr>
              <a:cxnSpLocks/>
            </p:cNvCxnSpPr>
            <p:nvPr/>
          </p:nvCxnSpPr>
          <p:spPr>
            <a:xfrm>
              <a:off x="7212687" y="1561528"/>
              <a:ext cx="0" cy="967966"/>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74" name="Picture 7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284391" y="1762538"/>
              <a:ext cx="1038412" cy="595078"/>
            </a:xfrm>
            <a:prstGeom prst="rect">
              <a:avLst/>
            </a:prstGeom>
          </p:spPr>
        </p:pic>
        <p:grpSp>
          <p:nvGrpSpPr>
            <p:cNvPr id="6" name="Group 5"/>
            <p:cNvGrpSpPr/>
            <p:nvPr/>
          </p:nvGrpSpPr>
          <p:grpSpPr>
            <a:xfrm>
              <a:off x="7350355" y="1737001"/>
              <a:ext cx="714145" cy="705468"/>
              <a:chOff x="7350355" y="1737001"/>
              <a:chExt cx="714145" cy="705468"/>
            </a:xfrm>
          </p:grpSpPr>
          <p:pic>
            <p:nvPicPr>
              <p:cNvPr id="77" name="Picture 76"/>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350355" y="1737001"/>
                <a:ext cx="714145" cy="300100"/>
              </a:xfrm>
              <a:prstGeom prst="rect">
                <a:avLst/>
              </a:prstGeom>
            </p:spPr>
          </p:pic>
          <p:pic>
            <p:nvPicPr>
              <p:cNvPr id="79" name="Picture 78"/>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7517719" y="2006747"/>
                <a:ext cx="372156" cy="435722"/>
              </a:xfrm>
              <a:prstGeom prst="rect">
                <a:avLst/>
              </a:prstGeom>
            </p:spPr>
          </p:pic>
        </p:grpSp>
        <p:sp>
          <p:nvSpPr>
            <p:cNvPr id="83" name="Freeform 5"/>
            <p:cNvSpPr>
              <a:spLocks noChangeAspect="1" noEditPoints="1"/>
            </p:cNvSpPr>
            <p:nvPr/>
          </p:nvSpPr>
          <p:spPr bwMode="black">
            <a:xfrm>
              <a:off x="4693205" y="2666942"/>
              <a:ext cx="3182372" cy="354618"/>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84" name="Picture 8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861186" y="3338005"/>
              <a:ext cx="786361" cy="409562"/>
            </a:xfrm>
            <a:prstGeom prst="rect">
              <a:avLst/>
            </a:prstGeom>
          </p:spPr>
        </p:pic>
        <p:grpSp>
          <p:nvGrpSpPr>
            <p:cNvPr id="9" name="Group 8"/>
            <p:cNvGrpSpPr/>
            <p:nvPr/>
          </p:nvGrpSpPr>
          <p:grpSpPr>
            <a:xfrm>
              <a:off x="4919692" y="4070225"/>
              <a:ext cx="2597091" cy="750218"/>
              <a:chOff x="4893370" y="4054985"/>
              <a:chExt cx="2597091" cy="750218"/>
            </a:xfrm>
          </p:grpSpPr>
          <p:cxnSp>
            <p:nvCxnSpPr>
              <p:cNvPr id="22" name="Straight Arrow Connector 21"/>
              <p:cNvCxnSpPr>
                <a:cxnSpLocks/>
              </p:cNvCxnSpPr>
              <p:nvPr/>
            </p:nvCxnSpPr>
            <p:spPr>
              <a:xfrm>
                <a:off x="5752760" y="4519332"/>
                <a:ext cx="1022294" cy="0"/>
              </a:xfrm>
              <a:prstGeom prst="straightConnector1">
                <a:avLst/>
              </a:prstGeom>
              <a:noFill/>
              <a:ln w="15875" cap="flat">
                <a:solidFill>
                  <a:srgbClr val="525252"/>
                </a:solidFill>
                <a:prstDash val="solid"/>
                <a:miter lim="800000"/>
                <a:headEnd type="arrow" w="med" len="sm"/>
                <a:tailEnd type="arrow" w="med" len="sm"/>
              </a:ln>
              <a:extLst>
                <a:ext uri="{909E8E84-426E-40DD-AFC4-6F175D3DCCD1}">
                  <a14:hiddenFill xmlns:a14="http://schemas.microsoft.com/office/drawing/2010/main">
                    <a:solidFill>
                      <a:srgbClr val="FFFFFF"/>
                    </a:solidFill>
                  </a14:hiddenFill>
                </a:ext>
              </a:extLst>
            </p:spPr>
          </p:cxnSp>
          <p:sp>
            <p:nvSpPr>
              <p:cNvPr id="35" name="TextBox 34"/>
              <p:cNvSpPr txBox="1"/>
              <p:nvPr/>
            </p:nvSpPr>
            <p:spPr>
              <a:xfrm>
                <a:off x="5772402" y="4054985"/>
                <a:ext cx="983010" cy="442545"/>
              </a:xfrm>
              <a:prstGeom prst="rect">
                <a:avLst/>
              </a:prstGeom>
              <a:noFill/>
              <a:extLst>
                <a:ext uri="{909E8E84-426E-40DD-AFC4-6F175D3DCCD1}">
                  <a14:hiddenFill xmlns:a14="http://schemas.microsoft.com/office/drawing/2010/main">
                    <a:solidFill>
                      <a:srgbClr val="FFFFFF"/>
                    </a:solidFill>
                  </a14:hiddenFill>
                </a:ext>
              </a:extLst>
            </p:spPr>
            <p:txBody>
              <a:bodyPr wrap="square" lIns="190180" tIns="152145" rIns="190180" bIns="152145" rtlCol="0">
                <a:noAutofit/>
              </a:bodyPr>
              <a:lstStyle/>
              <a:p>
                <a:pPr algn="ctr" defTabSz="950791">
                  <a:lnSpc>
                    <a:spcPct val="90000"/>
                  </a:lnSpc>
                  <a:spcAft>
                    <a:spcPts val="624"/>
                  </a:spcAft>
                  <a:defRPr/>
                </a:pPr>
                <a:r>
                  <a:rPr lang="en-US" sz="1399" kern="0">
                    <a:gradFill>
                      <a:gsLst>
                        <a:gs pos="60177">
                          <a:schemeClr val="tx1"/>
                        </a:gs>
                        <a:gs pos="0">
                          <a:schemeClr val="tx1"/>
                        </a:gs>
                      </a:gsLst>
                      <a:lin ang="16200000" scaled="1"/>
                    </a:gradFill>
                    <a:latin typeface="Segoe UI" panose="020B0502040204020203" pitchFamily="34" charset="0"/>
                    <a:cs typeface="Segoe UI" panose="020B0502040204020203" pitchFamily="34" charset="0"/>
                  </a:rPr>
                  <a:t>Hybrid</a:t>
                </a:r>
              </a:p>
            </p:txBody>
          </p:sp>
          <p:sp>
            <p:nvSpPr>
              <p:cNvPr id="94" name="Freeform: Shape 93">
                <a:extLst/>
              </p:cNvPr>
              <p:cNvSpPr/>
              <p:nvPr/>
            </p:nvSpPr>
            <p:spPr bwMode="auto">
              <a:xfrm flipV="1">
                <a:off x="4893370" y="4304086"/>
                <a:ext cx="691776" cy="3813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8" name="Group 7"/>
              <p:cNvGrpSpPr/>
              <p:nvPr/>
            </p:nvGrpSpPr>
            <p:grpSpPr>
              <a:xfrm>
                <a:off x="6972511" y="4186693"/>
                <a:ext cx="517950" cy="618510"/>
                <a:chOff x="7715623" y="4142244"/>
                <a:chExt cx="556011" cy="663962"/>
              </a:xfrm>
            </p:grpSpPr>
            <p:grpSp>
              <p:nvGrpSpPr>
                <p:cNvPr id="99" name="Group 98"/>
                <p:cNvGrpSpPr/>
                <p:nvPr/>
              </p:nvGrpSpPr>
              <p:grpSpPr>
                <a:xfrm>
                  <a:off x="7715623" y="4142244"/>
                  <a:ext cx="556011" cy="663962"/>
                  <a:chOff x="2339589" y="172322"/>
                  <a:chExt cx="409233" cy="663962"/>
                </a:xfrm>
              </p:grpSpPr>
              <p:sp>
                <p:nvSpPr>
                  <p:cNvPr id="100"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t> </a:t>
                    </a:r>
                  </a:p>
                </p:txBody>
              </p:sp>
              <p:sp>
                <p:nvSpPr>
                  <p:cNvPr id="101"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solidFill>
                  <a:ln w="15875"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02"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solidFill>
                  <a:ln w="15875"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03" name="Oval 102"/>
                <p:cNvSpPr/>
                <p:nvPr/>
              </p:nvSpPr>
              <p:spPr bwMode="auto">
                <a:xfrm>
                  <a:off x="7743825" y="4164805"/>
                  <a:ext cx="502443" cy="161926"/>
                </a:xfrm>
                <a:prstGeom prst="ellipse">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spTree>
    <p:extLst>
      <p:ext uri="{BB962C8B-B14F-4D97-AF65-F5344CB8AC3E}">
        <p14:creationId xmlns:p14="http://schemas.microsoft.com/office/powerpoint/2010/main" val="20814145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1250"/>
                            </p:stCondLst>
                            <p:childTnLst>
                              <p:par>
                                <p:cTn id="10" presetID="2" presetClass="entr" presetSubtype="4" decel="10000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decel="10000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750" fill="hold"/>
                                        <p:tgtEl>
                                          <p:spTgt spid="12"/>
                                        </p:tgtEl>
                                        <p:attrNameLst>
                                          <p:attrName>ppt_x</p:attrName>
                                        </p:attrNameLst>
                                      </p:cBhvr>
                                      <p:tavLst>
                                        <p:tav tm="0">
                                          <p:val>
                                            <p:strVal val="#ppt_x"/>
                                          </p:val>
                                        </p:tav>
                                        <p:tav tm="100000">
                                          <p:val>
                                            <p:strVal val="#ppt_x"/>
                                          </p:val>
                                        </p:tav>
                                      </p:tavLst>
                                    </p:anim>
                                    <p:anim calcmode="lin" valueType="num">
                                      <p:cBhvr additive="base">
                                        <p:cTn id="18" dur="75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Oval 185"/>
          <p:cNvSpPr/>
          <p:nvPr/>
        </p:nvSpPr>
        <p:spPr>
          <a:xfrm>
            <a:off x="10296314" y="2483329"/>
            <a:ext cx="1002248" cy="1002247"/>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pPr>
            <a:endParaRPr lang="en-US" sz="2497" kern="0">
              <a:gradFill>
                <a:gsLst>
                  <a:gs pos="0">
                    <a:srgbClr val="FFFFFF"/>
                  </a:gs>
                  <a:gs pos="100000">
                    <a:srgbClr val="FFFFFF"/>
                  </a:gs>
                </a:gsLst>
                <a:lin ang="5400000" scaled="0"/>
              </a:gradFill>
              <a:latin typeface="Segoe UI"/>
              <a:cs typeface="Segoe UI" pitchFamily="34" charset="0"/>
            </a:endParaRPr>
          </a:p>
        </p:txBody>
      </p:sp>
      <p:sp>
        <p:nvSpPr>
          <p:cNvPr id="192" name="Oval 191"/>
          <p:cNvSpPr/>
          <p:nvPr/>
        </p:nvSpPr>
        <p:spPr>
          <a:xfrm>
            <a:off x="10296314" y="3668755"/>
            <a:ext cx="1002248" cy="1002247"/>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pPr>
            <a:endParaRPr lang="en-US" sz="2497" kern="0">
              <a:gradFill>
                <a:gsLst>
                  <a:gs pos="0">
                    <a:srgbClr val="FFFFFF"/>
                  </a:gs>
                  <a:gs pos="100000">
                    <a:srgbClr val="FFFFFF"/>
                  </a:gs>
                </a:gsLst>
                <a:lin ang="5400000" scaled="0"/>
              </a:gradFill>
              <a:latin typeface="Segoe UI"/>
              <a:cs typeface="Segoe UI" pitchFamily="34" charset="0"/>
            </a:endParaRPr>
          </a:p>
        </p:txBody>
      </p:sp>
      <p:sp>
        <p:nvSpPr>
          <p:cNvPr id="6" name="Rectangle 5"/>
          <p:cNvSpPr/>
          <p:nvPr/>
        </p:nvSpPr>
        <p:spPr bwMode="auto">
          <a:xfrm>
            <a:off x="3277877" y="1298027"/>
            <a:ext cx="2921074" cy="418809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grpSp>
        <p:nvGrpSpPr>
          <p:cNvPr id="11" name="Group 10">
            <a:extLst>
              <a:ext uri="{FF2B5EF4-FFF2-40B4-BE49-F238E27FC236}">
                <a16:creationId xmlns:a16="http://schemas.microsoft.com/office/drawing/2014/main" id="{2ABC942E-77D6-49EB-97AA-7DDBADB4BB5C}"/>
              </a:ext>
            </a:extLst>
          </p:cNvPr>
          <p:cNvGrpSpPr/>
          <p:nvPr/>
        </p:nvGrpSpPr>
        <p:grpSpPr>
          <a:xfrm>
            <a:off x="3277877" y="2312204"/>
            <a:ext cx="2876839" cy="2207428"/>
            <a:chOff x="3277460" y="2906650"/>
            <a:chExt cx="2877247" cy="1733300"/>
          </a:xfrm>
        </p:grpSpPr>
        <p:cxnSp>
          <p:nvCxnSpPr>
            <p:cNvPr id="175" name="Straight Connector 174">
              <a:extLst>
                <a:ext uri="{FF2B5EF4-FFF2-40B4-BE49-F238E27FC236}">
                  <a16:creationId xmlns:a16="http://schemas.microsoft.com/office/drawing/2014/main" id="{8D0401DC-8988-4D7F-A48E-533C22A6C071}"/>
                </a:ext>
              </a:extLst>
            </p:cNvPr>
            <p:cNvCxnSpPr/>
            <p:nvPr/>
          </p:nvCxnSpPr>
          <p:spPr>
            <a:xfrm>
              <a:off x="3277460" y="4639950"/>
              <a:ext cx="2877247"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6" name="Straight Connector 175">
              <a:extLst>
                <a:ext uri="{FF2B5EF4-FFF2-40B4-BE49-F238E27FC236}">
                  <a16:creationId xmlns:a16="http://schemas.microsoft.com/office/drawing/2014/main" id="{5F798F35-A42A-44E6-9A64-BDC8DE064E15}"/>
                </a:ext>
              </a:extLst>
            </p:cNvPr>
            <p:cNvCxnSpPr/>
            <p:nvPr/>
          </p:nvCxnSpPr>
          <p:spPr>
            <a:xfrm>
              <a:off x="3277460" y="3628073"/>
              <a:ext cx="2877247"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7" name="Straight Connector 176">
              <a:extLst>
                <a:ext uri="{FF2B5EF4-FFF2-40B4-BE49-F238E27FC236}">
                  <a16:creationId xmlns:a16="http://schemas.microsoft.com/office/drawing/2014/main" id="{E5C5FE9E-7871-4B91-9EEF-A5A55C8EA009}"/>
                </a:ext>
              </a:extLst>
            </p:cNvPr>
            <p:cNvCxnSpPr/>
            <p:nvPr/>
          </p:nvCxnSpPr>
          <p:spPr>
            <a:xfrm>
              <a:off x="3277460" y="4107603"/>
              <a:ext cx="2877247" cy="0"/>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8" name="Straight Connector 177">
              <a:extLst>
                <a:ext uri="{FF2B5EF4-FFF2-40B4-BE49-F238E27FC236}">
                  <a16:creationId xmlns:a16="http://schemas.microsoft.com/office/drawing/2014/main" id="{2B01FBA8-EE6B-427A-8F69-170B7B7B44C0}"/>
                </a:ext>
              </a:extLst>
            </p:cNvPr>
            <p:cNvCxnSpPr>
              <a:cxnSpLocks/>
            </p:cNvCxnSpPr>
            <p:nvPr/>
          </p:nvCxnSpPr>
          <p:spPr>
            <a:xfrm>
              <a:off x="4719289" y="3628433"/>
              <a:ext cx="0" cy="1010749"/>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79" name="Straight Connector 178">
              <a:extLst>
                <a:ext uri="{FF2B5EF4-FFF2-40B4-BE49-F238E27FC236}">
                  <a16:creationId xmlns:a16="http://schemas.microsoft.com/office/drawing/2014/main" id="{3503F810-59F1-430E-87E8-D1869E419567}"/>
                </a:ext>
              </a:extLst>
            </p:cNvPr>
            <p:cNvCxnSpPr>
              <a:cxnSpLocks/>
            </p:cNvCxnSpPr>
            <p:nvPr/>
          </p:nvCxnSpPr>
          <p:spPr>
            <a:xfrm>
              <a:off x="4022704" y="2914582"/>
              <a:ext cx="0" cy="721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0" name="Straight Connector 179">
              <a:extLst>
                <a:ext uri="{FF2B5EF4-FFF2-40B4-BE49-F238E27FC236}">
                  <a16:creationId xmlns:a16="http://schemas.microsoft.com/office/drawing/2014/main" id="{D5B098E1-7C04-464D-8C5D-CF9793E09F95}"/>
                </a:ext>
              </a:extLst>
            </p:cNvPr>
            <p:cNvCxnSpPr>
              <a:cxnSpLocks/>
            </p:cNvCxnSpPr>
            <p:nvPr/>
          </p:nvCxnSpPr>
          <p:spPr>
            <a:xfrm>
              <a:off x="4719289" y="2914582"/>
              <a:ext cx="0" cy="721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81" name="Straight Connector 180">
              <a:extLst>
                <a:ext uri="{FF2B5EF4-FFF2-40B4-BE49-F238E27FC236}">
                  <a16:creationId xmlns:a16="http://schemas.microsoft.com/office/drawing/2014/main" id="{FC6CA929-5D04-4236-B546-F06F1C61FD05}"/>
                </a:ext>
              </a:extLst>
            </p:cNvPr>
            <p:cNvCxnSpPr>
              <a:cxnSpLocks/>
            </p:cNvCxnSpPr>
            <p:nvPr/>
          </p:nvCxnSpPr>
          <p:spPr>
            <a:xfrm>
              <a:off x="5453152" y="2906650"/>
              <a:ext cx="0" cy="721423"/>
            </a:xfrm>
            <a:prstGeom prst="lin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2" name="Title 1"/>
          <p:cNvSpPr>
            <a:spLocks noGrp="1"/>
          </p:cNvSpPr>
          <p:nvPr>
            <p:ph type="title"/>
          </p:nvPr>
        </p:nvSpPr>
        <p:spPr/>
        <p:txBody>
          <a:bodyPr/>
          <a:lstStyle/>
          <a:p>
            <a:r>
              <a:rPr lang="en-US"/>
              <a:t>Our investment principles for machine learning</a:t>
            </a:r>
          </a:p>
        </p:txBody>
      </p:sp>
      <p:sp>
        <p:nvSpPr>
          <p:cNvPr id="4" name="Rectangle 3"/>
          <p:cNvSpPr/>
          <p:nvPr/>
        </p:nvSpPr>
        <p:spPr bwMode="auto">
          <a:xfrm>
            <a:off x="275482" y="6156588"/>
            <a:ext cx="11887877" cy="57242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spAutoFit/>
          </a:bodyPr>
          <a:lstStyle/>
          <a:p>
            <a:pPr algn="ctr" defTabSz="932293" fontAlgn="base">
              <a:lnSpc>
                <a:spcPct val="90000"/>
              </a:lnSpc>
              <a:spcBef>
                <a:spcPct val="0"/>
              </a:spcBef>
              <a:spcAft>
                <a:spcPct val="0"/>
              </a:spcAft>
              <a:defRPr/>
            </a:pPr>
            <a:r>
              <a:rPr lang="en-US" sz="2000">
                <a:gradFill>
                  <a:gsLst>
                    <a:gs pos="43363">
                      <a:srgbClr val="0078D7"/>
                    </a:gs>
                    <a:gs pos="60000">
                      <a:srgbClr val="0078D7"/>
                    </a:gs>
                  </a:gsLst>
                  <a:lin ang="5400000" scaled="0"/>
                </a:gradFill>
                <a:latin typeface="Segoe UI Semibold" panose="020B0702040204020203" pitchFamily="34" charset="0"/>
                <a:ea typeface="Segoe UI" pitchFamily="34" charset="0"/>
                <a:cs typeface="Segoe UI Semibold" panose="020B0702040204020203" pitchFamily="34" charset="0"/>
              </a:rPr>
              <a:t>Built on top of Open Source Machine Learning in R and Python</a:t>
            </a:r>
          </a:p>
        </p:txBody>
      </p:sp>
      <p:sp>
        <p:nvSpPr>
          <p:cNvPr id="104" name="Rectangle 103"/>
          <p:cNvSpPr/>
          <p:nvPr/>
        </p:nvSpPr>
        <p:spPr bwMode="auto">
          <a:xfrm>
            <a:off x="3263628" y="1287964"/>
            <a:ext cx="2921073" cy="1024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The flexibility to work with what you have</a:t>
            </a:r>
          </a:p>
        </p:txBody>
      </p:sp>
      <p:sp>
        <p:nvSpPr>
          <p:cNvPr id="5" name="Rectangle 4"/>
          <p:cNvSpPr/>
          <p:nvPr/>
        </p:nvSpPr>
        <p:spPr bwMode="auto">
          <a:xfrm>
            <a:off x="275481" y="1287965"/>
            <a:ext cx="2921074" cy="4199273"/>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52" name="Rectangle 51"/>
          <p:cNvSpPr/>
          <p:nvPr/>
        </p:nvSpPr>
        <p:spPr bwMode="auto">
          <a:xfrm>
            <a:off x="275481" y="4982492"/>
            <a:ext cx="2921073" cy="5079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99">
                <a:gradFill>
                  <a:gsLst>
                    <a:gs pos="86726">
                      <a:schemeClr val="tx1"/>
                    </a:gs>
                    <a:gs pos="43000">
                      <a:schemeClr val="tx1"/>
                    </a:gs>
                  </a:gsLst>
                  <a:lin ang="5400000" scaled="0"/>
                </a:gradFill>
                <a:latin typeface="Segoe UI"/>
                <a:cs typeface="Segoe UI" pitchFamily="34" charset="0"/>
              </a:rPr>
              <a:t>24/7 enterprise grade support</a:t>
            </a:r>
          </a:p>
        </p:txBody>
      </p:sp>
      <p:sp>
        <p:nvSpPr>
          <p:cNvPr id="53" name="Rectangle 52"/>
          <p:cNvSpPr/>
          <p:nvPr/>
        </p:nvSpPr>
        <p:spPr bwMode="auto">
          <a:xfrm>
            <a:off x="275481" y="3478156"/>
            <a:ext cx="2921073" cy="3938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199">
                <a:gradFill>
                  <a:gsLst>
                    <a:gs pos="86726">
                      <a:schemeClr val="tx1"/>
                    </a:gs>
                    <a:gs pos="43000">
                      <a:schemeClr val="tx1"/>
                    </a:gs>
                  </a:gsLst>
                  <a:lin ang="5400000" scaled="0"/>
                </a:gradFill>
                <a:latin typeface="Segoe UI"/>
                <a:cs typeface="Segoe UI" pitchFamily="34" charset="0"/>
              </a:rPr>
              <a:t>Operational in SQL or in web apps </a:t>
            </a:r>
          </a:p>
        </p:txBody>
      </p:sp>
      <p:sp>
        <p:nvSpPr>
          <p:cNvPr id="233" name="Rectangle 232"/>
          <p:cNvSpPr/>
          <p:nvPr/>
        </p:nvSpPr>
        <p:spPr bwMode="auto">
          <a:xfrm>
            <a:off x="275481" y="1287964"/>
            <a:ext cx="2921073" cy="1024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Enterprise grade</a:t>
            </a:r>
            <a:b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operationalization </a:t>
            </a:r>
            <a:b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and support</a:t>
            </a:r>
          </a:p>
        </p:txBody>
      </p:sp>
      <p:sp>
        <p:nvSpPr>
          <p:cNvPr id="8" name="Rectangle 7"/>
          <p:cNvSpPr/>
          <p:nvPr/>
        </p:nvSpPr>
        <p:spPr bwMode="auto">
          <a:xfrm>
            <a:off x="9239920" y="1298029"/>
            <a:ext cx="2921073" cy="4188090"/>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06" name="Rectangle 105"/>
          <p:cNvSpPr/>
          <p:nvPr/>
        </p:nvSpPr>
        <p:spPr bwMode="auto">
          <a:xfrm>
            <a:off x="9239920" y="1287965"/>
            <a:ext cx="2921072" cy="1024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Accelerated time to </a:t>
            </a:r>
            <a:b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b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value with solutions</a:t>
            </a:r>
          </a:p>
        </p:txBody>
      </p:sp>
      <p:sp>
        <p:nvSpPr>
          <p:cNvPr id="58" name="Rectangle 57"/>
          <p:cNvSpPr/>
          <p:nvPr/>
        </p:nvSpPr>
        <p:spPr bwMode="auto">
          <a:xfrm>
            <a:off x="9250398" y="4908589"/>
            <a:ext cx="2921765" cy="5998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spAutoFit/>
          </a:bodyPr>
          <a:lstStyle/>
          <a:p>
            <a:pPr algn="ctr" defTabSz="932293" fontAlgn="base">
              <a:lnSpc>
                <a:spcPct val="90000"/>
              </a:lnSpc>
              <a:spcBef>
                <a:spcPct val="0"/>
              </a:spcBef>
              <a:spcAft>
                <a:spcPct val="0"/>
              </a:spcAft>
              <a:defRPr/>
            </a:pPr>
            <a:r>
              <a:rPr lang="en-US" sz="1099">
                <a:gradFill>
                  <a:gsLst>
                    <a:gs pos="86726">
                      <a:schemeClr val="tx1"/>
                    </a:gs>
                    <a:gs pos="43000">
                      <a:schemeClr val="tx1"/>
                    </a:gs>
                  </a:gsLst>
                  <a:lin ang="5400000" scaled="0"/>
                </a:gradFill>
                <a:latin typeface="Segoe UI"/>
                <a:cs typeface="Segoe UI" pitchFamily="34" charset="0"/>
              </a:rPr>
              <a:t>Marketing Campaign Optimization and other solutions to help you derive value</a:t>
            </a:r>
          </a:p>
        </p:txBody>
      </p:sp>
      <p:sp>
        <p:nvSpPr>
          <p:cNvPr id="232" name="Oval 231"/>
          <p:cNvSpPr/>
          <p:nvPr/>
        </p:nvSpPr>
        <p:spPr bwMode="auto">
          <a:xfrm>
            <a:off x="5925721" y="5619149"/>
            <a:ext cx="587398" cy="587398"/>
          </a:xfrm>
          <a:prstGeom prst="ellipse">
            <a:avLst/>
          </a:prstGeom>
          <a:solidFill>
            <a:schemeClr val="bg1"/>
          </a:solidFill>
          <a:ln w="95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17699">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a:t>
            </a:r>
          </a:p>
        </p:txBody>
      </p:sp>
      <p:pic>
        <p:nvPicPr>
          <p:cNvPr id="168" name="Picture 167">
            <a:extLst>
              <a:ext uri="{FF2B5EF4-FFF2-40B4-BE49-F238E27FC236}">
                <a16:creationId xmlns:a16="http://schemas.microsoft.com/office/drawing/2014/main" id="{3C0E3ED7-72CB-4BD7-AB10-9395A05DF4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43062" y="4047424"/>
            <a:ext cx="1203172" cy="285468"/>
          </a:xfrm>
          <a:prstGeom prst="rect">
            <a:avLst/>
          </a:prstGeom>
        </p:spPr>
      </p:pic>
      <p:sp>
        <p:nvSpPr>
          <p:cNvPr id="173" name="Freeform 130">
            <a:extLst>
              <a:ext uri="{FF2B5EF4-FFF2-40B4-BE49-F238E27FC236}">
                <a16:creationId xmlns:a16="http://schemas.microsoft.com/office/drawing/2014/main" id="{99CC9413-C3C6-4469-99AC-0509389E9941}"/>
              </a:ext>
            </a:extLst>
          </p:cNvPr>
          <p:cNvSpPr>
            <a:spLocks noChangeAspect="1" noEditPoints="1"/>
          </p:cNvSpPr>
          <p:nvPr/>
        </p:nvSpPr>
        <p:spPr bwMode="black">
          <a:xfrm>
            <a:off x="3486324" y="2604621"/>
            <a:ext cx="369927" cy="368423"/>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2"/>
          </a:solidFill>
          <a:ln>
            <a:noFill/>
          </a:ln>
          <a:extLst/>
        </p:spPr>
        <p:txBody>
          <a:bodyPr vert="horz" wrap="square" lIns="91427" tIns="45713" rIns="91427" bIns="45713" numCol="1" anchor="t" anchorCtr="0" compatLnSpc="1">
            <a:prstTxWarp prst="textNoShape">
              <a:avLst/>
            </a:prstTxWarp>
          </a:bodyPr>
          <a:lstStyle/>
          <a:p>
            <a:pPr defTabSz="932597">
              <a:defRPr/>
            </a:pPr>
            <a:endParaRPr lang="en-US">
              <a:solidFill>
                <a:srgbClr val="505050"/>
              </a:solidFill>
              <a:latin typeface="Segoe UI"/>
            </a:endParaRPr>
          </a:p>
        </p:txBody>
      </p:sp>
      <p:sp>
        <p:nvSpPr>
          <p:cNvPr id="7" name="Rectangle 6"/>
          <p:cNvSpPr/>
          <p:nvPr/>
        </p:nvSpPr>
        <p:spPr bwMode="auto">
          <a:xfrm>
            <a:off x="6251775" y="1298028"/>
            <a:ext cx="2921074" cy="4188091"/>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105" name="Rectangle 104"/>
          <p:cNvSpPr/>
          <p:nvPr/>
        </p:nvSpPr>
        <p:spPr bwMode="auto">
          <a:xfrm>
            <a:off x="6251775" y="1287965"/>
            <a:ext cx="2921073" cy="10242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Best of Open Source and Microsoft innovation</a:t>
            </a:r>
          </a:p>
        </p:txBody>
      </p:sp>
      <p:sp>
        <p:nvSpPr>
          <p:cNvPr id="231" name="Rectangle 230"/>
          <p:cNvSpPr/>
          <p:nvPr/>
        </p:nvSpPr>
        <p:spPr bwMode="auto">
          <a:xfrm>
            <a:off x="6251529" y="2347733"/>
            <a:ext cx="2920628" cy="5304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spcBef>
                <a:spcPct val="0"/>
              </a:spcBef>
              <a:spcAft>
                <a:spcPct val="0"/>
              </a:spcAft>
              <a:defRPr/>
            </a:pPr>
            <a:r>
              <a:rPr lang="en-US" sz="1099">
                <a:gradFill>
                  <a:gsLst>
                    <a:gs pos="86726">
                      <a:srgbClr val="505050"/>
                    </a:gs>
                    <a:gs pos="70796">
                      <a:srgbClr val="505050"/>
                    </a:gs>
                  </a:gsLst>
                  <a:lin ang="5400000" scaled="0"/>
                </a:gradFill>
                <a:latin typeface="Segoe UI"/>
                <a:cs typeface="Segoe UI" pitchFamily="34" charset="0"/>
              </a:rPr>
              <a:t>Rapidly growing R &amp; Python </a:t>
            </a:r>
            <a:br>
              <a:rPr lang="en-US" sz="1099">
                <a:gradFill>
                  <a:gsLst>
                    <a:gs pos="86726">
                      <a:srgbClr val="505050"/>
                    </a:gs>
                    <a:gs pos="70796">
                      <a:srgbClr val="505050"/>
                    </a:gs>
                  </a:gsLst>
                  <a:lin ang="5400000" scaled="0"/>
                </a:gradFill>
                <a:latin typeface="Segoe UI"/>
                <a:cs typeface="Segoe UI" pitchFamily="34" charset="0"/>
              </a:rPr>
            </a:br>
            <a:r>
              <a:rPr lang="en-US" sz="1099">
                <a:gradFill>
                  <a:gsLst>
                    <a:gs pos="86726">
                      <a:srgbClr val="505050"/>
                    </a:gs>
                    <a:gs pos="70796">
                      <a:srgbClr val="505050"/>
                    </a:gs>
                  </a:gsLst>
                  <a:lin ang="5400000" scaled="0"/>
                </a:gradFill>
                <a:latin typeface="Segoe UI"/>
                <a:cs typeface="Segoe UI" pitchFamily="34" charset="0"/>
              </a:rPr>
              <a:t>open source libraries</a:t>
            </a:r>
          </a:p>
        </p:txBody>
      </p:sp>
      <p:sp>
        <p:nvSpPr>
          <p:cNvPr id="57" name="Rectangle 56"/>
          <p:cNvSpPr/>
          <p:nvPr/>
        </p:nvSpPr>
        <p:spPr bwMode="auto">
          <a:xfrm>
            <a:off x="6246381" y="4886040"/>
            <a:ext cx="2908520" cy="60007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spAutoFit/>
          </a:bodyPr>
          <a:lstStyle/>
          <a:p>
            <a:pPr algn="ctr" defTabSz="932293" fontAlgn="base">
              <a:lnSpc>
                <a:spcPct val="90000"/>
              </a:lnSpc>
              <a:spcBef>
                <a:spcPct val="0"/>
              </a:spcBef>
              <a:spcAft>
                <a:spcPct val="0"/>
              </a:spcAft>
              <a:defRPr/>
            </a:pPr>
            <a:r>
              <a:rPr lang="en-US" sz="1099">
                <a:gradFill>
                  <a:gsLst>
                    <a:gs pos="86726">
                      <a:schemeClr val="tx1"/>
                    </a:gs>
                    <a:gs pos="43000">
                      <a:schemeClr val="tx1"/>
                    </a:gs>
                  </a:gsLst>
                  <a:lin ang="5400000" scaled="0"/>
                </a:gradFill>
                <a:latin typeface="Segoe UI"/>
                <a:cs typeface="Segoe UI" pitchFamily="34" charset="0"/>
              </a:rPr>
              <a:t>Scalable algorithms and Microsoft Machine Learning Libraries</a:t>
            </a:r>
          </a:p>
        </p:txBody>
      </p:sp>
      <p:sp>
        <p:nvSpPr>
          <p:cNvPr id="154" name="Oval 153"/>
          <p:cNvSpPr/>
          <p:nvPr/>
        </p:nvSpPr>
        <p:spPr bwMode="auto">
          <a:xfrm>
            <a:off x="7397477" y="3664500"/>
            <a:ext cx="587398" cy="587398"/>
          </a:xfrm>
          <a:prstGeom prst="ellipse">
            <a:avLst/>
          </a:prstGeom>
          <a:solidFill>
            <a:schemeClr val="bg1"/>
          </a:solidFill>
          <a:ln w="9525">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a:gradFill>
                  <a:gsLst>
                    <a:gs pos="17699">
                      <a:schemeClr val="accent1"/>
                    </a:gs>
                    <a:gs pos="100000">
                      <a:schemeClr val="accent1"/>
                    </a:gs>
                  </a:gsLst>
                  <a:lin ang="5400000" scaled="0"/>
                </a:gradFill>
                <a:latin typeface="Segoe UI Semibold" panose="020B0702040204020203" pitchFamily="34" charset="0"/>
                <a:cs typeface="Segoe UI Semibold" panose="020B0702040204020203" pitchFamily="34" charset="0"/>
              </a:rPr>
              <a:t>+</a:t>
            </a:r>
          </a:p>
        </p:txBody>
      </p:sp>
      <p:pic>
        <p:nvPicPr>
          <p:cNvPr id="102" name="Picture 101">
            <a:extLst>
              <a:ext uri="{FF2B5EF4-FFF2-40B4-BE49-F238E27FC236}">
                <a16:creationId xmlns:a16="http://schemas.microsoft.com/office/drawing/2014/main" id="{927C28CD-B82D-4F69-AC51-DC07A332FE50}"/>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713101" y="2959610"/>
            <a:ext cx="737319" cy="623446"/>
          </a:xfrm>
          <a:prstGeom prst="rect">
            <a:avLst/>
          </a:prstGeom>
        </p:spPr>
      </p:pic>
      <p:pic>
        <p:nvPicPr>
          <p:cNvPr id="103" name="Picture 102"/>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102596" y="2462542"/>
            <a:ext cx="536757" cy="652581"/>
          </a:xfrm>
          <a:prstGeom prst="rect">
            <a:avLst/>
          </a:prstGeom>
        </p:spPr>
      </p:pic>
      <p:pic>
        <p:nvPicPr>
          <p:cNvPr id="107" name="Picture 10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738906" y="2555714"/>
            <a:ext cx="813584" cy="466237"/>
          </a:xfrm>
          <a:prstGeom prst="rect">
            <a:avLst/>
          </a:prstGeom>
        </p:spPr>
      </p:pic>
      <p:grpSp>
        <p:nvGrpSpPr>
          <p:cNvPr id="123" name="Group 122"/>
          <p:cNvGrpSpPr/>
          <p:nvPr/>
        </p:nvGrpSpPr>
        <p:grpSpPr>
          <a:xfrm>
            <a:off x="5561326" y="2512469"/>
            <a:ext cx="559525" cy="552727"/>
            <a:chOff x="7350355" y="1737001"/>
            <a:chExt cx="714145" cy="705468"/>
          </a:xfrm>
        </p:grpSpPr>
        <p:pic>
          <p:nvPicPr>
            <p:cNvPr id="134" name="Picture 13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350355" y="1737001"/>
              <a:ext cx="714145" cy="300100"/>
            </a:xfrm>
            <a:prstGeom prst="rect">
              <a:avLst/>
            </a:prstGeom>
          </p:spPr>
        </p:pic>
        <p:pic>
          <p:nvPicPr>
            <p:cNvPr id="135" name="Picture 13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7517719" y="2006747"/>
              <a:ext cx="372156" cy="435722"/>
            </a:xfrm>
            <a:prstGeom prst="rect">
              <a:avLst/>
            </a:prstGeom>
          </p:spPr>
        </p:pic>
      </p:grpSp>
      <p:pic>
        <p:nvPicPr>
          <p:cNvPr id="136" name="Picture 1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677508" y="4005263"/>
            <a:ext cx="671489" cy="349733"/>
          </a:xfrm>
          <a:prstGeom prst="rect">
            <a:avLst/>
          </a:prstGeom>
        </p:spPr>
      </p:pic>
      <p:grpSp>
        <p:nvGrpSpPr>
          <p:cNvPr id="137" name="Group 136"/>
          <p:cNvGrpSpPr/>
          <p:nvPr/>
        </p:nvGrpSpPr>
        <p:grpSpPr>
          <a:xfrm>
            <a:off x="3600779" y="4682378"/>
            <a:ext cx="2217708" cy="640626"/>
            <a:chOff x="4893370" y="4054985"/>
            <a:chExt cx="2597091" cy="750218"/>
          </a:xfrm>
        </p:grpSpPr>
        <p:cxnSp>
          <p:nvCxnSpPr>
            <p:cNvPr id="138" name="Straight Arrow Connector 137"/>
            <p:cNvCxnSpPr>
              <a:cxnSpLocks/>
            </p:cNvCxnSpPr>
            <p:nvPr/>
          </p:nvCxnSpPr>
          <p:spPr>
            <a:xfrm>
              <a:off x="5752760" y="4519332"/>
              <a:ext cx="1022294" cy="0"/>
            </a:xfrm>
            <a:prstGeom prst="straightConnector1">
              <a:avLst/>
            </a:prstGeom>
            <a:noFill/>
            <a:ln w="15875" cap="flat">
              <a:solidFill>
                <a:srgbClr val="525252"/>
              </a:solidFill>
              <a:prstDash val="solid"/>
              <a:miter lim="800000"/>
              <a:headEnd type="arrow" w="med" len="sm"/>
              <a:tailEnd type="arrow" w="med" len="sm"/>
            </a:ln>
            <a:extLst>
              <a:ext uri="{909E8E84-426E-40DD-AFC4-6F175D3DCCD1}">
                <a14:hiddenFill xmlns:a14="http://schemas.microsoft.com/office/drawing/2010/main">
                  <a:solidFill>
                    <a:srgbClr val="FFFFFF"/>
                  </a:solidFill>
                </a14:hiddenFill>
              </a:ext>
            </a:extLst>
          </p:spPr>
        </p:cxnSp>
        <p:sp>
          <p:nvSpPr>
            <p:cNvPr id="139" name="TextBox 138"/>
            <p:cNvSpPr txBox="1"/>
            <p:nvPr/>
          </p:nvSpPr>
          <p:spPr>
            <a:xfrm>
              <a:off x="5642848" y="4054985"/>
              <a:ext cx="1242119" cy="442545"/>
            </a:xfrm>
            <a:prstGeom prst="rect">
              <a:avLst/>
            </a:prstGeom>
            <a:noFill/>
            <a:extLst>
              <a:ext uri="{909E8E84-426E-40DD-AFC4-6F175D3DCCD1}">
                <a14:hiddenFill xmlns:a14="http://schemas.microsoft.com/office/drawing/2010/main">
                  <a:solidFill>
                    <a:srgbClr val="FFFFFF"/>
                  </a:solidFill>
                </a14:hiddenFill>
              </a:ext>
            </a:extLst>
          </p:spPr>
          <p:txBody>
            <a:bodyPr wrap="square" lIns="190180" tIns="152145" rIns="190180" bIns="152145" rtlCol="0">
              <a:noAutofit/>
            </a:bodyPr>
            <a:lstStyle/>
            <a:p>
              <a:pPr algn="ctr" defTabSz="950791">
                <a:lnSpc>
                  <a:spcPct val="90000"/>
                </a:lnSpc>
                <a:spcAft>
                  <a:spcPts val="624"/>
                </a:spcAft>
                <a:defRPr/>
              </a:pPr>
              <a:r>
                <a:rPr lang="en-US" sz="1399" kern="0">
                  <a:gradFill>
                    <a:gsLst>
                      <a:gs pos="60177">
                        <a:schemeClr val="tx1"/>
                      </a:gs>
                      <a:gs pos="0">
                        <a:schemeClr val="tx1"/>
                      </a:gs>
                    </a:gsLst>
                    <a:lin ang="16200000" scaled="1"/>
                  </a:gradFill>
                  <a:latin typeface="Segoe UI" panose="020B0502040204020203" pitchFamily="34" charset="0"/>
                  <a:cs typeface="Segoe UI" panose="020B0502040204020203" pitchFamily="34" charset="0"/>
                </a:rPr>
                <a:t>Hybrid</a:t>
              </a:r>
            </a:p>
          </p:txBody>
        </p:sp>
        <p:sp>
          <p:nvSpPr>
            <p:cNvPr id="140" name="Freeform: Shape 139">
              <a:extLst/>
            </p:cNvPr>
            <p:cNvSpPr/>
            <p:nvPr/>
          </p:nvSpPr>
          <p:spPr bwMode="auto">
            <a:xfrm flipV="1">
              <a:off x="4893370" y="4304086"/>
              <a:ext cx="691776" cy="38134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nvGrpSpPr>
            <p:cNvPr id="141" name="Group 140"/>
            <p:cNvGrpSpPr/>
            <p:nvPr/>
          </p:nvGrpSpPr>
          <p:grpSpPr>
            <a:xfrm>
              <a:off x="6972511" y="4186693"/>
              <a:ext cx="517950" cy="618510"/>
              <a:chOff x="7715623" y="4142244"/>
              <a:chExt cx="556011" cy="663962"/>
            </a:xfrm>
          </p:grpSpPr>
          <p:grpSp>
            <p:nvGrpSpPr>
              <p:cNvPr id="142" name="Group 141"/>
              <p:cNvGrpSpPr/>
              <p:nvPr/>
            </p:nvGrpSpPr>
            <p:grpSpPr>
              <a:xfrm>
                <a:off x="7715623" y="4142244"/>
                <a:ext cx="556011" cy="663962"/>
                <a:chOff x="2339589" y="172322"/>
                <a:chExt cx="409233" cy="663962"/>
              </a:xfrm>
            </p:grpSpPr>
            <p:sp>
              <p:nvSpPr>
                <p:cNvPr id="144" name="data_2"/>
                <p:cNvSpPr>
                  <a:spLocks noChangeAspect="1" noEditPoints="1"/>
                </p:cNvSpPr>
                <p:nvPr/>
              </p:nvSpPr>
              <p:spPr bwMode="auto">
                <a:xfrm>
                  <a:off x="2339589" y="489028"/>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noFill/>
                <a:ln w="15875" cap="flat">
                  <a:solidFill>
                    <a:srgbClr val="52525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a:t> </a:t>
                  </a:r>
                </a:p>
              </p:txBody>
            </p:sp>
            <p:sp>
              <p:nvSpPr>
                <p:cNvPr id="145" name="data_2"/>
                <p:cNvSpPr>
                  <a:spLocks noChangeAspect="1" noEditPoints="1"/>
                </p:cNvSpPr>
                <p:nvPr/>
              </p:nvSpPr>
              <p:spPr bwMode="auto">
                <a:xfrm>
                  <a:off x="2339589" y="329484"/>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solidFill>
                <a:ln w="15875"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sp>
              <p:nvSpPr>
                <p:cNvPr id="146" name="data_2"/>
                <p:cNvSpPr>
                  <a:spLocks noChangeAspect="1" noEditPoints="1"/>
                </p:cNvSpPr>
                <p:nvPr/>
              </p:nvSpPr>
              <p:spPr bwMode="auto">
                <a:xfrm>
                  <a:off x="2339589" y="172322"/>
                  <a:ext cx="409233" cy="347256"/>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chemeClr val="bg1"/>
                </a:solidFill>
                <a:ln w="15875" cap="flat">
                  <a:solidFill>
                    <a:srgbClr val="525252"/>
                  </a:solidFill>
                  <a:prstDash val="solid"/>
                  <a:miter lim="800000"/>
                  <a:headEnd/>
                  <a:tailEnd/>
                </a:ln>
                <a:extLst/>
              </p:spPr>
              <p:txBody>
                <a:bodyPr vert="horz" wrap="square" lIns="91440" tIns="45720" rIns="91440" bIns="45720" numCol="1" anchor="t" anchorCtr="0" compatLnSpc="1">
                  <a:prstTxWarp prst="textNoShape">
                    <a:avLst/>
                  </a:prstTxWarp>
                </a:bodyPr>
                <a:lstStyle/>
                <a:p>
                  <a:r>
                    <a:rPr lang="en-US"/>
                    <a:t> </a:t>
                  </a:r>
                </a:p>
              </p:txBody>
            </p:sp>
          </p:grpSp>
          <p:sp>
            <p:nvSpPr>
              <p:cNvPr id="143" name="Oval 142"/>
              <p:cNvSpPr/>
              <p:nvPr/>
            </p:nvSpPr>
            <p:spPr bwMode="auto">
              <a:xfrm>
                <a:off x="7743825" y="4164805"/>
                <a:ext cx="502443" cy="161926"/>
              </a:xfrm>
              <a:prstGeom prst="ellipse">
                <a:avLst/>
              </a:prstGeom>
              <a:solidFill>
                <a:schemeClr val="bg1"/>
              </a:solid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
        <p:nvSpPr>
          <p:cNvPr id="147" name="Freeform 5"/>
          <p:cNvSpPr>
            <a:spLocks noChangeAspect="1" noEditPoints="1"/>
          </p:cNvSpPr>
          <p:nvPr/>
        </p:nvSpPr>
        <p:spPr bwMode="black">
          <a:xfrm>
            <a:off x="3773956" y="3414605"/>
            <a:ext cx="1959200" cy="218317"/>
          </a:xfrm>
          <a:custGeom>
            <a:avLst/>
            <a:gdLst>
              <a:gd name="T0" fmla="*/ 280 w 6159"/>
              <a:gd name="T1" fmla="*/ 556 h 684"/>
              <a:gd name="T2" fmla="*/ 0 w 6159"/>
              <a:gd name="T3" fmla="*/ 556 h 684"/>
              <a:gd name="T4" fmla="*/ 453 w 6159"/>
              <a:gd name="T5" fmla="*/ 38 h 684"/>
              <a:gd name="T6" fmla="*/ 664 w 6159"/>
              <a:gd name="T7" fmla="*/ 92 h 684"/>
              <a:gd name="T8" fmla="*/ 692 w 6159"/>
              <a:gd name="T9" fmla="*/ 26 h 684"/>
              <a:gd name="T10" fmla="*/ 693 w 6159"/>
              <a:gd name="T11" fmla="*/ 186 h 684"/>
              <a:gd name="T12" fmla="*/ 783 w 6159"/>
              <a:gd name="T13" fmla="*/ 476 h 684"/>
              <a:gd name="T14" fmla="*/ 1040 w 6159"/>
              <a:gd name="T15" fmla="*/ 257 h 684"/>
              <a:gd name="T16" fmla="*/ 948 w 6159"/>
              <a:gd name="T17" fmla="*/ 515 h 684"/>
              <a:gd name="T18" fmla="*/ 1189 w 6159"/>
              <a:gd name="T19" fmla="*/ 271 h 684"/>
              <a:gd name="T20" fmla="*/ 1164 w 6159"/>
              <a:gd name="T21" fmla="*/ 186 h 684"/>
              <a:gd name="T22" fmla="*/ 1298 w 6159"/>
              <a:gd name="T23" fmla="*/ 185 h 684"/>
              <a:gd name="T24" fmla="*/ 1350 w 6159"/>
              <a:gd name="T25" fmla="*/ 513 h 684"/>
              <a:gd name="T26" fmla="*/ 1666 w 6159"/>
              <a:gd name="T27" fmla="*/ 370 h 684"/>
              <a:gd name="T28" fmla="*/ 1362 w 6159"/>
              <a:gd name="T29" fmla="*/ 373 h 684"/>
              <a:gd name="T30" fmla="*/ 1936 w 6159"/>
              <a:gd name="T31" fmla="*/ 457 h 684"/>
              <a:gd name="T32" fmla="*/ 1805 w 6159"/>
              <a:gd name="T33" fmla="*/ 515 h 684"/>
              <a:gd name="T34" fmla="*/ 1709 w 6159"/>
              <a:gd name="T35" fmla="*/ 284 h 684"/>
              <a:gd name="T36" fmla="*/ 1835 w 6159"/>
              <a:gd name="T37" fmla="*/ 228 h 684"/>
              <a:gd name="T38" fmla="*/ 1915 w 6159"/>
              <a:gd name="T39" fmla="*/ 395 h 684"/>
              <a:gd name="T40" fmla="*/ 2020 w 6159"/>
              <a:gd name="T41" fmla="*/ 513 h 684"/>
              <a:gd name="T42" fmla="*/ 2336 w 6159"/>
              <a:gd name="T43" fmla="*/ 370 h 684"/>
              <a:gd name="T44" fmla="*/ 2032 w 6159"/>
              <a:gd name="T45" fmla="*/ 373 h 684"/>
              <a:gd name="T46" fmla="*/ 2574 w 6159"/>
              <a:gd name="T47" fmla="*/ 60 h 684"/>
              <a:gd name="T48" fmla="*/ 2559 w 6159"/>
              <a:gd name="T49" fmla="*/ 236 h 684"/>
              <a:gd name="T50" fmla="*/ 2350 w 6159"/>
              <a:gd name="T51" fmla="*/ 236 h 684"/>
              <a:gd name="T52" fmla="*/ 2530 w 6159"/>
              <a:gd name="T53" fmla="*/ 0 h 684"/>
              <a:gd name="T54" fmla="*/ 2618 w 6159"/>
              <a:gd name="T55" fmla="*/ 455 h 684"/>
              <a:gd name="T56" fmla="*/ 2618 w 6159"/>
              <a:gd name="T57" fmla="*/ 96 h 684"/>
              <a:gd name="T58" fmla="*/ 2677 w 6159"/>
              <a:gd name="T59" fmla="*/ 236 h 684"/>
              <a:gd name="T60" fmla="*/ 2771 w 6159"/>
              <a:gd name="T61" fmla="*/ 553 h 684"/>
              <a:gd name="T62" fmla="*/ 2959 w 6159"/>
              <a:gd name="T63" fmla="*/ 536 h 684"/>
              <a:gd name="T64" fmla="*/ 3163 w 6159"/>
              <a:gd name="T65" fmla="*/ 377 h 684"/>
              <a:gd name="T66" fmla="*/ 3124 w 6159"/>
              <a:gd name="T67" fmla="*/ 29 h 684"/>
              <a:gd name="T68" fmla="*/ 3023 w 6159"/>
              <a:gd name="T69" fmla="*/ 162 h 684"/>
              <a:gd name="T70" fmla="*/ 3248 w 6159"/>
              <a:gd name="T71" fmla="*/ 425 h 684"/>
              <a:gd name="T72" fmla="*/ 3635 w 6159"/>
              <a:gd name="T73" fmla="*/ 684 h 684"/>
              <a:gd name="T74" fmla="*/ 3325 w 6159"/>
              <a:gd name="T75" fmla="*/ 158 h 684"/>
              <a:gd name="T76" fmla="*/ 3784 w 6159"/>
              <a:gd name="T77" fmla="*/ 291 h 684"/>
              <a:gd name="T78" fmla="*/ 3381 w 6159"/>
              <a:gd name="T79" fmla="*/ 187 h 684"/>
              <a:gd name="T80" fmla="*/ 3672 w 6159"/>
              <a:gd name="T81" fmla="*/ 454 h 684"/>
              <a:gd name="T82" fmla="*/ 3923 w 6159"/>
              <a:gd name="T83" fmla="*/ 38 h 684"/>
              <a:gd name="T84" fmla="*/ 4537 w 6159"/>
              <a:gd name="T85" fmla="*/ 528 h 684"/>
              <a:gd name="T86" fmla="*/ 4353 w 6159"/>
              <a:gd name="T87" fmla="*/ 497 h 684"/>
              <a:gd name="T88" fmla="*/ 4321 w 6159"/>
              <a:gd name="T89" fmla="*/ 247 h 684"/>
              <a:gd name="T90" fmla="*/ 4562 w 6159"/>
              <a:gd name="T91" fmla="*/ 115 h 684"/>
              <a:gd name="T92" fmla="*/ 4395 w 6159"/>
              <a:gd name="T93" fmla="*/ 234 h 684"/>
              <a:gd name="T94" fmla="*/ 4689 w 6159"/>
              <a:gd name="T95" fmla="*/ 386 h 684"/>
              <a:gd name="T96" fmla="*/ 4795 w 6159"/>
              <a:gd name="T97" fmla="*/ 565 h 684"/>
              <a:gd name="T98" fmla="*/ 4798 w 6159"/>
              <a:gd name="T99" fmla="*/ 177 h 684"/>
              <a:gd name="T100" fmla="*/ 4865 w 6159"/>
              <a:gd name="T101" fmla="*/ 256 h 684"/>
              <a:gd name="T102" fmla="*/ 5206 w 6159"/>
              <a:gd name="T103" fmla="*/ 246 h 684"/>
              <a:gd name="T104" fmla="*/ 5013 w 6159"/>
              <a:gd name="T105" fmla="*/ 556 h 684"/>
              <a:gd name="T106" fmla="*/ 5112 w 6159"/>
              <a:gd name="T107" fmla="*/ 202 h 684"/>
              <a:gd name="T108" fmla="*/ 5421 w 6159"/>
              <a:gd name="T109" fmla="*/ 556 h 684"/>
              <a:gd name="T110" fmla="*/ 5395 w 6159"/>
              <a:gd name="T111" fmla="*/ 489 h 684"/>
              <a:gd name="T112" fmla="*/ 5675 w 6159"/>
              <a:gd name="T113" fmla="*/ 482 h 684"/>
              <a:gd name="T114" fmla="*/ 5625 w 6159"/>
              <a:gd name="T115" fmla="*/ 514 h 684"/>
              <a:gd name="T116" fmla="*/ 5863 w 6159"/>
              <a:gd name="T117" fmla="*/ 224 h 684"/>
              <a:gd name="T118" fmla="*/ 5750 w 6159"/>
              <a:gd name="T119" fmla="*/ 228 h 684"/>
              <a:gd name="T120" fmla="*/ 6114 w 6159"/>
              <a:gd name="T121" fmla="*/ 234 h 684"/>
              <a:gd name="T122" fmla="*/ 5966 w 6159"/>
              <a:gd name="T123" fmla="*/ 186 h 684"/>
              <a:gd name="T124" fmla="*/ 6124 w 6159"/>
              <a:gd name="T125" fmla="*/ 180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59" h="684">
                <a:moveTo>
                  <a:pt x="529" y="556"/>
                </a:moveTo>
                <a:cubicBezTo>
                  <a:pt x="468" y="556"/>
                  <a:pt x="468" y="556"/>
                  <a:pt x="468" y="556"/>
                </a:cubicBezTo>
                <a:cubicBezTo>
                  <a:pt x="468" y="134"/>
                  <a:pt x="468" y="134"/>
                  <a:pt x="468" y="134"/>
                </a:cubicBezTo>
                <a:cubicBezTo>
                  <a:pt x="467" y="134"/>
                  <a:pt x="467" y="134"/>
                  <a:pt x="467" y="134"/>
                </a:cubicBezTo>
                <a:cubicBezTo>
                  <a:pt x="280" y="556"/>
                  <a:pt x="280" y="556"/>
                  <a:pt x="280" y="556"/>
                </a:cubicBezTo>
                <a:cubicBezTo>
                  <a:pt x="250" y="556"/>
                  <a:pt x="250" y="556"/>
                  <a:pt x="250" y="556"/>
                </a:cubicBezTo>
                <a:cubicBezTo>
                  <a:pt x="60" y="132"/>
                  <a:pt x="60" y="132"/>
                  <a:pt x="60" y="132"/>
                </a:cubicBezTo>
                <a:cubicBezTo>
                  <a:pt x="59" y="132"/>
                  <a:pt x="59" y="132"/>
                  <a:pt x="59" y="132"/>
                </a:cubicBezTo>
                <a:cubicBezTo>
                  <a:pt x="59" y="556"/>
                  <a:pt x="59" y="556"/>
                  <a:pt x="59" y="556"/>
                </a:cubicBezTo>
                <a:cubicBezTo>
                  <a:pt x="0" y="556"/>
                  <a:pt x="0" y="556"/>
                  <a:pt x="0" y="556"/>
                </a:cubicBezTo>
                <a:cubicBezTo>
                  <a:pt x="0" y="38"/>
                  <a:pt x="0" y="38"/>
                  <a:pt x="0" y="38"/>
                </a:cubicBezTo>
                <a:cubicBezTo>
                  <a:pt x="80" y="38"/>
                  <a:pt x="80" y="38"/>
                  <a:pt x="80" y="38"/>
                </a:cubicBezTo>
                <a:cubicBezTo>
                  <a:pt x="263" y="453"/>
                  <a:pt x="263" y="453"/>
                  <a:pt x="263" y="453"/>
                </a:cubicBezTo>
                <a:cubicBezTo>
                  <a:pt x="265" y="453"/>
                  <a:pt x="265" y="453"/>
                  <a:pt x="265" y="453"/>
                </a:cubicBezTo>
                <a:cubicBezTo>
                  <a:pt x="453" y="38"/>
                  <a:pt x="453" y="38"/>
                  <a:pt x="453" y="38"/>
                </a:cubicBezTo>
                <a:cubicBezTo>
                  <a:pt x="529" y="38"/>
                  <a:pt x="529" y="38"/>
                  <a:pt x="529" y="38"/>
                </a:cubicBezTo>
                <a:lnTo>
                  <a:pt x="529" y="556"/>
                </a:lnTo>
                <a:close/>
                <a:moveTo>
                  <a:pt x="703" y="53"/>
                </a:moveTo>
                <a:cubicBezTo>
                  <a:pt x="703" y="64"/>
                  <a:pt x="699" y="74"/>
                  <a:pt x="691" y="81"/>
                </a:cubicBezTo>
                <a:cubicBezTo>
                  <a:pt x="684" y="88"/>
                  <a:pt x="674" y="92"/>
                  <a:pt x="664" y="92"/>
                </a:cubicBezTo>
                <a:cubicBezTo>
                  <a:pt x="653" y="92"/>
                  <a:pt x="644" y="88"/>
                  <a:pt x="636" y="81"/>
                </a:cubicBezTo>
                <a:cubicBezTo>
                  <a:pt x="629" y="74"/>
                  <a:pt x="625" y="65"/>
                  <a:pt x="625" y="53"/>
                </a:cubicBezTo>
                <a:cubicBezTo>
                  <a:pt x="625" y="43"/>
                  <a:pt x="629" y="34"/>
                  <a:pt x="636" y="26"/>
                </a:cubicBezTo>
                <a:cubicBezTo>
                  <a:pt x="644" y="19"/>
                  <a:pt x="653" y="15"/>
                  <a:pt x="664" y="15"/>
                </a:cubicBezTo>
                <a:cubicBezTo>
                  <a:pt x="675" y="15"/>
                  <a:pt x="684" y="19"/>
                  <a:pt x="692" y="26"/>
                </a:cubicBezTo>
                <a:cubicBezTo>
                  <a:pt x="699" y="34"/>
                  <a:pt x="703" y="43"/>
                  <a:pt x="703" y="53"/>
                </a:cubicBezTo>
                <a:close/>
                <a:moveTo>
                  <a:pt x="693" y="556"/>
                </a:moveTo>
                <a:cubicBezTo>
                  <a:pt x="633" y="556"/>
                  <a:pt x="633" y="556"/>
                  <a:pt x="633" y="556"/>
                </a:cubicBezTo>
                <a:cubicBezTo>
                  <a:pt x="633" y="186"/>
                  <a:pt x="633" y="186"/>
                  <a:pt x="633" y="186"/>
                </a:cubicBezTo>
                <a:cubicBezTo>
                  <a:pt x="693" y="186"/>
                  <a:pt x="693" y="186"/>
                  <a:pt x="693" y="186"/>
                </a:cubicBezTo>
                <a:lnTo>
                  <a:pt x="693" y="556"/>
                </a:lnTo>
                <a:close/>
                <a:moveTo>
                  <a:pt x="1039" y="539"/>
                </a:moveTo>
                <a:cubicBezTo>
                  <a:pt x="1010" y="557"/>
                  <a:pt x="976" y="565"/>
                  <a:pt x="937" y="565"/>
                </a:cubicBezTo>
                <a:cubicBezTo>
                  <a:pt x="903" y="565"/>
                  <a:pt x="873" y="558"/>
                  <a:pt x="846" y="542"/>
                </a:cubicBezTo>
                <a:cubicBezTo>
                  <a:pt x="819" y="527"/>
                  <a:pt x="798" y="505"/>
                  <a:pt x="783" y="476"/>
                </a:cubicBezTo>
                <a:cubicBezTo>
                  <a:pt x="769" y="448"/>
                  <a:pt x="761" y="416"/>
                  <a:pt x="761" y="380"/>
                </a:cubicBezTo>
                <a:cubicBezTo>
                  <a:pt x="761" y="319"/>
                  <a:pt x="779" y="270"/>
                  <a:pt x="814" y="233"/>
                </a:cubicBezTo>
                <a:cubicBezTo>
                  <a:pt x="849" y="196"/>
                  <a:pt x="895" y="177"/>
                  <a:pt x="954" y="177"/>
                </a:cubicBezTo>
                <a:cubicBezTo>
                  <a:pt x="986" y="177"/>
                  <a:pt x="1015" y="183"/>
                  <a:pt x="1040" y="196"/>
                </a:cubicBezTo>
                <a:cubicBezTo>
                  <a:pt x="1040" y="257"/>
                  <a:pt x="1040" y="257"/>
                  <a:pt x="1040" y="257"/>
                </a:cubicBezTo>
                <a:cubicBezTo>
                  <a:pt x="1012" y="237"/>
                  <a:pt x="982" y="228"/>
                  <a:pt x="951" y="228"/>
                </a:cubicBezTo>
                <a:cubicBezTo>
                  <a:pt x="913" y="228"/>
                  <a:pt x="882" y="241"/>
                  <a:pt x="858" y="269"/>
                </a:cubicBezTo>
                <a:cubicBezTo>
                  <a:pt x="834" y="296"/>
                  <a:pt x="822" y="331"/>
                  <a:pt x="822" y="375"/>
                </a:cubicBezTo>
                <a:cubicBezTo>
                  <a:pt x="822" y="418"/>
                  <a:pt x="833" y="452"/>
                  <a:pt x="856" y="477"/>
                </a:cubicBezTo>
                <a:cubicBezTo>
                  <a:pt x="879" y="502"/>
                  <a:pt x="909" y="515"/>
                  <a:pt x="948" y="515"/>
                </a:cubicBezTo>
                <a:cubicBezTo>
                  <a:pt x="980" y="515"/>
                  <a:pt x="1010" y="504"/>
                  <a:pt x="1039" y="483"/>
                </a:cubicBezTo>
                <a:lnTo>
                  <a:pt x="1039" y="539"/>
                </a:lnTo>
                <a:close/>
                <a:moveTo>
                  <a:pt x="1298" y="246"/>
                </a:moveTo>
                <a:cubicBezTo>
                  <a:pt x="1287" y="238"/>
                  <a:pt x="1272" y="234"/>
                  <a:pt x="1253" y="234"/>
                </a:cubicBezTo>
                <a:cubicBezTo>
                  <a:pt x="1227" y="234"/>
                  <a:pt x="1205" y="246"/>
                  <a:pt x="1189" y="271"/>
                </a:cubicBezTo>
                <a:cubicBezTo>
                  <a:pt x="1172" y="296"/>
                  <a:pt x="1164" y="328"/>
                  <a:pt x="1164" y="368"/>
                </a:cubicBezTo>
                <a:cubicBezTo>
                  <a:pt x="1164" y="556"/>
                  <a:pt x="1164" y="556"/>
                  <a:pt x="1164" y="556"/>
                </a:cubicBezTo>
                <a:cubicBezTo>
                  <a:pt x="1105" y="556"/>
                  <a:pt x="1105" y="556"/>
                  <a:pt x="1105" y="556"/>
                </a:cubicBezTo>
                <a:cubicBezTo>
                  <a:pt x="1105" y="186"/>
                  <a:pt x="1105" y="186"/>
                  <a:pt x="1105" y="186"/>
                </a:cubicBezTo>
                <a:cubicBezTo>
                  <a:pt x="1164" y="186"/>
                  <a:pt x="1164" y="186"/>
                  <a:pt x="1164" y="186"/>
                </a:cubicBezTo>
                <a:cubicBezTo>
                  <a:pt x="1164" y="262"/>
                  <a:pt x="1164" y="262"/>
                  <a:pt x="1164" y="262"/>
                </a:cubicBezTo>
                <a:cubicBezTo>
                  <a:pt x="1166" y="262"/>
                  <a:pt x="1166" y="262"/>
                  <a:pt x="1166" y="262"/>
                </a:cubicBezTo>
                <a:cubicBezTo>
                  <a:pt x="1174" y="237"/>
                  <a:pt x="1186" y="217"/>
                  <a:pt x="1204" y="202"/>
                </a:cubicBezTo>
                <a:cubicBezTo>
                  <a:pt x="1221" y="187"/>
                  <a:pt x="1240" y="180"/>
                  <a:pt x="1263" y="180"/>
                </a:cubicBezTo>
                <a:cubicBezTo>
                  <a:pt x="1278" y="180"/>
                  <a:pt x="1290" y="181"/>
                  <a:pt x="1298" y="185"/>
                </a:cubicBezTo>
                <a:lnTo>
                  <a:pt x="1298" y="246"/>
                </a:lnTo>
                <a:close/>
                <a:moveTo>
                  <a:pt x="1666" y="370"/>
                </a:moveTo>
                <a:cubicBezTo>
                  <a:pt x="1666" y="429"/>
                  <a:pt x="1649" y="476"/>
                  <a:pt x="1616" y="512"/>
                </a:cubicBezTo>
                <a:cubicBezTo>
                  <a:pt x="1582" y="547"/>
                  <a:pt x="1537" y="565"/>
                  <a:pt x="1481" y="565"/>
                </a:cubicBezTo>
                <a:cubicBezTo>
                  <a:pt x="1427" y="565"/>
                  <a:pt x="1383" y="548"/>
                  <a:pt x="1350" y="513"/>
                </a:cubicBezTo>
                <a:cubicBezTo>
                  <a:pt x="1317" y="478"/>
                  <a:pt x="1301" y="432"/>
                  <a:pt x="1301" y="376"/>
                </a:cubicBezTo>
                <a:cubicBezTo>
                  <a:pt x="1301" y="314"/>
                  <a:pt x="1318" y="266"/>
                  <a:pt x="1351" y="230"/>
                </a:cubicBezTo>
                <a:cubicBezTo>
                  <a:pt x="1385" y="195"/>
                  <a:pt x="1431" y="177"/>
                  <a:pt x="1490" y="177"/>
                </a:cubicBezTo>
                <a:cubicBezTo>
                  <a:pt x="1545" y="177"/>
                  <a:pt x="1588" y="194"/>
                  <a:pt x="1619" y="229"/>
                </a:cubicBezTo>
                <a:cubicBezTo>
                  <a:pt x="1650" y="263"/>
                  <a:pt x="1666" y="310"/>
                  <a:pt x="1666" y="370"/>
                </a:cubicBezTo>
                <a:close/>
                <a:moveTo>
                  <a:pt x="1605" y="372"/>
                </a:moveTo>
                <a:cubicBezTo>
                  <a:pt x="1605" y="325"/>
                  <a:pt x="1595" y="290"/>
                  <a:pt x="1574" y="265"/>
                </a:cubicBezTo>
                <a:cubicBezTo>
                  <a:pt x="1553" y="240"/>
                  <a:pt x="1524" y="228"/>
                  <a:pt x="1486" y="228"/>
                </a:cubicBezTo>
                <a:cubicBezTo>
                  <a:pt x="1448" y="228"/>
                  <a:pt x="1417" y="240"/>
                  <a:pt x="1395" y="266"/>
                </a:cubicBezTo>
                <a:cubicBezTo>
                  <a:pt x="1373" y="291"/>
                  <a:pt x="1362" y="327"/>
                  <a:pt x="1362" y="373"/>
                </a:cubicBezTo>
                <a:cubicBezTo>
                  <a:pt x="1362" y="418"/>
                  <a:pt x="1373" y="452"/>
                  <a:pt x="1395" y="477"/>
                </a:cubicBezTo>
                <a:cubicBezTo>
                  <a:pt x="1418" y="502"/>
                  <a:pt x="1448" y="515"/>
                  <a:pt x="1486" y="515"/>
                </a:cubicBezTo>
                <a:cubicBezTo>
                  <a:pt x="1524" y="515"/>
                  <a:pt x="1554" y="502"/>
                  <a:pt x="1574" y="478"/>
                </a:cubicBezTo>
                <a:cubicBezTo>
                  <a:pt x="1595" y="453"/>
                  <a:pt x="1605" y="418"/>
                  <a:pt x="1605" y="372"/>
                </a:cubicBezTo>
                <a:close/>
                <a:moveTo>
                  <a:pt x="1936" y="457"/>
                </a:moveTo>
                <a:cubicBezTo>
                  <a:pt x="1936" y="489"/>
                  <a:pt x="1924" y="515"/>
                  <a:pt x="1899" y="535"/>
                </a:cubicBezTo>
                <a:cubicBezTo>
                  <a:pt x="1874" y="555"/>
                  <a:pt x="1841" y="565"/>
                  <a:pt x="1801" y="565"/>
                </a:cubicBezTo>
                <a:cubicBezTo>
                  <a:pt x="1766" y="565"/>
                  <a:pt x="1735" y="558"/>
                  <a:pt x="1709" y="543"/>
                </a:cubicBezTo>
                <a:cubicBezTo>
                  <a:pt x="1709" y="479"/>
                  <a:pt x="1709" y="479"/>
                  <a:pt x="1709" y="479"/>
                </a:cubicBezTo>
                <a:cubicBezTo>
                  <a:pt x="1738" y="503"/>
                  <a:pt x="1770" y="515"/>
                  <a:pt x="1805" y="515"/>
                </a:cubicBezTo>
                <a:cubicBezTo>
                  <a:pt x="1852" y="515"/>
                  <a:pt x="1875" y="498"/>
                  <a:pt x="1875" y="463"/>
                </a:cubicBezTo>
                <a:cubicBezTo>
                  <a:pt x="1875" y="449"/>
                  <a:pt x="1871" y="438"/>
                  <a:pt x="1862" y="429"/>
                </a:cubicBezTo>
                <a:cubicBezTo>
                  <a:pt x="1852" y="420"/>
                  <a:pt x="1832" y="408"/>
                  <a:pt x="1799" y="393"/>
                </a:cubicBezTo>
                <a:cubicBezTo>
                  <a:pt x="1766" y="379"/>
                  <a:pt x="1743" y="364"/>
                  <a:pt x="1730" y="348"/>
                </a:cubicBezTo>
                <a:cubicBezTo>
                  <a:pt x="1716" y="332"/>
                  <a:pt x="1709" y="311"/>
                  <a:pt x="1709" y="284"/>
                </a:cubicBezTo>
                <a:cubicBezTo>
                  <a:pt x="1709" y="254"/>
                  <a:pt x="1722" y="228"/>
                  <a:pt x="1746" y="208"/>
                </a:cubicBezTo>
                <a:cubicBezTo>
                  <a:pt x="1771" y="187"/>
                  <a:pt x="1802" y="177"/>
                  <a:pt x="1840" y="177"/>
                </a:cubicBezTo>
                <a:cubicBezTo>
                  <a:pt x="1869" y="177"/>
                  <a:pt x="1895" y="183"/>
                  <a:pt x="1919" y="194"/>
                </a:cubicBezTo>
                <a:cubicBezTo>
                  <a:pt x="1919" y="254"/>
                  <a:pt x="1919" y="254"/>
                  <a:pt x="1919" y="254"/>
                </a:cubicBezTo>
                <a:cubicBezTo>
                  <a:pt x="1895" y="236"/>
                  <a:pt x="1867" y="228"/>
                  <a:pt x="1835" y="228"/>
                </a:cubicBezTo>
                <a:cubicBezTo>
                  <a:pt x="1816" y="228"/>
                  <a:pt x="1800" y="232"/>
                  <a:pt x="1788" y="242"/>
                </a:cubicBezTo>
                <a:cubicBezTo>
                  <a:pt x="1776" y="252"/>
                  <a:pt x="1770" y="264"/>
                  <a:pt x="1770" y="279"/>
                </a:cubicBezTo>
                <a:cubicBezTo>
                  <a:pt x="1770" y="296"/>
                  <a:pt x="1775" y="308"/>
                  <a:pt x="1784" y="317"/>
                </a:cubicBezTo>
                <a:cubicBezTo>
                  <a:pt x="1793" y="326"/>
                  <a:pt x="1812" y="336"/>
                  <a:pt x="1841" y="348"/>
                </a:cubicBezTo>
                <a:cubicBezTo>
                  <a:pt x="1876" y="363"/>
                  <a:pt x="1901" y="379"/>
                  <a:pt x="1915" y="395"/>
                </a:cubicBezTo>
                <a:cubicBezTo>
                  <a:pt x="1929" y="412"/>
                  <a:pt x="1936" y="432"/>
                  <a:pt x="1936" y="457"/>
                </a:cubicBezTo>
                <a:close/>
                <a:moveTo>
                  <a:pt x="2336" y="370"/>
                </a:moveTo>
                <a:cubicBezTo>
                  <a:pt x="2336" y="429"/>
                  <a:pt x="2319" y="476"/>
                  <a:pt x="2286" y="512"/>
                </a:cubicBezTo>
                <a:cubicBezTo>
                  <a:pt x="2252" y="547"/>
                  <a:pt x="2207" y="565"/>
                  <a:pt x="2151" y="565"/>
                </a:cubicBezTo>
                <a:cubicBezTo>
                  <a:pt x="2096" y="565"/>
                  <a:pt x="2053" y="548"/>
                  <a:pt x="2020" y="513"/>
                </a:cubicBezTo>
                <a:cubicBezTo>
                  <a:pt x="1987" y="478"/>
                  <a:pt x="1971" y="432"/>
                  <a:pt x="1971" y="376"/>
                </a:cubicBezTo>
                <a:cubicBezTo>
                  <a:pt x="1971" y="314"/>
                  <a:pt x="1988" y="266"/>
                  <a:pt x="2021" y="230"/>
                </a:cubicBezTo>
                <a:cubicBezTo>
                  <a:pt x="2055" y="195"/>
                  <a:pt x="2101" y="177"/>
                  <a:pt x="2160" y="177"/>
                </a:cubicBezTo>
                <a:cubicBezTo>
                  <a:pt x="2215" y="177"/>
                  <a:pt x="2258" y="194"/>
                  <a:pt x="2289" y="229"/>
                </a:cubicBezTo>
                <a:cubicBezTo>
                  <a:pt x="2320" y="263"/>
                  <a:pt x="2336" y="310"/>
                  <a:pt x="2336" y="370"/>
                </a:cubicBezTo>
                <a:close/>
                <a:moveTo>
                  <a:pt x="2275" y="372"/>
                </a:moveTo>
                <a:cubicBezTo>
                  <a:pt x="2275" y="325"/>
                  <a:pt x="2265" y="290"/>
                  <a:pt x="2244" y="265"/>
                </a:cubicBezTo>
                <a:cubicBezTo>
                  <a:pt x="2223" y="240"/>
                  <a:pt x="2194" y="228"/>
                  <a:pt x="2156" y="228"/>
                </a:cubicBezTo>
                <a:cubicBezTo>
                  <a:pt x="2117" y="228"/>
                  <a:pt x="2087" y="240"/>
                  <a:pt x="2065" y="266"/>
                </a:cubicBezTo>
                <a:cubicBezTo>
                  <a:pt x="2043" y="291"/>
                  <a:pt x="2032" y="327"/>
                  <a:pt x="2032" y="373"/>
                </a:cubicBezTo>
                <a:cubicBezTo>
                  <a:pt x="2032" y="418"/>
                  <a:pt x="2043" y="452"/>
                  <a:pt x="2065" y="477"/>
                </a:cubicBezTo>
                <a:cubicBezTo>
                  <a:pt x="2088" y="502"/>
                  <a:pt x="2118" y="515"/>
                  <a:pt x="2156" y="515"/>
                </a:cubicBezTo>
                <a:cubicBezTo>
                  <a:pt x="2194" y="515"/>
                  <a:pt x="2224" y="502"/>
                  <a:pt x="2244" y="478"/>
                </a:cubicBezTo>
                <a:cubicBezTo>
                  <a:pt x="2265" y="453"/>
                  <a:pt x="2275" y="418"/>
                  <a:pt x="2275" y="372"/>
                </a:cubicBezTo>
                <a:close/>
                <a:moveTo>
                  <a:pt x="2574" y="60"/>
                </a:moveTo>
                <a:cubicBezTo>
                  <a:pt x="2562" y="54"/>
                  <a:pt x="2549" y="50"/>
                  <a:pt x="2534" y="50"/>
                </a:cubicBezTo>
                <a:cubicBezTo>
                  <a:pt x="2493" y="50"/>
                  <a:pt x="2472" y="77"/>
                  <a:pt x="2472" y="129"/>
                </a:cubicBezTo>
                <a:cubicBezTo>
                  <a:pt x="2472" y="186"/>
                  <a:pt x="2472" y="186"/>
                  <a:pt x="2472" y="186"/>
                </a:cubicBezTo>
                <a:cubicBezTo>
                  <a:pt x="2559" y="186"/>
                  <a:pt x="2559" y="186"/>
                  <a:pt x="2559" y="186"/>
                </a:cubicBezTo>
                <a:cubicBezTo>
                  <a:pt x="2559" y="236"/>
                  <a:pt x="2559" y="236"/>
                  <a:pt x="2559" y="236"/>
                </a:cubicBezTo>
                <a:cubicBezTo>
                  <a:pt x="2472" y="236"/>
                  <a:pt x="2472" y="236"/>
                  <a:pt x="2472" y="236"/>
                </a:cubicBezTo>
                <a:cubicBezTo>
                  <a:pt x="2472" y="556"/>
                  <a:pt x="2472" y="556"/>
                  <a:pt x="2472" y="556"/>
                </a:cubicBezTo>
                <a:cubicBezTo>
                  <a:pt x="2413" y="556"/>
                  <a:pt x="2413" y="556"/>
                  <a:pt x="2413" y="556"/>
                </a:cubicBezTo>
                <a:cubicBezTo>
                  <a:pt x="2413" y="236"/>
                  <a:pt x="2413" y="236"/>
                  <a:pt x="2413" y="236"/>
                </a:cubicBezTo>
                <a:cubicBezTo>
                  <a:pt x="2350" y="236"/>
                  <a:pt x="2350" y="236"/>
                  <a:pt x="2350" y="236"/>
                </a:cubicBezTo>
                <a:cubicBezTo>
                  <a:pt x="2350" y="186"/>
                  <a:pt x="2350" y="186"/>
                  <a:pt x="2350" y="186"/>
                </a:cubicBezTo>
                <a:cubicBezTo>
                  <a:pt x="2413" y="186"/>
                  <a:pt x="2413" y="186"/>
                  <a:pt x="2413" y="186"/>
                </a:cubicBezTo>
                <a:cubicBezTo>
                  <a:pt x="2413" y="126"/>
                  <a:pt x="2413" y="126"/>
                  <a:pt x="2413" y="126"/>
                </a:cubicBezTo>
                <a:cubicBezTo>
                  <a:pt x="2413" y="88"/>
                  <a:pt x="2424" y="58"/>
                  <a:pt x="2446" y="35"/>
                </a:cubicBezTo>
                <a:cubicBezTo>
                  <a:pt x="2468" y="12"/>
                  <a:pt x="2496" y="0"/>
                  <a:pt x="2530" y="0"/>
                </a:cubicBezTo>
                <a:cubicBezTo>
                  <a:pt x="2549" y="0"/>
                  <a:pt x="2563" y="2"/>
                  <a:pt x="2574" y="7"/>
                </a:cubicBezTo>
                <a:lnTo>
                  <a:pt x="2574" y="60"/>
                </a:lnTo>
                <a:close/>
                <a:moveTo>
                  <a:pt x="2771" y="553"/>
                </a:moveTo>
                <a:cubicBezTo>
                  <a:pt x="2756" y="561"/>
                  <a:pt x="2738" y="565"/>
                  <a:pt x="2715" y="565"/>
                </a:cubicBezTo>
                <a:cubicBezTo>
                  <a:pt x="2650" y="565"/>
                  <a:pt x="2618" y="528"/>
                  <a:pt x="2618" y="455"/>
                </a:cubicBezTo>
                <a:cubicBezTo>
                  <a:pt x="2618" y="236"/>
                  <a:pt x="2618" y="236"/>
                  <a:pt x="2618" y="236"/>
                </a:cubicBezTo>
                <a:cubicBezTo>
                  <a:pt x="2554" y="236"/>
                  <a:pt x="2554" y="236"/>
                  <a:pt x="2554" y="236"/>
                </a:cubicBezTo>
                <a:cubicBezTo>
                  <a:pt x="2554" y="186"/>
                  <a:pt x="2554" y="186"/>
                  <a:pt x="2554" y="186"/>
                </a:cubicBezTo>
                <a:cubicBezTo>
                  <a:pt x="2618" y="186"/>
                  <a:pt x="2618" y="186"/>
                  <a:pt x="2618" y="186"/>
                </a:cubicBezTo>
                <a:cubicBezTo>
                  <a:pt x="2618" y="96"/>
                  <a:pt x="2618" y="96"/>
                  <a:pt x="2618" y="96"/>
                </a:cubicBezTo>
                <a:cubicBezTo>
                  <a:pt x="2677" y="76"/>
                  <a:pt x="2677" y="76"/>
                  <a:pt x="2677" y="76"/>
                </a:cubicBezTo>
                <a:cubicBezTo>
                  <a:pt x="2677" y="186"/>
                  <a:pt x="2677" y="186"/>
                  <a:pt x="2677" y="186"/>
                </a:cubicBezTo>
                <a:cubicBezTo>
                  <a:pt x="2771" y="186"/>
                  <a:pt x="2771" y="186"/>
                  <a:pt x="2771" y="186"/>
                </a:cubicBezTo>
                <a:cubicBezTo>
                  <a:pt x="2771" y="236"/>
                  <a:pt x="2771" y="236"/>
                  <a:pt x="2771" y="236"/>
                </a:cubicBezTo>
                <a:cubicBezTo>
                  <a:pt x="2677" y="236"/>
                  <a:pt x="2677" y="236"/>
                  <a:pt x="2677" y="236"/>
                </a:cubicBezTo>
                <a:cubicBezTo>
                  <a:pt x="2677" y="445"/>
                  <a:pt x="2677" y="445"/>
                  <a:pt x="2677" y="445"/>
                </a:cubicBezTo>
                <a:cubicBezTo>
                  <a:pt x="2677" y="470"/>
                  <a:pt x="2681" y="488"/>
                  <a:pt x="2690" y="498"/>
                </a:cubicBezTo>
                <a:cubicBezTo>
                  <a:pt x="2698" y="509"/>
                  <a:pt x="2712" y="514"/>
                  <a:pt x="2732" y="514"/>
                </a:cubicBezTo>
                <a:cubicBezTo>
                  <a:pt x="2747" y="514"/>
                  <a:pt x="2760" y="510"/>
                  <a:pt x="2771" y="502"/>
                </a:cubicBezTo>
                <a:lnTo>
                  <a:pt x="2771" y="553"/>
                </a:lnTo>
                <a:close/>
                <a:moveTo>
                  <a:pt x="3248" y="425"/>
                </a:moveTo>
                <a:cubicBezTo>
                  <a:pt x="3248" y="469"/>
                  <a:pt x="3233" y="503"/>
                  <a:pt x="3202" y="528"/>
                </a:cubicBezTo>
                <a:cubicBezTo>
                  <a:pt x="3171" y="553"/>
                  <a:pt x="3129" y="565"/>
                  <a:pt x="3076" y="565"/>
                </a:cubicBezTo>
                <a:cubicBezTo>
                  <a:pt x="3057" y="565"/>
                  <a:pt x="3035" y="562"/>
                  <a:pt x="3011" y="556"/>
                </a:cubicBezTo>
                <a:cubicBezTo>
                  <a:pt x="2986" y="549"/>
                  <a:pt x="2969" y="543"/>
                  <a:pt x="2959" y="536"/>
                </a:cubicBezTo>
                <a:cubicBezTo>
                  <a:pt x="2959" y="464"/>
                  <a:pt x="2959" y="464"/>
                  <a:pt x="2959" y="464"/>
                </a:cubicBezTo>
                <a:cubicBezTo>
                  <a:pt x="2974" y="477"/>
                  <a:pt x="2993" y="488"/>
                  <a:pt x="3017" y="497"/>
                </a:cubicBezTo>
                <a:cubicBezTo>
                  <a:pt x="3041" y="506"/>
                  <a:pt x="3063" y="510"/>
                  <a:pt x="3084" y="510"/>
                </a:cubicBezTo>
                <a:cubicBezTo>
                  <a:pt x="3151" y="510"/>
                  <a:pt x="3184" y="485"/>
                  <a:pt x="3184" y="433"/>
                </a:cubicBezTo>
                <a:cubicBezTo>
                  <a:pt x="3184" y="411"/>
                  <a:pt x="3177" y="392"/>
                  <a:pt x="3163" y="377"/>
                </a:cubicBezTo>
                <a:cubicBezTo>
                  <a:pt x="3148" y="361"/>
                  <a:pt x="3119" y="341"/>
                  <a:pt x="3075" y="315"/>
                </a:cubicBezTo>
                <a:cubicBezTo>
                  <a:pt x="3033" y="291"/>
                  <a:pt x="3003" y="268"/>
                  <a:pt x="2985" y="247"/>
                </a:cubicBezTo>
                <a:cubicBezTo>
                  <a:pt x="2968" y="225"/>
                  <a:pt x="2960" y="199"/>
                  <a:pt x="2960" y="168"/>
                </a:cubicBezTo>
                <a:cubicBezTo>
                  <a:pt x="2960" y="127"/>
                  <a:pt x="2975" y="93"/>
                  <a:pt x="3006" y="68"/>
                </a:cubicBezTo>
                <a:cubicBezTo>
                  <a:pt x="3036" y="42"/>
                  <a:pt x="3076" y="29"/>
                  <a:pt x="3124" y="29"/>
                </a:cubicBezTo>
                <a:cubicBezTo>
                  <a:pt x="3171" y="29"/>
                  <a:pt x="3205" y="35"/>
                  <a:pt x="3226" y="48"/>
                </a:cubicBezTo>
                <a:cubicBezTo>
                  <a:pt x="3226" y="115"/>
                  <a:pt x="3226" y="115"/>
                  <a:pt x="3226" y="115"/>
                </a:cubicBezTo>
                <a:cubicBezTo>
                  <a:pt x="3199" y="94"/>
                  <a:pt x="3164" y="84"/>
                  <a:pt x="3121" y="84"/>
                </a:cubicBezTo>
                <a:cubicBezTo>
                  <a:pt x="3092" y="84"/>
                  <a:pt x="3069" y="91"/>
                  <a:pt x="3051" y="105"/>
                </a:cubicBezTo>
                <a:cubicBezTo>
                  <a:pt x="3033" y="120"/>
                  <a:pt x="3023" y="139"/>
                  <a:pt x="3023" y="162"/>
                </a:cubicBezTo>
                <a:cubicBezTo>
                  <a:pt x="3023" y="179"/>
                  <a:pt x="3026" y="193"/>
                  <a:pt x="3032" y="203"/>
                </a:cubicBezTo>
                <a:cubicBezTo>
                  <a:pt x="3037" y="214"/>
                  <a:pt x="3046" y="224"/>
                  <a:pt x="3059" y="234"/>
                </a:cubicBezTo>
                <a:cubicBezTo>
                  <a:pt x="3072" y="244"/>
                  <a:pt x="3094" y="258"/>
                  <a:pt x="3124" y="275"/>
                </a:cubicBezTo>
                <a:cubicBezTo>
                  <a:pt x="3170" y="301"/>
                  <a:pt x="3202" y="325"/>
                  <a:pt x="3221" y="347"/>
                </a:cubicBezTo>
                <a:cubicBezTo>
                  <a:pt x="3239" y="370"/>
                  <a:pt x="3248" y="396"/>
                  <a:pt x="3248" y="425"/>
                </a:cubicBezTo>
                <a:close/>
                <a:moveTo>
                  <a:pt x="3784" y="291"/>
                </a:moveTo>
                <a:cubicBezTo>
                  <a:pt x="3784" y="362"/>
                  <a:pt x="3768" y="421"/>
                  <a:pt x="3736" y="467"/>
                </a:cubicBezTo>
                <a:cubicBezTo>
                  <a:pt x="3704" y="514"/>
                  <a:pt x="3658" y="544"/>
                  <a:pt x="3598" y="558"/>
                </a:cubicBezTo>
                <a:cubicBezTo>
                  <a:pt x="3719" y="684"/>
                  <a:pt x="3719" y="684"/>
                  <a:pt x="3719" y="684"/>
                </a:cubicBezTo>
                <a:cubicBezTo>
                  <a:pt x="3635" y="684"/>
                  <a:pt x="3635" y="684"/>
                  <a:pt x="3635" y="684"/>
                </a:cubicBezTo>
                <a:cubicBezTo>
                  <a:pt x="3533" y="565"/>
                  <a:pt x="3533" y="565"/>
                  <a:pt x="3533" y="565"/>
                </a:cubicBezTo>
                <a:cubicBezTo>
                  <a:pt x="3487" y="565"/>
                  <a:pt x="3445" y="554"/>
                  <a:pt x="3409" y="532"/>
                </a:cubicBezTo>
                <a:cubicBezTo>
                  <a:pt x="3372" y="510"/>
                  <a:pt x="3344" y="479"/>
                  <a:pt x="3324" y="439"/>
                </a:cubicBezTo>
                <a:cubicBezTo>
                  <a:pt x="3304" y="398"/>
                  <a:pt x="3294" y="353"/>
                  <a:pt x="3294" y="303"/>
                </a:cubicBezTo>
                <a:cubicBezTo>
                  <a:pt x="3294" y="248"/>
                  <a:pt x="3304" y="200"/>
                  <a:pt x="3325" y="158"/>
                </a:cubicBezTo>
                <a:cubicBezTo>
                  <a:pt x="3345" y="116"/>
                  <a:pt x="3375" y="85"/>
                  <a:pt x="3413" y="62"/>
                </a:cubicBezTo>
                <a:cubicBezTo>
                  <a:pt x="3452" y="40"/>
                  <a:pt x="3496" y="29"/>
                  <a:pt x="3547" y="29"/>
                </a:cubicBezTo>
                <a:cubicBezTo>
                  <a:pt x="3593" y="29"/>
                  <a:pt x="3634" y="40"/>
                  <a:pt x="3670" y="62"/>
                </a:cubicBezTo>
                <a:cubicBezTo>
                  <a:pt x="3707" y="85"/>
                  <a:pt x="3735" y="116"/>
                  <a:pt x="3755" y="156"/>
                </a:cubicBezTo>
                <a:cubicBezTo>
                  <a:pt x="3774" y="196"/>
                  <a:pt x="3784" y="241"/>
                  <a:pt x="3784" y="291"/>
                </a:cubicBezTo>
                <a:close/>
                <a:moveTo>
                  <a:pt x="3721" y="298"/>
                </a:moveTo>
                <a:cubicBezTo>
                  <a:pt x="3721" y="231"/>
                  <a:pt x="3705" y="178"/>
                  <a:pt x="3673" y="140"/>
                </a:cubicBezTo>
                <a:cubicBezTo>
                  <a:pt x="3642" y="103"/>
                  <a:pt x="3598" y="84"/>
                  <a:pt x="3541" y="84"/>
                </a:cubicBezTo>
                <a:cubicBezTo>
                  <a:pt x="3506" y="84"/>
                  <a:pt x="3474" y="93"/>
                  <a:pt x="3446" y="111"/>
                </a:cubicBezTo>
                <a:cubicBezTo>
                  <a:pt x="3418" y="129"/>
                  <a:pt x="3396" y="154"/>
                  <a:pt x="3381" y="187"/>
                </a:cubicBezTo>
                <a:cubicBezTo>
                  <a:pt x="3365" y="220"/>
                  <a:pt x="3358" y="257"/>
                  <a:pt x="3358" y="298"/>
                </a:cubicBezTo>
                <a:cubicBezTo>
                  <a:pt x="3358" y="339"/>
                  <a:pt x="3365" y="376"/>
                  <a:pt x="3380" y="409"/>
                </a:cubicBezTo>
                <a:cubicBezTo>
                  <a:pt x="3395" y="441"/>
                  <a:pt x="3416" y="466"/>
                  <a:pt x="3443" y="484"/>
                </a:cubicBezTo>
                <a:cubicBezTo>
                  <a:pt x="3471" y="502"/>
                  <a:pt x="3502" y="510"/>
                  <a:pt x="3537" y="510"/>
                </a:cubicBezTo>
                <a:cubicBezTo>
                  <a:pt x="3594" y="510"/>
                  <a:pt x="3639" y="492"/>
                  <a:pt x="3672" y="454"/>
                </a:cubicBezTo>
                <a:cubicBezTo>
                  <a:pt x="3704" y="416"/>
                  <a:pt x="3721" y="365"/>
                  <a:pt x="3721" y="298"/>
                </a:cubicBezTo>
                <a:close/>
                <a:moveTo>
                  <a:pt x="4132" y="556"/>
                </a:moveTo>
                <a:cubicBezTo>
                  <a:pt x="3863" y="556"/>
                  <a:pt x="3863" y="556"/>
                  <a:pt x="3863" y="556"/>
                </a:cubicBezTo>
                <a:cubicBezTo>
                  <a:pt x="3863" y="38"/>
                  <a:pt x="3863" y="38"/>
                  <a:pt x="3863" y="38"/>
                </a:cubicBezTo>
                <a:cubicBezTo>
                  <a:pt x="3923" y="38"/>
                  <a:pt x="3923" y="38"/>
                  <a:pt x="3923" y="38"/>
                </a:cubicBezTo>
                <a:cubicBezTo>
                  <a:pt x="3923" y="501"/>
                  <a:pt x="3923" y="501"/>
                  <a:pt x="3923" y="501"/>
                </a:cubicBezTo>
                <a:cubicBezTo>
                  <a:pt x="4132" y="501"/>
                  <a:pt x="4132" y="501"/>
                  <a:pt x="4132" y="501"/>
                </a:cubicBezTo>
                <a:lnTo>
                  <a:pt x="4132" y="556"/>
                </a:lnTo>
                <a:close/>
                <a:moveTo>
                  <a:pt x="4584" y="425"/>
                </a:moveTo>
                <a:cubicBezTo>
                  <a:pt x="4584" y="469"/>
                  <a:pt x="4568" y="503"/>
                  <a:pt x="4537" y="528"/>
                </a:cubicBezTo>
                <a:cubicBezTo>
                  <a:pt x="4506" y="553"/>
                  <a:pt x="4464" y="565"/>
                  <a:pt x="4411" y="565"/>
                </a:cubicBezTo>
                <a:cubicBezTo>
                  <a:pt x="4392" y="565"/>
                  <a:pt x="4370" y="562"/>
                  <a:pt x="4346" y="556"/>
                </a:cubicBezTo>
                <a:cubicBezTo>
                  <a:pt x="4322" y="549"/>
                  <a:pt x="4305" y="543"/>
                  <a:pt x="4295" y="536"/>
                </a:cubicBezTo>
                <a:cubicBezTo>
                  <a:pt x="4295" y="464"/>
                  <a:pt x="4295" y="464"/>
                  <a:pt x="4295" y="464"/>
                </a:cubicBezTo>
                <a:cubicBezTo>
                  <a:pt x="4309" y="477"/>
                  <a:pt x="4329" y="488"/>
                  <a:pt x="4353" y="497"/>
                </a:cubicBezTo>
                <a:cubicBezTo>
                  <a:pt x="4377" y="506"/>
                  <a:pt x="4399" y="510"/>
                  <a:pt x="4420" y="510"/>
                </a:cubicBezTo>
                <a:cubicBezTo>
                  <a:pt x="4486" y="510"/>
                  <a:pt x="4520" y="485"/>
                  <a:pt x="4520" y="433"/>
                </a:cubicBezTo>
                <a:cubicBezTo>
                  <a:pt x="4520" y="411"/>
                  <a:pt x="4512" y="392"/>
                  <a:pt x="4498" y="377"/>
                </a:cubicBezTo>
                <a:cubicBezTo>
                  <a:pt x="4484" y="361"/>
                  <a:pt x="4455" y="341"/>
                  <a:pt x="4411" y="315"/>
                </a:cubicBezTo>
                <a:cubicBezTo>
                  <a:pt x="4368" y="291"/>
                  <a:pt x="4338" y="268"/>
                  <a:pt x="4321" y="247"/>
                </a:cubicBezTo>
                <a:cubicBezTo>
                  <a:pt x="4304" y="225"/>
                  <a:pt x="4295" y="199"/>
                  <a:pt x="4295" y="168"/>
                </a:cubicBezTo>
                <a:cubicBezTo>
                  <a:pt x="4295" y="127"/>
                  <a:pt x="4311" y="93"/>
                  <a:pt x="4341" y="68"/>
                </a:cubicBezTo>
                <a:cubicBezTo>
                  <a:pt x="4372" y="42"/>
                  <a:pt x="4411" y="29"/>
                  <a:pt x="4460" y="29"/>
                </a:cubicBezTo>
                <a:cubicBezTo>
                  <a:pt x="4506" y="29"/>
                  <a:pt x="4540" y="35"/>
                  <a:pt x="4562" y="48"/>
                </a:cubicBezTo>
                <a:cubicBezTo>
                  <a:pt x="4562" y="115"/>
                  <a:pt x="4562" y="115"/>
                  <a:pt x="4562" y="115"/>
                </a:cubicBezTo>
                <a:cubicBezTo>
                  <a:pt x="4535" y="94"/>
                  <a:pt x="4500" y="84"/>
                  <a:pt x="4457" y="84"/>
                </a:cubicBezTo>
                <a:cubicBezTo>
                  <a:pt x="4428" y="84"/>
                  <a:pt x="4404" y="91"/>
                  <a:pt x="4386" y="105"/>
                </a:cubicBezTo>
                <a:cubicBezTo>
                  <a:pt x="4368" y="120"/>
                  <a:pt x="4359" y="139"/>
                  <a:pt x="4359" y="162"/>
                </a:cubicBezTo>
                <a:cubicBezTo>
                  <a:pt x="4359" y="179"/>
                  <a:pt x="4362" y="193"/>
                  <a:pt x="4367" y="203"/>
                </a:cubicBezTo>
                <a:cubicBezTo>
                  <a:pt x="4373" y="214"/>
                  <a:pt x="4382" y="224"/>
                  <a:pt x="4395" y="234"/>
                </a:cubicBezTo>
                <a:cubicBezTo>
                  <a:pt x="4407" y="244"/>
                  <a:pt x="4429" y="258"/>
                  <a:pt x="4460" y="275"/>
                </a:cubicBezTo>
                <a:cubicBezTo>
                  <a:pt x="4506" y="301"/>
                  <a:pt x="4538" y="325"/>
                  <a:pt x="4556" y="347"/>
                </a:cubicBezTo>
                <a:cubicBezTo>
                  <a:pt x="4574" y="370"/>
                  <a:pt x="4584" y="396"/>
                  <a:pt x="4584" y="425"/>
                </a:cubicBezTo>
                <a:close/>
                <a:moveTo>
                  <a:pt x="4950" y="386"/>
                </a:moveTo>
                <a:cubicBezTo>
                  <a:pt x="4689" y="386"/>
                  <a:pt x="4689" y="386"/>
                  <a:pt x="4689" y="386"/>
                </a:cubicBezTo>
                <a:cubicBezTo>
                  <a:pt x="4690" y="428"/>
                  <a:pt x="4701" y="460"/>
                  <a:pt x="4722" y="482"/>
                </a:cubicBezTo>
                <a:cubicBezTo>
                  <a:pt x="4743" y="504"/>
                  <a:pt x="4772" y="515"/>
                  <a:pt x="4809" y="515"/>
                </a:cubicBezTo>
                <a:cubicBezTo>
                  <a:pt x="4851" y="515"/>
                  <a:pt x="4890" y="501"/>
                  <a:pt x="4924" y="474"/>
                </a:cubicBezTo>
                <a:cubicBezTo>
                  <a:pt x="4924" y="530"/>
                  <a:pt x="4924" y="530"/>
                  <a:pt x="4924" y="530"/>
                </a:cubicBezTo>
                <a:cubicBezTo>
                  <a:pt x="4892" y="553"/>
                  <a:pt x="4849" y="565"/>
                  <a:pt x="4795" y="565"/>
                </a:cubicBezTo>
                <a:cubicBezTo>
                  <a:pt x="4743" y="565"/>
                  <a:pt x="4701" y="548"/>
                  <a:pt x="4672" y="514"/>
                </a:cubicBezTo>
                <a:cubicBezTo>
                  <a:pt x="4642" y="480"/>
                  <a:pt x="4627" y="433"/>
                  <a:pt x="4627" y="373"/>
                </a:cubicBezTo>
                <a:cubicBezTo>
                  <a:pt x="4627" y="336"/>
                  <a:pt x="4635" y="303"/>
                  <a:pt x="4649" y="272"/>
                </a:cubicBezTo>
                <a:cubicBezTo>
                  <a:pt x="4664" y="242"/>
                  <a:pt x="4685" y="219"/>
                  <a:pt x="4711" y="202"/>
                </a:cubicBezTo>
                <a:cubicBezTo>
                  <a:pt x="4737" y="185"/>
                  <a:pt x="4766" y="177"/>
                  <a:pt x="4798" y="177"/>
                </a:cubicBezTo>
                <a:cubicBezTo>
                  <a:pt x="4845" y="177"/>
                  <a:pt x="4883" y="193"/>
                  <a:pt x="4910" y="224"/>
                </a:cubicBezTo>
                <a:cubicBezTo>
                  <a:pt x="4937" y="255"/>
                  <a:pt x="4950" y="299"/>
                  <a:pt x="4950" y="355"/>
                </a:cubicBezTo>
                <a:lnTo>
                  <a:pt x="4950" y="386"/>
                </a:lnTo>
                <a:close/>
                <a:moveTo>
                  <a:pt x="4889" y="336"/>
                </a:moveTo>
                <a:cubicBezTo>
                  <a:pt x="4889" y="302"/>
                  <a:pt x="4881" y="275"/>
                  <a:pt x="4865" y="256"/>
                </a:cubicBezTo>
                <a:cubicBezTo>
                  <a:pt x="4849" y="237"/>
                  <a:pt x="4826" y="228"/>
                  <a:pt x="4797" y="228"/>
                </a:cubicBezTo>
                <a:cubicBezTo>
                  <a:pt x="4769" y="228"/>
                  <a:pt x="4746" y="237"/>
                  <a:pt x="4726" y="257"/>
                </a:cubicBezTo>
                <a:cubicBezTo>
                  <a:pt x="4707" y="277"/>
                  <a:pt x="4694" y="303"/>
                  <a:pt x="4689" y="336"/>
                </a:cubicBezTo>
                <a:lnTo>
                  <a:pt x="4889" y="336"/>
                </a:lnTo>
                <a:close/>
                <a:moveTo>
                  <a:pt x="5206" y="246"/>
                </a:moveTo>
                <a:cubicBezTo>
                  <a:pt x="5196" y="238"/>
                  <a:pt x="5181" y="234"/>
                  <a:pt x="5161" y="234"/>
                </a:cubicBezTo>
                <a:cubicBezTo>
                  <a:pt x="5135" y="234"/>
                  <a:pt x="5114" y="246"/>
                  <a:pt x="5097" y="271"/>
                </a:cubicBezTo>
                <a:cubicBezTo>
                  <a:pt x="5081" y="296"/>
                  <a:pt x="5073" y="328"/>
                  <a:pt x="5073" y="368"/>
                </a:cubicBezTo>
                <a:cubicBezTo>
                  <a:pt x="5073" y="556"/>
                  <a:pt x="5073" y="556"/>
                  <a:pt x="5073" y="556"/>
                </a:cubicBezTo>
                <a:cubicBezTo>
                  <a:pt x="5013" y="556"/>
                  <a:pt x="5013" y="556"/>
                  <a:pt x="5013" y="556"/>
                </a:cubicBezTo>
                <a:cubicBezTo>
                  <a:pt x="5013" y="186"/>
                  <a:pt x="5013" y="186"/>
                  <a:pt x="5013" y="186"/>
                </a:cubicBezTo>
                <a:cubicBezTo>
                  <a:pt x="5073" y="186"/>
                  <a:pt x="5073" y="186"/>
                  <a:pt x="5073" y="186"/>
                </a:cubicBezTo>
                <a:cubicBezTo>
                  <a:pt x="5073" y="262"/>
                  <a:pt x="5073" y="262"/>
                  <a:pt x="5073" y="262"/>
                </a:cubicBezTo>
                <a:cubicBezTo>
                  <a:pt x="5074" y="262"/>
                  <a:pt x="5074" y="262"/>
                  <a:pt x="5074" y="262"/>
                </a:cubicBezTo>
                <a:cubicBezTo>
                  <a:pt x="5082" y="237"/>
                  <a:pt x="5095" y="217"/>
                  <a:pt x="5112" y="202"/>
                </a:cubicBezTo>
                <a:cubicBezTo>
                  <a:pt x="5129" y="187"/>
                  <a:pt x="5149" y="180"/>
                  <a:pt x="5171" y="180"/>
                </a:cubicBezTo>
                <a:cubicBezTo>
                  <a:pt x="5186" y="180"/>
                  <a:pt x="5198" y="181"/>
                  <a:pt x="5206" y="185"/>
                </a:cubicBezTo>
                <a:lnTo>
                  <a:pt x="5206" y="246"/>
                </a:lnTo>
                <a:close/>
                <a:moveTo>
                  <a:pt x="5568" y="186"/>
                </a:moveTo>
                <a:cubicBezTo>
                  <a:pt x="5421" y="556"/>
                  <a:pt x="5421" y="556"/>
                  <a:pt x="5421" y="556"/>
                </a:cubicBezTo>
                <a:cubicBezTo>
                  <a:pt x="5362" y="556"/>
                  <a:pt x="5362" y="556"/>
                  <a:pt x="5362" y="556"/>
                </a:cubicBezTo>
                <a:cubicBezTo>
                  <a:pt x="5222" y="186"/>
                  <a:pt x="5222" y="186"/>
                  <a:pt x="5222" y="186"/>
                </a:cubicBezTo>
                <a:cubicBezTo>
                  <a:pt x="5288" y="186"/>
                  <a:pt x="5288" y="186"/>
                  <a:pt x="5288" y="186"/>
                </a:cubicBezTo>
                <a:cubicBezTo>
                  <a:pt x="5394" y="489"/>
                  <a:pt x="5394" y="489"/>
                  <a:pt x="5394" y="489"/>
                </a:cubicBezTo>
                <a:cubicBezTo>
                  <a:pt x="5395" y="489"/>
                  <a:pt x="5395" y="489"/>
                  <a:pt x="5395" y="489"/>
                </a:cubicBezTo>
                <a:cubicBezTo>
                  <a:pt x="5506" y="186"/>
                  <a:pt x="5506" y="186"/>
                  <a:pt x="5506" y="186"/>
                </a:cubicBezTo>
                <a:lnTo>
                  <a:pt x="5568" y="186"/>
                </a:lnTo>
                <a:close/>
                <a:moveTo>
                  <a:pt x="5903" y="386"/>
                </a:moveTo>
                <a:cubicBezTo>
                  <a:pt x="5642" y="386"/>
                  <a:pt x="5642" y="386"/>
                  <a:pt x="5642" y="386"/>
                </a:cubicBezTo>
                <a:cubicBezTo>
                  <a:pt x="5643" y="428"/>
                  <a:pt x="5654" y="460"/>
                  <a:pt x="5675" y="482"/>
                </a:cubicBezTo>
                <a:cubicBezTo>
                  <a:pt x="5696" y="504"/>
                  <a:pt x="5725" y="515"/>
                  <a:pt x="5762" y="515"/>
                </a:cubicBezTo>
                <a:cubicBezTo>
                  <a:pt x="5804" y="515"/>
                  <a:pt x="5843" y="501"/>
                  <a:pt x="5877" y="474"/>
                </a:cubicBezTo>
                <a:cubicBezTo>
                  <a:pt x="5877" y="530"/>
                  <a:pt x="5877" y="530"/>
                  <a:pt x="5877" y="530"/>
                </a:cubicBezTo>
                <a:cubicBezTo>
                  <a:pt x="5845" y="553"/>
                  <a:pt x="5802" y="565"/>
                  <a:pt x="5748" y="565"/>
                </a:cubicBezTo>
                <a:cubicBezTo>
                  <a:pt x="5696" y="565"/>
                  <a:pt x="5654" y="548"/>
                  <a:pt x="5625" y="514"/>
                </a:cubicBezTo>
                <a:cubicBezTo>
                  <a:pt x="5595" y="480"/>
                  <a:pt x="5580" y="433"/>
                  <a:pt x="5580" y="373"/>
                </a:cubicBezTo>
                <a:cubicBezTo>
                  <a:pt x="5580" y="336"/>
                  <a:pt x="5588" y="303"/>
                  <a:pt x="5602" y="272"/>
                </a:cubicBezTo>
                <a:cubicBezTo>
                  <a:pt x="5617" y="242"/>
                  <a:pt x="5638" y="219"/>
                  <a:pt x="5664" y="202"/>
                </a:cubicBezTo>
                <a:cubicBezTo>
                  <a:pt x="5690" y="185"/>
                  <a:pt x="5719" y="177"/>
                  <a:pt x="5751" y="177"/>
                </a:cubicBezTo>
                <a:cubicBezTo>
                  <a:pt x="5799" y="177"/>
                  <a:pt x="5836" y="193"/>
                  <a:pt x="5863" y="224"/>
                </a:cubicBezTo>
                <a:cubicBezTo>
                  <a:pt x="5890" y="255"/>
                  <a:pt x="5903" y="299"/>
                  <a:pt x="5903" y="355"/>
                </a:cubicBezTo>
                <a:lnTo>
                  <a:pt x="5903" y="386"/>
                </a:lnTo>
                <a:close/>
                <a:moveTo>
                  <a:pt x="5842" y="336"/>
                </a:moveTo>
                <a:cubicBezTo>
                  <a:pt x="5842" y="302"/>
                  <a:pt x="5834" y="275"/>
                  <a:pt x="5818" y="256"/>
                </a:cubicBezTo>
                <a:cubicBezTo>
                  <a:pt x="5802" y="237"/>
                  <a:pt x="5779" y="228"/>
                  <a:pt x="5750" y="228"/>
                </a:cubicBezTo>
                <a:cubicBezTo>
                  <a:pt x="5722" y="228"/>
                  <a:pt x="5699" y="237"/>
                  <a:pt x="5679" y="257"/>
                </a:cubicBezTo>
                <a:cubicBezTo>
                  <a:pt x="5660" y="277"/>
                  <a:pt x="5647" y="303"/>
                  <a:pt x="5642" y="336"/>
                </a:cubicBezTo>
                <a:lnTo>
                  <a:pt x="5842" y="336"/>
                </a:lnTo>
                <a:close/>
                <a:moveTo>
                  <a:pt x="6159" y="246"/>
                </a:moveTo>
                <a:cubicBezTo>
                  <a:pt x="6149" y="238"/>
                  <a:pt x="6134" y="234"/>
                  <a:pt x="6114" y="234"/>
                </a:cubicBezTo>
                <a:cubicBezTo>
                  <a:pt x="6088" y="234"/>
                  <a:pt x="6067" y="246"/>
                  <a:pt x="6050" y="271"/>
                </a:cubicBezTo>
                <a:cubicBezTo>
                  <a:pt x="6034" y="296"/>
                  <a:pt x="6026" y="328"/>
                  <a:pt x="6026" y="368"/>
                </a:cubicBezTo>
                <a:cubicBezTo>
                  <a:pt x="6026" y="556"/>
                  <a:pt x="6026" y="556"/>
                  <a:pt x="6026" y="556"/>
                </a:cubicBezTo>
                <a:cubicBezTo>
                  <a:pt x="5966" y="556"/>
                  <a:pt x="5966" y="556"/>
                  <a:pt x="5966" y="556"/>
                </a:cubicBezTo>
                <a:cubicBezTo>
                  <a:pt x="5966" y="186"/>
                  <a:pt x="5966" y="186"/>
                  <a:pt x="5966" y="186"/>
                </a:cubicBezTo>
                <a:cubicBezTo>
                  <a:pt x="6026" y="186"/>
                  <a:pt x="6026" y="186"/>
                  <a:pt x="6026" y="186"/>
                </a:cubicBezTo>
                <a:cubicBezTo>
                  <a:pt x="6026" y="262"/>
                  <a:pt x="6026" y="262"/>
                  <a:pt x="6026" y="262"/>
                </a:cubicBezTo>
                <a:cubicBezTo>
                  <a:pt x="6027" y="262"/>
                  <a:pt x="6027" y="262"/>
                  <a:pt x="6027" y="262"/>
                </a:cubicBezTo>
                <a:cubicBezTo>
                  <a:pt x="6035" y="237"/>
                  <a:pt x="6048" y="217"/>
                  <a:pt x="6065" y="202"/>
                </a:cubicBezTo>
                <a:cubicBezTo>
                  <a:pt x="6082" y="187"/>
                  <a:pt x="6102" y="180"/>
                  <a:pt x="6124" y="180"/>
                </a:cubicBezTo>
                <a:cubicBezTo>
                  <a:pt x="6139" y="180"/>
                  <a:pt x="6151" y="181"/>
                  <a:pt x="6159" y="185"/>
                </a:cubicBezTo>
                <a:lnTo>
                  <a:pt x="6159" y="246"/>
                </a:lnTo>
                <a:close/>
              </a:path>
            </a:pathLst>
          </a:custGeom>
          <a:solidFill>
            <a:schemeClr val="accent5"/>
          </a:solidFill>
          <a:ln>
            <a:noFill/>
          </a:ln>
          <a:extLst/>
        </p:spPr>
        <p:txBody>
          <a:bodyPr vert="horz" wrap="square" lIns="91440" tIns="45720" rIns="91440" bIns="45720" numCol="1" anchor="t" anchorCtr="0" compatLnSpc="1">
            <a:prstTxWarp prst="textNoShape">
              <a:avLst/>
            </a:prstTxWarp>
          </a:bodyPr>
          <a:lstStyle/>
          <a:p>
            <a:endParaRPr lang="en-US"/>
          </a:p>
        </p:txBody>
      </p:sp>
      <p:pic>
        <p:nvPicPr>
          <p:cNvPr id="148" name="Picture 147"/>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8111975" y="2981746"/>
            <a:ext cx="583241" cy="682863"/>
          </a:xfrm>
          <a:prstGeom prst="rect">
            <a:avLst/>
          </a:prstGeom>
        </p:spPr>
      </p:pic>
      <p:grpSp>
        <p:nvGrpSpPr>
          <p:cNvPr id="149" name="Group 148"/>
          <p:cNvGrpSpPr>
            <a:grpSpLocks noChangeAspect="1"/>
          </p:cNvGrpSpPr>
          <p:nvPr/>
        </p:nvGrpSpPr>
        <p:grpSpPr bwMode="black">
          <a:xfrm>
            <a:off x="7210020" y="4489971"/>
            <a:ext cx="989417" cy="212416"/>
            <a:chOff x="457200" y="1643393"/>
            <a:chExt cx="4492753" cy="964540"/>
          </a:xfrm>
        </p:grpSpPr>
        <p:pic>
          <p:nvPicPr>
            <p:cNvPr id="150" name="Picture 149"/>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5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52" name="heaphones_2"/>
          <p:cNvSpPr>
            <a:spLocks noChangeAspect="1" noEditPoints="1"/>
          </p:cNvSpPr>
          <p:nvPr/>
        </p:nvSpPr>
        <p:spPr bwMode="auto">
          <a:xfrm>
            <a:off x="1587372" y="4269179"/>
            <a:ext cx="293688" cy="382588"/>
          </a:xfrm>
          <a:custGeom>
            <a:avLst/>
            <a:gdLst>
              <a:gd name="T0" fmla="*/ 0 w 254"/>
              <a:gd name="T1" fmla="*/ 165 h 332"/>
              <a:gd name="T2" fmla="*/ 0 w 254"/>
              <a:gd name="T3" fmla="*/ 127 h 332"/>
              <a:gd name="T4" fmla="*/ 127 w 254"/>
              <a:gd name="T5" fmla="*/ 0 h 332"/>
              <a:gd name="T6" fmla="*/ 254 w 254"/>
              <a:gd name="T7" fmla="*/ 127 h 332"/>
              <a:gd name="T8" fmla="*/ 254 w 254"/>
              <a:gd name="T9" fmla="*/ 161 h 332"/>
              <a:gd name="T10" fmla="*/ 29 w 254"/>
              <a:gd name="T11" fmla="*/ 126 h 332"/>
              <a:gd name="T12" fmla="*/ 0 w 254"/>
              <a:gd name="T13" fmla="*/ 155 h 332"/>
              <a:gd name="T14" fmla="*/ 0 w 254"/>
              <a:gd name="T15" fmla="*/ 195 h 332"/>
              <a:gd name="T16" fmla="*/ 29 w 254"/>
              <a:gd name="T17" fmla="*/ 225 h 332"/>
              <a:gd name="T18" fmla="*/ 49 w 254"/>
              <a:gd name="T19" fmla="*/ 225 h 332"/>
              <a:gd name="T20" fmla="*/ 49 w 254"/>
              <a:gd name="T21" fmla="*/ 126 h 332"/>
              <a:gd name="T22" fmla="*/ 29 w 254"/>
              <a:gd name="T23" fmla="*/ 126 h 332"/>
              <a:gd name="T24" fmla="*/ 205 w 254"/>
              <a:gd name="T25" fmla="*/ 126 h 332"/>
              <a:gd name="T26" fmla="*/ 205 w 254"/>
              <a:gd name="T27" fmla="*/ 225 h 332"/>
              <a:gd name="T28" fmla="*/ 225 w 254"/>
              <a:gd name="T29" fmla="*/ 225 h 332"/>
              <a:gd name="T30" fmla="*/ 254 w 254"/>
              <a:gd name="T31" fmla="*/ 195 h 332"/>
              <a:gd name="T32" fmla="*/ 254 w 254"/>
              <a:gd name="T33" fmla="*/ 155 h 332"/>
              <a:gd name="T34" fmla="*/ 225 w 254"/>
              <a:gd name="T35" fmla="*/ 126 h 332"/>
              <a:gd name="T36" fmla="*/ 205 w 254"/>
              <a:gd name="T37" fmla="*/ 126 h 332"/>
              <a:gd name="T38" fmla="*/ 23 w 254"/>
              <a:gd name="T39" fmla="*/ 224 h 332"/>
              <a:gd name="T40" fmla="*/ 23 w 254"/>
              <a:gd name="T41" fmla="*/ 259 h 332"/>
              <a:gd name="T42" fmla="*/ 77 w 254"/>
              <a:gd name="T43" fmla="*/ 313 h 332"/>
              <a:gd name="T44" fmla="*/ 91 w 254"/>
              <a:gd name="T45" fmla="*/ 313 h 332"/>
              <a:gd name="T46" fmla="*/ 162 w 254"/>
              <a:gd name="T47" fmla="*/ 317 h 332"/>
              <a:gd name="T48" fmla="*/ 162 w 254"/>
              <a:gd name="T49" fmla="*/ 305 h 332"/>
              <a:gd name="T50" fmla="*/ 145 w 254"/>
              <a:gd name="T51" fmla="*/ 290 h 332"/>
              <a:gd name="T52" fmla="*/ 109 w 254"/>
              <a:gd name="T53" fmla="*/ 290 h 332"/>
              <a:gd name="T54" fmla="*/ 91 w 254"/>
              <a:gd name="T55" fmla="*/ 305 h 332"/>
              <a:gd name="T56" fmla="*/ 91 w 254"/>
              <a:gd name="T57" fmla="*/ 317 h 332"/>
              <a:gd name="T58" fmla="*/ 91 w 254"/>
              <a:gd name="T59" fmla="*/ 317 h 332"/>
              <a:gd name="T60" fmla="*/ 109 w 254"/>
              <a:gd name="T61" fmla="*/ 332 h 332"/>
              <a:gd name="T62" fmla="*/ 145 w 254"/>
              <a:gd name="T63" fmla="*/ 332 h 332"/>
              <a:gd name="T64" fmla="*/ 162 w 254"/>
              <a:gd name="T65" fmla="*/ 317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332">
                <a:moveTo>
                  <a:pt x="0" y="165"/>
                </a:moveTo>
                <a:cubicBezTo>
                  <a:pt x="0" y="127"/>
                  <a:pt x="0" y="127"/>
                  <a:pt x="0" y="127"/>
                </a:cubicBezTo>
                <a:cubicBezTo>
                  <a:pt x="0" y="57"/>
                  <a:pt x="57" y="0"/>
                  <a:pt x="127" y="0"/>
                </a:cubicBezTo>
                <a:cubicBezTo>
                  <a:pt x="197" y="0"/>
                  <a:pt x="254" y="57"/>
                  <a:pt x="254" y="127"/>
                </a:cubicBezTo>
                <a:cubicBezTo>
                  <a:pt x="254" y="161"/>
                  <a:pt x="254" y="161"/>
                  <a:pt x="254" y="161"/>
                </a:cubicBezTo>
                <a:moveTo>
                  <a:pt x="29" y="126"/>
                </a:moveTo>
                <a:cubicBezTo>
                  <a:pt x="13" y="126"/>
                  <a:pt x="0" y="139"/>
                  <a:pt x="0" y="155"/>
                </a:cubicBezTo>
                <a:cubicBezTo>
                  <a:pt x="0" y="195"/>
                  <a:pt x="0" y="195"/>
                  <a:pt x="0" y="195"/>
                </a:cubicBezTo>
                <a:cubicBezTo>
                  <a:pt x="0" y="212"/>
                  <a:pt x="13" y="225"/>
                  <a:pt x="29" y="225"/>
                </a:cubicBezTo>
                <a:cubicBezTo>
                  <a:pt x="49" y="225"/>
                  <a:pt x="49" y="225"/>
                  <a:pt x="49" y="225"/>
                </a:cubicBezTo>
                <a:cubicBezTo>
                  <a:pt x="49" y="126"/>
                  <a:pt x="49" y="126"/>
                  <a:pt x="49" y="126"/>
                </a:cubicBezTo>
                <a:lnTo>
                  <a:pt x="29" y="126"/>
                </a:lnTo>
                <a:close/>
                <a:moveTo>
                  <a:pt x="205" y="126"/>
                </a:moveTo>
                <a:cubicBezTo>
                  <a:pt x="205" y="225"/>
                  <a:pt x="205" y="225"/>
                  <a:pt x="205" y="225"/>
                </a:cubicBezTo>
                <a:cubicBezTo>
                  <a:pt x="225" y="225"/>
                  <a:pt x="225" y="225"/>
                  <a:pt x="225" y="225"/>
                </a:cubicBezTo>
                <a:cubicBezTo>
                  <a:pt x="241" y="225"/>
                  <a:pt x="254" y="212"/>
                  <a:pt x="254" y="195"/>
                </a:cubicBezTo>
                <a:cubicBezTo>
                  <a:pt x="254" y="155"/>
                  <a:pt x="254" y="155"/>
                  <a:pt x="254" y="155"/>
                </a:cubicBezTo>
                <a:cubicBezTo>
                  <a:pt x="254" y="139"/>
                  <a:pt x="241" y="126"/>
                  <a:pt x="225" y="126"/>
                </a:cubicBezTo>
                <a:lnTo>
                  <a:pt x="205" y="126"/>
                </a:lnTo>
                <a:close/>
                <a:moveTo>
                  <a:pt x="23" y="224"/>
                </a:moveTo>
                <a:cubicBezTo>
                  <a:pt x="23" y="259"/>
                  <a:pt x="23" y="259"/>
                  <a:pt x="23" y="259"/>
                </a:cubicBezTo>
                <a:cubicBezTo>
                  <a:pt x="23" y="289"/>
                  <a:pt x="47" y="313"/>
                  <a:pt x="77" y="313"/>
                </a:cubicBezTo>
                <a:cubicBezTo>
                  <a:pt x="91" y="313"/>
                  <a:pt x="91" y="313"/>
                  <a:pt x="91" y="313"/>
                </a:cubicBezTo>
                <a:moveTo>
                  <a:pt x="162" y="317"/>
                </a:moveTo>
                <a:cubicBezTo>
                  <a:pt x="162" y="305"/>
                  <a:pt x="162" y="305"/>
                  <a:pt x="162" y="305"/>
                </a:cubicBezTo>
                <a:cubicBezTo>
                  <a:pt x="162" y="297"/>
                  <a:pt x="154" y="290"/>
                  <a:pt x="145" y="290"/>
                </a:cubicBezTo>
                <a:cubicBezTo>
                  <a:pt x="109" y="290"/>
                  <a:pt x="109" y="290"/>
                  <a:pt x="109" y="290"/>
                </a:cubicBezTo>
                <a:cubicBezTo>
                  <a:pt x="99" y="290"/>
                  <a:pt x="91" y="297"/>
                  <a:pt x="91" y="305"/>
                </a:cubicBezTo>
                <a:cubicBezTo>
                  <a:pt x="91" y="317"/>
                  <a:pt x="91" y="317"/>
                  <a:pt x="91" y="317"/>
                </a:cubicBezTo>
                <a:moveTo>
                  <a:pt x="91" y="317"/>
                </a:moveTo>
                <a:cubicBezTo>
                  <a:pt x="91" y="325"/>
                  <a:pt x="99" y="332"/>
                  <a:pt x="109" y="332"/>
                </a:cubicBezTo>
                <a:cubicBezTo>
                  <a:pt x="145" y="332"/>
                  <a:pt x="145" y="332"/>
                  <a:pt x="145" y="332"/>
                </a:cubicBezTo>
                <a:cubicBezTo>
                  <a:pt x="154" y="332"/>
                  <a:pt x="162" y="325"/>
                  <a:pt x="162" y="31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3" name="Oval 152"/>
          <p:cNvSpPr/>
          <p:nvPr/>
        </p:nvSpPr>
        <p:spPr>
          <a:xfrm>
            <a:off x="1329014" y="4053469"/>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Oval 154"/>
          <p:cNvSpPr/>
          <p:nvPr/>
        </p:nvSpPr>
        <p:spPr>
          <a:xfrm>
            <a:off x="1329014" y="2529469"/>
            <a:ext cx="814008" cy="814008"/>
          </a:xfrm>
          <a:prstGeom prst="ellipse">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90207" tIns="152166" rIns="190207" bIns="152166" numCol="1" spcCol="0" rtlCol="0" fromWordArt="0" anchor="t" anchorCtr="0" forceAA="0" compatLnSpc="1">
            <a:prstTxWarp prst="textNoShape">
              <a:avLst/>
            </a:prstTxWarp>
            <a:noAutofit/>
          </a:bodyPr>
          <a:lstStyle/>
          <a:p>
            <a:pPr algn="ctr" defTabSz="969767"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6" name="plug"/>
          <p:cNvSpPr>
            <a:spLocks noChangeAspect="1" noEditPoints="1"/>
          </p:cNvSpPr>
          <p:nvPr/>
        </p:nvSpPr>
        <p:spPr bwMode="auto">
          <a:xfrm>
            <a:off x="1553416" y="2763482"/>
            <a:ext cx="365204" cy="345983"/>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8" name="clock_4"/>
          <p:cNvSpPr>
            <a:spLocks noChangeAspect="1" noEditPoints="1"/>
          </p:cNvSpPr>
          <p:nvPr/>
        </p:nvSpPr>
        <p:spPr bwMode="auto">
          <a:xfrm>
            <a:off x="10635771" y="2699241"/>
            <a:ext cx="417992" cy="417992"/>
          </a:xfrm>
          <a:custGeom>
            <a:avLst/>
            <a:gdLst>
              <a:gd name="T0" fmla="*/ 0 w 340"/>
              <a:gd name="T1" fmla="*/ 170 h 340"/>
              <a:gd name="T2" fmla="*/ 170 w 340"/>
              <a:gd name="T3" fmla="*/ 0 h 340"/>
              <a:gd name="T4" fmla="*/ 340 w 340"/>
              <a:gd name="T5" fmla="*/ 170 h 340"/>
              <a:gd name="T6" fmla="*/ 170 w 340"/>
              <a:gd name="T7" fmla="*/ 340 h 340"/>
              <a:gd name="T8" fmla="*/ 0 w 340"/>
              <a:gd name="T9" fmla="*/ 170 h 340"/>
              <a:gd name="T10" fmla="*/ 168 w 340"/>
              <a:gd name="T11" fmla="*/ 58 h 340"/>
              <a:gd name="T12" fmla="*/ 168 w 340"/>
              <a:gd name="T13" fmla="*/ 170 h 340"/>
              <a:gd name="T14" fmla="*/ 252 w 340"/>
              <a:gd name="T15" fmla="*/ 217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0" h="340">
                <a:moveTo>
                  <a:pt x="0" y="170"/>
                </a:moveTo>
                <a:cubicBezTo>
                  <a:pt x="0" y="76"/>
                  <a:pt x="76" y="0"/>
                  <a:pt x="170" y="0"/>
                </a:cubicBezTo>
                <a:cubicBezTo>
                  <a:pt x="264" y="0"/>
                  <a:pt x="340" y="76"/>
                  <a:pt x="340" y="170"/>
                </a:cubicBezTo>
                <a:cubicBezTo>
                  <a:pt x="340" y="264"/>
                  <a:pt x="264" y="340"/>
                  <a:pt x="170" y="340"/>
                </a:cubicBezTo>
                <a:cubicBezTo>
                  <a:pt x="76" y="340"/>
                  <a:pt x="0" y="264"/>
                  <a:pt x="0" y="170"/>
                </a:cubicBezTo>
                <a:close/>
                <a:moveTo>
                  <a:pt x="168" y="58"/>
                </a:moveTo>
                <a:cubicBezTo>
                  <a:pt x="168" y="170"/>
                  <a:pt x="168" y="170"/>
                  <a:pt x="168" y="170"/>
                </a:cubicBezTo>
                <a:cubicBezTo>
                  <a:pt x="252" y="217"/>
                  <a:pt x="252" y="217"/>
                  <a:pt x="252" y="217"/>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59" name="calendar"/>
          <p:cNvSpPr>
            <a:spLocks noChangeAspect="1" noEditPoints="1"/>
          </p:cNvSpPr>
          <p:nvPr/>
        </p:nvSpPr>
        <p:spPr bwMode="auto">
          <a:xfrm>
            <a:off x="10559894" y="3012557"/>
            <a:ext cx="230633" cy="221181"/>
          </a:xfrm>
          <a:custGeom>
            <a:avLst/>
            <a:gdLst>
              <a:gd name="T0" fmla="*/ 244 w 244"/>
              <a:gd name="T1" fmla="*/ 234 h 234"/>
              <a:gd name="T2" fmla="*/ 0 w 244"/>
              <a:gd name="T3" fmla="*/ 24 h 234"/>
              <a:gd name="T4" fmla="*/ 244 w 244"/>
              <a:gd name="T5" fmla="*/ 139 h 234"/>
              <a:gd name="T6" fmla="*/ 244 w 244"/>
              <a:gd name="T7" fmla="*/ 72 h 234"/>
              <a:gd name="T8" fmla="*/ 50 w 244"/>
              <a:gd name="T9" fmla="*/ 50 h 234"/>
              <a:gd name="T10" fmla="*/ 195 w 244"/>
              <a:gd name="T11" fmla="*/ 50 h 234"/>
              <a:gd name="T12" fmla="*/ 101 w 244"/>
              <a:gd name="T13" fmla="*/ 103 h 234"/>
              <a:gd name="T14" fmla="*/ 95 w 244"/>
              <a:gd name="T15" fmla="*/ 109 h 234"/>
              <a:gd name="T16" fmla="*/ 101 w 244"/>
              <a:gd name="T17" fmla="*/ 106 h 234"/>
              <a:gd name="T18" fmla="*/ 150 w 244"/>
              <a:gd name="T19" fmla="*/ 103 h 234"/>
              <a:gd name="T20" fmla="*/ 144 w 244"/>
              <a:gd name="T21" fmla="*/ 109 h 234"/>
              <a:gd name="T22" fmla="*/ 150 w 244"/>
              <a:gd name="T23" fmla="*/ 105 h 234"/>
              <a:gd name="T24" fmla="*/ 198 w 244"/>
              <a:gd name="T25" fmla="*/ 103 h 234"/>
              <a:gd name="T26" fmla="*/ 192 w 244"/>
              <a:gd name="T27" fmla="*/ 109 h 234"/>
              <a:gd name="T28" fmla="*/ 198 w 244"/>
              <a:gd name="T29" fmla="*/ 106 h 234"/>
              <a:gd name="T30" fmla="*/ 101 w 244"/>
              <a:gd name="T31" fmla="*/ 136 h 234"/>
              <a:gd name="T32" fmla="*/ 95 w 244"/>
              <a:gd name="T33" fmla="*/ 141 h 234"/>
              <a:gd name="T34" fmla="*/ 101 w 244"/>
              <a:gd name="T35" fmla="*/ 139 h 234"/>
              <a:gd name="T36" fmla="*/ 150 w 244"/>
              <a:gd name="T37" fmla="*/ 136 h 234"/>
              <a:gd name="T38" fmla="*/ 144 w 244"/>
              <a:gd name="T39" fmla="*/ 141 h 234"/>
              <a:gd name="T40" fmla="*/ 150 w 244"/>
              <a:gd name="T41" fmla="*/ 138 h 234"/>
              <a:gd name="T42" fmla="*/ 198 w 244"/>
              <a:gd name="T43" fmla="*/ 136 h 234"/>
              <a:gd name="T44" fmla="*/ 192 w 244"/>
              <a:gd name="T45" fmla="*/ 141 h 234"/>
              <a:gd name="T46" fmla="*/ 198 w 244"/>
              <a:gd name="T47" fmla="*/ 139 h 234"/>
              <a:gd name="T48" fmla="*/ 52 w 244"/>
              <a:gd name="T49" fmla="*/ 136 h 234"/>
              <a:gd name="T50" fmla="*/ 47 w 244"/>
              <a:gd name="T51" fmla="*/ 141 h 234"/>
              <a:gd name="T52" fmla="*/ 52 w 244"/>
              <a:gd name="T53" fmla="*/ 138 h 234"/>
              <a:gd name="T54" fmla="*/ 101 w 244"/>
              <a:gd name="T55" fmla="*/ 168 h 234"/>
              <a:gd name="T56" fmla="*/ 95 w 244"/>
              <a:gd name="T57" fmla="*/ 173 h 234"/>
              <a:gd name="T58" fmla="*/ 101 w 244"/>
              <a:gd name="T59" fmla="*/ 171 h 234"/>
              <a:gd name="T60" fmla="*/ 150 w 244"/>
              <a:gd name="T61" fmla="*/ 168 h 234"/>
              <a:gd name="T62" fmla="*/ 144 w 244"/>
              <a:gd name="T63" fmla="*/ 173 h 234"/>
              <a:gd name="T64" fmla="*/ 150 w 244"/>
              <a:gd name="T65" fmla="*/ 171 h 234"/>
              <a:gd name="T66" fmla="*/ 198 w 244"/>
              <a:gd name="T67" fmla="*/ 168 h 234"/>
              <a:gd name="T68" fmla="*/ 192 w 244"/>
              <a:gd name="T69" fmla="*/ 173 h 234"/>
              <a:gd name="T70" fmla="*/ 198 w 244"/>
              <a:gd name="T71" fmla="*/ 171 h 234"/>
              <a:gd name="T72" fmla="*/ 52 w 244"/>
              <a:gd name="T73" fmla="*/ 168 h 234"/>
              <a:gd name="T74" fmla="*/ 47 w 244"/>
              <a:gd name="T75" fmla="*/ 173 h 234"/>
              <a:gd name="T76" fmla="*/ 52 w 244"/>
              <a:gd name="T77" fmla="*/ 171 h 234"/>
              <a:gd name="T78" fmla="*/ 101 w 244"/>
              <a:gd name="T79" fmla="*/ 200 h 234"/>
              <a:gd name="T80" fmla="*/ 95 w 244"/>
              <a:gd name="T81" fmla="*/ 206 h 234"/>
              <a:gd name="T82" fmla="*/ 101 w 244"/>
              <a:gd name="T83" fmla="*/ 203 h 234"/>
              <a:gd name="T84" fmla="*/ 150 w 244"/>
              <a:gd name="T85" fmla="*/ 200 h 234"/>
              <a:gd name="T86" fmla="*/ 144 w 244"/>
              <a:gd name="T87" fmla="*/ 206 h 234"/>
              <a:gd name="T88" fmla="*/ 150 w 244"/>
              <a:gd name="T89" fmla="*/ 203 h 234"/>
              <a:gd name="T90" fmla="*/ 52 w 244"/>
              <a:gd name="T91" fmla="*/ 200 h 234"/>
              <a:gd name="T92" fmla="*/ 47 w 244"/>
              <a:gd name="T93" fmla="*/ 206 h 234"/>
              <a:gd name="T94" fmla="*/ 52 w 244"/>
              <a:gd name="T95" fmla="*/ 20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 h="234">
                <a:moveTo>
                  <a:pt x="244" y="139"/>
                </a:moveTo>
                <a:lnTo>
                  <a:pt x="244" y="234"/>
                </a:lnTo>
                <a:lnTo>
                  <a:pt x="0" y="234"/>
                </a:lnTo>
                <a:lnTo>
                  <a:pt x="0" y="24"/>
                </a:lnTo>
                <a:lnTo>
                  <a:pt x="244" y="24"/>
                </a:lnTo>
                <a:lnTo>
                  <a:pt x="244" y="139"/>
                </a:lnTo>
                <a:moveTo>
                  <a:pt x="0" y="72"/>
                </a:moveTo>
                <a:lnTo>
                  <a:pt x="244" y="72"/>
                </a:lnTo>
                <a:moveTo>
                  <a:pt x="50" y="0"/>
                </a:moveTo>
                <a:lnTo>
                  <a:pt x="50" y="50"/>
                </a:lnTo>
                <a:moveTo>
                  <a:pt x="195" y="0"/>
                </a:moveTo>
                <a:lnTo>
                  <a:pt x="195" y="50"/>
                </a:lnTo>
                <a:moveTo>
                  <a:pt x="101" y="106"/>
                </a:moveTo>
                <a:lnTo>
                  <a:pt x="101" y="103"/>
                </a:lnTo>
                <a:lnTo>
                  <a:pt x="95" y="103"/>
                </a:lnTo>
                <a:lnTo>
                  <a:pt x="95" y="109"/>
                </a:lnTo>
                <a:lnTo>
                  <a:pt x="101" y="109"/>
                </a:lnTo>
                <a:lnTo>
                  <a:pt x="101" y="106"/>
                </a:lnTo>
                <a:moveTo>
                  <a:pt x="150" y="105"/>
                </a:moveTo>
                <a:lnTo>
                  <a:pt x="150" y="103"/>
                </a:lnTo>
                <a:lnTo>
                  <a:pt x="144" y="103"/>
                </a:lnTo>
                <a:lnTo>
                  <a:pt x="144" y="109"/>
                </a:lnTo>
                <a:lnTo>
                  <a:pt x="150" y="109"/>
                </a:lnTo>
                <a:lnTo>
                  <a:pt x="150" y="105"/>
                </a:lnTo>
                <a:moveTo>
                  <a:pt x="198" y="106"/>
                </a:moveTo>
                <a:lnTo>
                  <a:pt x="198" y="103"/>
                </a:lnTo>
                <a:lnTo>
                  <a:pt x="192" y="103"/>
                </a:lnTo>
                <a:lnTo>
                  <a:pt x="192" y="109"/>
                </a:lnTo>
                <a:lnTo>
                  <a:pt x="198" y="109"/>
                </a:lnTo>
                <a:lnTo>
                  <a:pt x="198" y="106"/>
                </a:lnTo>
                <a:moveTo>
                  <a:pt x="101" y="139"/>
                </a:moveTo>
                <a:lnTo>
                  <a:pt x="101" y="136"/>
                </a:lnTo>
                <a:lnTo>
                  <a:pt x="95" y="136"/>
                </a:lnTo>
                <a:lnTo>
                  <a:pt x="95" y="141"/>
                </a:lnTo>
                <a:lnTo>
                  <a:pt x="101" y="141"/>
                </a:lnTo>
                <a:lnTo>
                  <a:pt x="101" y="139"/>
                </a:lnTo>
                <a:moveTo>
                  <a:pt x="150" y="138"/>
                </a:moveTo>
                <a:lnTo>
                  <a:pt x="150" y="136"/>
                </a:lnTo>
                <a:lnTo>
                  <a:pt x="144" y="136"/>
                </a:lnTo>
                <a:lnTo>
                  <a:pt x="144" y="141"/>
                </a:lnTo>
                <a:lnTo>
                  <a:pt x="150" y="141"/>
                </a:lnTo>
                <a:lnTo>
                  <a:pt x="150" y="138"/>
                </a:lnTo>
                <a:moveTo>
                  <a:pt x="198" y="139"/>
                </a:moveTo>
                <a:lnTo>
                  <a:pt x="198" y="136"/>
                </a:lnTo>
                <a:lnTo>
                  <a:pt x="192" y="136"/>
                </a:lnTo>
                <a:lnTo>
                  <a:pt x="192" y="141"/>
                </a:lnTo>
                <a:lnTo>
                  <a:pt x="198" y="141"/>
                </a:lnTo>
                <a:lnTo>
                  <a:pt x="198" y="139"/>
                </a:lnTo>
                <a:moveTo>
                  <a:pt x="52" y="138"/>
                </a:moveTo>
                <a:lnTo>
                  <a:pt x="52" y="136"/>
                </a:lnTo>
                <a:lnTo>
                  <a:pt x="47" y="136"/>
                </a:lnTo>
                <a:lnTo>
                  <a:pt x="47" y="141"/>
                </a:lnTo>
                <a:lnTo>
                  <a:pt x="52" y="141"/>
                </a:lnTo>
                <a:lnTo>
                  <a:pt x="52" y="138"/>
                </a:lnTo>
                <a:moveTo>
                  <a:pt x="101" y="171"/>
                </a:moveTo>
                <a:lnTo>
                  <a:pt x="101" y="168"/>
                </a:lnTo>
                <a:lnTo>
                  <a:pt x="95" y="168"/>
                </a:lnTo>
                <a:lnTo>
                  <a:pt x="95" y="173"/>
                </a:lnTo>
                <a:lnTo>
                  <a:pt x="101" y="173"/>
                </a:lnTo>
                <a:lnTo>
                  <a:pt x="101" y="171"/>
                </a:lnTo>
                <a:moveTo>
                  <a:pt x="150" y="171"/>
                </a:moveTo>
                <a:lnTo>
                  <a:pt x="150" y="168"/>
                </a:lnTo>
                <a:lnTo>
                  <a:pt x="144" y="168"/>
                </a:lnTo>
                <a:lnTo>
                  <a:pt x="144" y="173"/>
                </a:lnTo>
                <a:lnTo>
                  <a:pt x="150" y="173"/>
                </a:lnTo>
                <a:lnTo>
                  <a:pt x="150" y="171"/>
                </a:lnTo>
                <a:moveTo>
                  <a:pt x="198" y="171"/>
                </a:moveTo>
                <a:lnTo>
                  <a:pt x="198" y="168"/>
                </a:lnTo>
                <a:lnTo>
                  <a:pt x="192" y="168"/>
                </a:lnTo>
                <a:lnTo>
                  <a:pt x="192" y="173"/>
                </a:lnTo>
                <a:lnTo>
                  <a:pt x="198" y="173"/>
                </a:lnTo>
                <a:lnTo>
                  <a:pt x="198" y="171"/>
                </a:lnTo>
                <a:moveTo>
                  <a:pt x="52" y="171"/>
                </a:moveTo>
                <a:lnTo>
                  <a:pt x="52" y="168"/>
                </a:lnTo>
                <a:lnTo>
                  <a:pt x="47" y="168"/>
                </a:lnTo>
                <a:lnTo>
                  <a:pt x="47" y="173"/>
                </a:lnTo>
                <a:lnTo>
                  <a:pt x="52" y="173"/>
                </a:lnTo>
                <a:lnTo>
                  <a:pt x="52" y="171"/>
                </a:lnTo>
                <a:moveTo>
                  <a:pt x="101" y="203"/>
                </a:moveTo>
                <a:lnTo>
                  <a:pt x="101" y="200"/>
                </a:lnTo>
                <a:lnTo>
                  <a:pt x="95" y="200"/>
                </a:lnTo>
                <a:lnTo>
                  <a:pt x="95" y="206"/>
                </a:lnTo>
                <a:lnTo>
                  <a:pt x="101" y="206"/>
                </a:lnTo>
                <a:lnTo>
                  <a:pt x="101" y="203"/>
                </a:lnTo>
                <a:moveTo>
                  <a:pt x="150" y="203"/>
                </a:moveTo>
                <a:lnTo>
                  <a:pt x="150" y="200"/>
                </a:lnTo>
                <a:lnTo>
                  <a:pt x="144" y="200"/>
                </a:lnTo>
                <a:lnTo>
                  <a:pt x="144" y="206"/>
                </a:lnTo>
                <a:lnTo>
                  <a:pt x="150" y="206"/>
                </a:lnTo>
                <a:lnTo>
                  <a:pt x="150" y="203"/>
                </a:lnTo>
                <a:moveTo>
                  <a:pt x="52" y="202"/>
                </a:moveTo>
                <a:lnTo>
                  <a:pt x="52" y="200"/>
                </a:lnTo>
                <a:lnTo>
                  <a:pt x="47" y="200"/>
                </a:lnTo>
                <a:lnTo>
                  <a:pt x="47" y="206"/>
                </a:lnTo>
                <a:lnTo>
                  <a:pt x="52" y="206"/>
                </a:lnTo>
                <a:lnTo>
                  <a:pt x="52" y="202"/>
                </a:lnTo>
              </a:path>
            </a:pathLst>
          </a:custGeom>
          <a:solidFill>
            <a:schemeClr val="bg1"/>
          </a:solidFill>
          <a:ln w="19050" cap="flat">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63" name="mail_5"/>
          <p:cNvSpPr>
            <a:spLocks noChangeAspect="1" noEditPoints="1"/>
          </p:cNvSpPr>
          <p:nvPr/>
        </p:nvSpPr>
        <p:spPr bwMode="auto">
          <a:xfrm>
            <a:off x="10596115" y="3990924"/>
            <a:ext cx="402646" cy="357908"/>
          </a:xfrm>
          <a:custGeom>
            <a:avLst/>
            <a:gdLst>
              <a:gd name="T0" fmla="*/ 102 w 234"/>
              <a:gd name="T1" fmla="*/ 127 h 208"/>
              <a:gd name="T2" fmla="*/ 116 w 234"/>
              <a:gd name="T3" fmla="*/ 134 h 208"/>
              <a:gd name="T4" fmla="*/ 132 w 234"/>
              <a:gd name="T5" fmla="*/ 126 h 208"/>
              <a:gd name="T6" fmla="*/ 132 w 234"/>
              <a:gd name="T7" fmla="*/ 126 h 208"/>
              <a:gd name="T8" fmla="*/ 234 w 234"/>
              <a:gd name="T9" fmla="*/ 77 h 208"/>
              <a:gd name="T10" fmla="*/ 234 w 234"/>
              <a:gd name="T11" fmla="*/ 208 h 208"/>
              <a:gd name="T12" fmla="*/ 0 w 234"/>
              <a:gd name="T13" fmla="*/ 208 h 208"/>
              <a:gd name="T14" fmla="*/ 0 w 234"/>
              <a:gd name="T15" fmla="*/ 77 h 208"/>
              <a:gd name="T16" fmla="*/ 102 w 234"/>
              <a:gd name="T17" fmla="*/ 127 h 208"/>
              <a:gd name="T18" fmla="*/ 219 w 234"/>
              <a:gd name="T19" fmla="*/ 85 h 208"/>
              <a:gd name="T20" fmla="*/ 219 w 234"/>
              <a:gd name="T21" fmla="*/ 0 h 208"/>
              <a:gd name="T22" fmla="*/ 15 w 234"/>
              <a:gd name="T23" fmla="*/ 0 h 208"/>
              <a:gd name="T24" fmla="*/ 15 w 234"/>
              <a:gd name="T25" fmla="*/ 85 h 208"/>
              <a:gd name="T26" fmla="*/ 43 w 234"/>
              <a:gd name="T27" fmla="*/ 40 h 208"/>
              <a:gd name="T28" fmla="*/ 191 w 234"/>
              <a:gd name="T29" fmla="*/ 40 h 208"/>
              <a:gd name="T30" fmla="*/ 43 w 234"/>
              <a:gd name="T31" fmla="*/ 86 h 208"/>
              <a:gd name="T32" fmla="*/ 191 w 234"/>
              <a:gd name="T33" fmla="*/ 86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4" h="208">
                <a:moveTo>
                  <a:pt x="102" y="127"/>
                </a:moveTo>
                <a:lnTo>
                  <a:pt x="116" y="134"/>
                </a:lnTo>
                <a:lnTo>
                  <a:pt x="132" y="126"/>
                </a:lnTo>
                <a:moveTo>
                  <a:pt x="132" y="126"/>
                </a:moveTo>
                <a:lnTo>
                  <a:pt x="234" y="77"/>
                </a:lnTo>
                <a:lnTo>
                  <a:pt x="234" y="208"/>
                </a:lnTo>
                <a:lnTo>
                  <a:pt x="0" y="208"/>
                </a:lnTo>
                <a:lnTo>
                  <a:pt x="0" y="77"/>
                </a:lnTo>
                <a:lnTo>
                  <a:pt x="102" y="127"/>
                </a:lnTo>
                <a:moveTo>
                  <a:pt x="219" y="85"/>
                </a:moveTo>
                <a:lnTo>
                  <a:pt x="219" y="0"/>
                </a:lnTo>
                <a:lnTo>
                  <a:pt x="15" y="0"/>
                </a:lnTo>
                <a:lnTo>
                  <a:pt x="15" y="85"/>
                </a:lnTo>
                <a:moveTo>
                  <a:pt x="43" y="40"/>
                </a:moveTo>
                <a:lnTo>
                  <a:pt x="191" y="40"/>
                </a:lnTo>
                <a:moveTo>
                  <a:pt x="43" y="86"/>
                </a:moveTo>
                <a:lnTo>
                  <a:pt x="191" y="86"/>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1483100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2"/>
                                        </p:tgtEl>
                                        <p:attrNameLst>
                                          <p:attrName>style.visibility</p:attrName>
                                        </p:attrNameLst>
                                      </p:cBhvr>
                                      <p:to>
                                        <p:strVal val="visible"/>
                                      </p:to>
                                    </p:set>
                                    <p:animEffect transition="in" filter="fade">
                                      <p:cBhvr>
                                        <p:cTn id="7" dur="500"/>
                                        <p:tgtEl>
                                          <p:spTgt spid="23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decel="10000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750" fill="hold"/>
                                        <p:tgtEl>
                                          <p:spTgt spid="4"/>
                                        </p:tgtEl>
                                        <p:attrNameLst>
                                          <p:attrName>ppt_x</p:attrName>
                                        </p:attrNameLst>
                                      </p:cBhvr>
                                      <p:tavLst>
                                        <p:tav tm="0">
                                          <p:val>
                                            <p:strVal val="#ppt_x"/>
                                          </p:val>
                                        </p:tav>
                                        <p:tav tm="100000">
                                          <p:val>
                                            <p:strVal val="#ppt_x"/>
                                          </p:val>
                                        </p:tav>
                                      </p:tavLst>
                                    </p:anim>
                                    <p:anim calcmode="lin" valueType="num">
                                      <p:cBhvr additive="base">
                                        <p:cTn id="13"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fade">
                                      <p:cBhvr>
                                        <p:cTn id="24" dur="500"/>
                                        <p:tgtEl>
                                          <p:spTgt spid="5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3"/>
                                        </p:tgtEl>
                                        <p:attrNameLst>
                                          <p:attrName>style.visibility</p:attrName>
                                        </p:attrNameLst>
                                      </p:cBhvr>
                                      <p:to>
                                        <p:strVal val="visible"/>
                                      </p:to>
                                    </p:set>
                                    <p:animEffect transition="in" filter="fade">
                                      <p:cBhvr>
                                        <p:cTn id="27" dur="500"/>
                                        <p:tgtEl>
                                          <p:spTgt spid="23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2"/>
                                        </p:tgtEl>
                                        <p:attrNameLst>
                                          <p:attrName>style.visibility</p:attrName>
                                        </p:attrNameLst>
                                      </p:cBhvr>
                                      <p:to>
                                        <p:strVal val="visible"/>
                                      </p:to>
                                    </p:set>
                                    <p:animEffect transition="in" filter="fade">
                                      <p:cBhvr>
                                        <p:cTn id="30" dur="500"/>
                                        <p:tgtEl>
                                          <p:spTgt spid="15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5"/>
                                        </p:tgtEl>
                                        <p:attrNameLst>
                                          <p:attrName>style.visibility</p:attrName>
                                        </p:attrNameLst>
                                      </p:cBhvr>
                                      <p:to>
                                        <p:strVal val="visible"/>
                                      </p:to>
                                    </p:set>
                                    <p:animEffect transition="in" filter="fade">
                                      <p:cBhvr>
                                        <p:cTn id="36" dur="500"/>
                                        <p:tgtEl>
                                          <p:spTgt spid="15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6"/>
                                        </p:tgtEl>
                                        <p:attrNameLst>
                                          <p:attrName>style.visibility</p:attrName>
                                        </p:attrNameLst>
                                      </p:cBhvr>
                                      <p:to>
                                        <p:strVal val="visible"/>
                                      </p:to>
                                    </p:set>
                                    <p:animEffect transition="in" filter="fade">
                                      <p:cBhvr>
                                        <p:cTn id="39" dur="500"/>
                                        <p:tgtEl>
                                          <p:spTgt spid="15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6"/>
                                        </p:tgtEl>
                                        <p:attrNameLst>
                                          <p:attrName>style.visibility</p:attrName>
                                        </p:attrNameLst>
                                      </p:cBhvr>
                                      <p:to>
                                        <p:strVal val="visible"/>
                                      </p:to>
                                    </p:set>
                                    <p:animEffect transition="in" filter="fade">
                                      <p:cBhvr>
                                        <p:cTn id="44" dur="500"/>
                                        <p:tgtEl>
                                          <p:spTgt spid="18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2"/>
                                        </p:tgtEl>
                                        <p:attrNameLst>
                                          <p:attrName>style.visibility</p:attrName>
                                        </p:attrNameLst>
                                      </p:cBhvr>
                                      <p:to>
                                        <p:strVal val="visible"/>
                                      </p:to>
                                    </p:set>
                                    <p:animEffect transition="in" filter="fade">
                                      <p:cBhvr>
                                        <p:cTn id="47" dur="500"/>
                                        <p:tgtEl>
                                          <p:spTgt spid="19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6"/>
                                        </p:tgtEl>
                                        <p:attrNameLst>
                                          <p:attrName>style.visibility</p:attrName>
                                        </p:attrNameLst>
                                      </p:cBhvr>
                                      <p:to>
                                        <p:strVal val="visible"/>
                                      </p:to>
                                    </p:set>
                                    <p:animEffect transition="in" filter="fade">
                                      <p:cBhvr>
                                        <p:cTn id="53" dur="500"/>
                                        <p:tgtEl>
                                          <p:spTgt spid="10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500"/>
                                        <p:tgtEl>
                                          <p:spTgt spid="5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8"/>
                                        </p:tgtEl>
                                        <p:attrNameLst>
                                          <p:attrName>style.visibility</p:attrName>
                                        </p:attrNameLst>
                                      </p:cBhvr>
                                      <p:to>
                                        <p:strVal val="visible"/>
                                      </p:to>
                                    </p:set>
                                    <p:animEffect transition="in" filter="fade">
                                      <p:cBhvr>
                                        <p:cTn id="59" dur="500"/>
                                        <p:tgtEl>
                                          <p:spTgt spid="15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59"/>
                                        </p:tgtEl>
                                        <p:attrNameLst>
                                          <p:attrName>style.visibility</p:attrName>
                                        </p:attrNameLst>
                                      </p:cBhvr>
                                      <p:to>
                                        <p:strVal val="visible"/>
                                      </p:to>
                                    </p:set>
                                    <p:animEffect transition="in" filter="fade">
                                      <p:cBhvr>
                                        <p:cTn id="62" dur="500"/>
                                        <p:tgtEl>
                                          <p:spTgt spid="15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63"/>
                                        </p:tgtEl>
                                        <p:attrNameLst>
                                          <p:attrName>style.visibility</p:attrName>
                                        </p:attrNameLst>
                                      </p:cBhvr>
                                      <p:to>
                                        <p:strVal val="visible"/>
                                      </p:to>
                                    </p:set>
                                    <p:animEffect transition="in" filter="fade">
                                      <p:cBhvr>
                                        <p:cTn id="65"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92" grpId="0" animBg="1"/>
      <p:bldP spid="4" grpId="0"/>
      <p:bldP spid="5" grpId="0" animBg="1"/>
      <p:bldP spid="52" grpId="0"/>
      <p:bldP spid="53" grpId="0"/>
      <p:bldP spid="233" grpId="0" animBg="1"/>
      <p:bldP spid="8" grpId="0" animBg="1"/>
      <p:bldP spid="106" grpId="0" animBg="1"/>
      <p:bldP spid="58" grpId="0"/>
      <p:bldP spid="232" grpId="0" animBg="1"/>
      <p:bldP spid="152" grpId="0" animBg="1"/>
      <p:bldP spid="153" grpId="0" animBg="1"/>
      <p:bldP spid="155" grpId="0" animBg="1"/>
      <p:bldP spid="156" grpId="0" animBg="1"/>
      <p:bldP spid="158" grpId="0" animBg="1"/>
      <p:bldP spid="159" grpId="0" animBg="1"/>
      <p:bldP spid="16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 name="Picture 134" descr="Hadoop.gif">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54301" y="4165886"/>
            <a:ext cx="510826" cy="391100"/>
          </a:xfrm>
          <a:prstGeom prst="rect">
            <a:avLst/>
          </a:prstGeom>
        </p:spPr>
      </p:pic>
      <p:sp>
        <p:nvSpPr>
          <p:cNvPr id="404" name="Rectangle 403"/>
          <p:cNvSpPr/>
          <p:nvPr/>
        </p:nvSpPr>
        <p:spPr>
          <a:xfrm>
            <a:off x="278592" y="1610327"/>
            <a:ext cx="1644472" cy="3275029"/>
          </a:xfrm>
          <a:prstGeom prst="rect">
            <a:avLst/>
          </a:prstGeom>
          <a:solidFill>
            <a:schemeClr val="bg1">
              <a:alpha val="10000"/>
            </a:schemeClr>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48" name="Rectangle 347"/>
          <p:cNvSpPr/>
          <p:nvPr/>
        </p:nvSpPr>
        <p:spPr>
          <a:xfrm>
            <a:off x="1988438" y="1610327"/>
            <a:ext cx="7609469" cy="3275029"/>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167" name="Rectangle 166"/>
          <p:cNvSpPr/>
          <p:nvPr/>
        </p:nvSpPr>
        <p:spPr>
          <a:xfrm>
            <a:off x="278592" y="1610327"/>
            <a:ext cx="1644472" cy="3275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OLTP</a:t>
            </a: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Mobile</a:t>
            </a: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ERP</a:t>
            </a: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LOB</a:t>
            </a:r>
          </a:p>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Graph</a:t>
            </a: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Social</a:t>
            </a:r>
          </a:p>
          <a:p>
            <a:pPr marL="231775" indent="111125" defTabSz="932472" fontAlgn="base">
              <a:lnSpc>
                <a:spcPct val="90000"/>
              </a:lnSpc>
              <a:spcBef>
                <a:spcPts val="600"/>
              </a:spcBef>
              <a:spcAft>
                <a:spcPts val="600"/>
              </a:spcAft>
            </a:pPr>
            <a:r>
              <a:rPr lang="en-US" sz="1200" err="1">
                <a:gradFill>
                  <a:gsLst>
                    <a:gs pos="0">
                      <a:schemeClr val="tx1"/>
                    </a:gs>
                    <a:gs pos="100000">
                      <a:schemeClr val="tx1"/>
                    </a:gs>
                  </a:gsLst>
                  <a:lin ang="5400000" scaled="0"/>
                </a:gradFill>
                <a:latin typeface="Segoe UI" panose="020B0502040204020203" pitchFamily="34" charset="0"/>
                <a:cs typeface="Segoe UI" panose="020B0502040204020203" pitchFamily="34" charset="0"/>
              </a:rPr>
              <a:t>IoT</a:t>
            </a: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a:p>
            <a:pPr marL="231775" indent="111125"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Media</a:t>
            </a:r>
          </a:p>
        </p:txBody>
      </p:sp>
      <p:sp>
        <p:nvSpPr>
          <p:cNvPr id="2" name="Title 1"/>
          <p:cNvSpPr>
            <a:spLocks noGrp="1"/>
          </p:cNvSpPr>
          <p:nvPr>
            <p:ph type="title"/>
          </p:nvPr>
        </p:nvSpPr>
        <p:spPr/>
        <p:txBody>
          <a:bodyPr/>
          <a:lstStyle/>
          <a:p>
            <a:r>
              <a:rPr lang="en-US" sz="4400"/>
              <a:t>Power your entire data estate with SQL Server 2017</a:t>
            </a:r>
          </a:p>
        </p:txBody>
      </p:sp>
      <p:graphicFrame>
        <p:nvGraphicFramePr>
          <p:cNvPr id="166" name="Chart 165"/>
          <p:cNvGraphicFramePr/>
          <p:nvPr>
            <p:extLst/>
          </p:nvPr>
        </p:nvGraphicFramePr>
        <p:xfrm>
          <a:off x="3600450" y="4335462"/>
          <a:ext cx="8559800" cy="1495576"/>
        </p:xfrm>
        <a:graphic>
          <a:graphicData uri="http://schemas.openxmlformats.org/drawingml/2006/chart">
            <c:chart xmlns:c="http://schemas.openxmlformats.org/drawingml/2006/chart" xmlns:r="http://schemas.openxmlformats.org/officeDocument/2006/relationships" r:id="rId4"/>
          </a:graphicData>
        </a:graphic>
      </p:graphicFrame>
      <p:sp>
        <p:nvSpPr>
          <p:cNvPr id="210" name="Rectangle 209"/>
          <p:cNvSpPr/>
          <p:nvPr/>
        </p:nvSpPr>
        <p:spPr>
          <a:xfrm>
            <a:off x="278592" y="1224519"/>
            <a:ext cx="1644472" cy="276750"/>
          </a:xfrm>
          <a:prstGeom prst="rect">
            <a:avLst/>
          </a:prstGeom>
          <a:noFill/>
          <a:ln w="10795" cap="flat" cmpd="sng" algn="ctr">
            <a:noFill/>
            <a:prstDash val="solid"/>
          </a:ln>
          <a:effectLst/>
        </p:spPr>
        <p:txBody>
          <a:bodyPr lIns="182880" tIns="146304" rIns="182880" bIns="146304" rtlCol="0" anchor="ctr" anchorCtr="0"/>
          <a:lstStyle/>
          <a:p>
            <a:pP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sources</a:t>
            </a:r>
          </a:p>
        </p:txBody>
      </p:sp>
      <p:sp>
        <p:nvSpPr>
          <p:cNvPr id="212" name="Pentagon 8"/>
          <p:cNvSpPr/>
          <p:nvPr/>
        </p:nvSpPr>
        <p:spPr>
          <a:xfrm>
            <a:off x="1993229" y="1610327"/>
            <a:ext cx="378400" cy="3276633"/>
          </a:xfrm>
          <a:prstGeom prst="rect">
            <a:avLst/>
          </a:prstGeom>
          <a:solidFill>
            <a:schemeClr val="accent1"/>
          </a:solidFill>
          <a:ln w="12700" cap="flat" cmpd="sng" algn="ctr">
            <a:noFill/>
            <a:prstDash val="solid"/>
            <a:miter lim="800000"/>
          </a:ln>
          <a:effectLst/>
        </p:spPr>
        <p:txBody>
          <a:bodyPr vert="vert270" lIns="0" tIns="1188720" rIns="0" bIns="182880" rtlCol="0" anchor="ctr"/>
          <a:lstStyle/>
          <a:p>
            <a:pPr algn="ctr" defTabSz="698647" fontAlgn="base">
              <a:lnSpc>
                <a:spcPct val="90000"/>
              </a:lnSpc>
              <a:spcBef>
                <a:spcPct val="0"/>
              </a:spcBef>
              <a:spcAft>
                <a:spcPct val="0"/>
              </a:spcAft>
              <a:defRPr/>
            </a:pPr>
            <a:r>
              <a:rPr lang="en-US" sz="1400" kern="0" spc="-4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Data virtualization</a:t>
            </a:r>
          </a:p>
        </p:txBody>
      </p:sp>
      <p:sp>
        <p:nvSpPr>
          <p:cNvPr id="218" name="Rectangle 217"/>
          <p:cNvSpPr/>
          <p:nvPr/>
        </p:nvSpPr>
        <p:spPr>
          <a:xfrm>
            <a:off x="2377991" y="3774460"/>
            <a:ext cx="2396896" cy="480131"/>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Big data processing</a:t>
            </a:r>
          </a:p>
        </p:txBody>
      </p:sp>
      <p:sp>
        <p:nvSpPr>
          <p:cNvPr id="219" name="Rectangle 218"/>
          <p:cNvSpPr/>
          <p:nvPr/>
        </p:nvSpPr>
        <p:spPr>
          <a:xfrm>
            <a:off x="2377991" y="2696061"/>
            <a:ext cx="2168332" cy="480131"/>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Data warehousing</a:t>
            </a:r>
          </a:p>
        </p:txBody>
      </p:sp>
      <p:sp>
        <p:nvSpPr>
          <p:cNvPr id="220" name="Rectangle 219"/>
          <p:cNvSpPr/>
          <p:nvPr/>
        </p:nvSpPr>
        <p:spPr>
          <a:xfrm>
            <a:off x="2377991" y="1617662"/>
            <a:ext cx="2168332" cy="480131"/>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Operational data</a:t>
            </a:r>
          </a:p>
        </p:txBody>
      </p:sp>
      <p:grpSp>
        <p:nvGrpSpPr>
          <p:cNvPr id="240" name="Group 239"/>
          <p:cNvGrpSpPr/>
          <p:nvPr/>
        </p:nvGrpSpPr>
        <p:grpSpPr>
          <a:xfrm>
            <a:off x="7788941" y="3057342"/>
            <a:ext cx="863631" cy="698591"/>
            <a:chOff x="5029365" y="3012570"/>
            <a:chExt cx="870256" cy="703951"/>
          </a:xfrm>
        </p:grpSpPr>
        <p:sp>
          <p:nvSpPr>
            <p:cNvPr id="241" name="Rectangle 240"/>
            <p:cNvSpPr/>
            <p:nvPr/>
          </p:nvSpPr>
          <p:spPr bwMode="auto">
            <a:xfrm>
              <a:off x="5332504" y="3355545"/>
              <a:ext cx="271092" cy="360976"/>
            </a:xfrm>
            <a:prstGeom prst="rect">
              <a:avLst/>
            </a:prstGeom>
            <a:noFill/>
            <a:ln w="12700" cap="flat" cmpd="sng" algn="ctr">
              <a:solidFill>
                <a:schemeClr val="bg1">
                  <a:lumMod val="85000"/>
                </a:schemeClr>
              </a:solidFill>
              <a:prstDash val="solid"/>
              <a:miter lim="800000"/>
              <a:headEnd type="none" w="med" len="med"/>
              <a:tailEnd type="none" w="med" len="med"/>
            </a:ln>
            <a:effectLst/>
          </p:spPr>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31398">
                <a:lnSpc>
                  <a:spcPct val="90000"/>
                </a:lnSpc>
                <a:defRPr/>
              </a:pPr>
              <a:endParaRPr lang="en-US" sz="1122" b="1" kern="0">
                <a:solidFill>
                  <a:prstClr val="white"/>
                </a:solidFill>
                <a:latin typeface="Segoe UI"/>
                <a:ea typeface="Segoe UI Black" panose="020B0A02040204020203" pitchFamily="34" charset="0"/>
                <a:cs typeface="Segoe UI Black" panose="020B0A02040204020203" pitchFamily="34" charset="0"/>
              </a:endParaRPr>
            </a:p>
          </p:txBody>
        </p:sp>
        <p:sp>
          <p:nvSpPr>
            <p:cNvPr id="242" name="Rectangle 241"/>
            <p:cNvSpPr/>
            <p:nvPr/>
          </p:nvSpPr>
          <p:spPr bwMode="auto">
            <a:xfrm>
              <a:off x="5029365" y="3271145"/>
              <a:ext cx="271092" cy="445376"/>
            </a:xfrm>
            <a:prstGeom prst="rect">
              <a:avLst/>
            </a:prstGeom>
            <a:noFill/>
            <a:ln w="12700" cap="flat" cmpd="sng" algn="ctr">
              <a:solidFill>
                <a:schemeClr val="bg1">
                  <a:lumMod val="85000"/>
                </a:schemeClr>
              </a:solidFill>
              <a:prstDash val="solid"/>
              <a:miter lim="800000"/>
              <a:headEnd type="none" w="med" len="med"/>
              <a:tailEnd type="none" w="med" len="med"/>
            </a:ln>
            <a:effectLst/>
          </p:spPr>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31398">
                <a:lnSpc>
                  <a:spcPct val="90000"/>
                </a:lnSpc>
                <a:defRPr/>
              </a:pPr>
              <a:endParaRPr lang="en-US" sz="1632" b="1" kern="0">
                <a:solidFill>
                  <a:prstClr val="white"/>
                </a:solidFill>
                <a:latin typeface="Segoe UI"/>
                <a:ea typeface="Segoe UI Black" panose="020B0A02040204020203" pitchFamily="34" charset="0"/>
                <a:cs typeface="Segoe UI Black" panose="020B0A02040204020203" pitchFamily="34" charset="0"/>
              </a:endParaRPr>
            </a:p>
          </p:txBody>
        </p:sp>
        <p:sp>
          <p:nvSpPr>
            <p:cNvPr id="243" name="Rectangle 242"/>
            <p:cNvSpPr/>
            <p:nvPr/>
          </p:nvSpPr>
          <p:spPr bwMode="auto">
            <a:xfrm>
              <a:off x="5628529" y="3430759"/>
              <a:ext cx="271092" cy="285762"/>
            </a:xfrm>
            <a:prstGeom prst="rect">
              <a:avLst/>
            </a:prstGeom>
            <a:noFill/>
            <a:ln w="12700" cap="flat" cmpd="sng" algn="ctr">
              <a:solidFill>
                <a:schemeClr val="bg1">
                  <a:lumMod val="85000"/>
                </a:schemeClr>
              </a:solidFill>
              <a:prstDash val="solid"/>
              <a:miter lim="800000"/>
              <a:headEnd type="none" w="med" len="med"/>
              <a:tailEnd type="none" w="med" len="med"/>
            </a:ln>
            <a:effectLst/>
          </p:spPr>
          <p:txBody>
            <a:bodyPr rot="0" spcFirstLastPara="0" vertOverflow="overflow" horzOverflow="overflow" vert="horz" wrap="square" lIns="0" tIns="0" rIns="0" bIns="46630" numCol="1" spcCol="0" rtlCol="0" fromWordArt="0" anchor="b" anchorCtr="0" forceAA="0" compatLnSpc="1">
              <a:prstTxWarp prst="textNoShape">
                <a:avLst/>
              </a:prstTxWarp>
              <a:noAutofit/>
            </a:bodyPr>
            <a:lstStyle/>
            <a:p>
              <a:pPr algn="ctr" defTabSz="931398">
                <a:lnSpc>
                  <a:spcPct val="90000"/>
                </a:lnSpc>
                <a:defRPr/>
              </a:pPr>
              <a:endParaRPr lang="en-US" sz="1020" b="1" kern="0">
                <a:solidFill>
                  <a:prstClr val="white"/>
                </a:solidFill>
                <a:latin typeface="Segoe UI"/>
                <a:ea typeface="Segoe UI Black" panose="020B0A02040204020203" pitchFamily="34" charset="0"/>
                <a:cs typeface="Segoe UI Black" panose="020B0A02040204020203" pitchFamily="34" charset="0"/>
              </a:endParaRPr>
            </a:p>
          </p:txBody>
        </p:sp>
        <p:sp>
          <p:nvSpPr>
            <p:cNvPr id="244" name="Freeform 248"/>
            <p:cNvSpPr/>
            <p:nvPr/>
          </p:nvSpPr>
          <p:spPr bwMode="auto">
            <a:xfrm>
              <a:off x="5041289" y="301257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816" b="1" kern="0">
                  <a:gradFill>
                    <a:gsLst>
                      <a:gs pos="2917">
                        <a:schemeClr val="bg1"/>
                      </a:gs>
                      <a:gs pos="100000">
                        <a:schemeClr val="bg1"/>
                      </a:gs>
                    </a:gsLst>
                  </a:gradFill>
                  <a:latin typeface="Segoe UI"/>
                  <a:ea typeface="Segoe UI" pitchFamily="34" charset="0"/>
                  <a:cs typeface="Segoe UI" pitchFamily="34" charset="0"/>
                </a:rPr>
                <a:t>#1</a:t>
              </a:r>
            </a:p>
          </p:txBody>
        </p:sp>
        <p:sp>
          <p:nvSpPr>
            <p:cNvPr id="245" name="Freeform 249"/>
            <p:cNvSpPr/>
            <p:nvPr/>
          </p:nvSpPr>
          <p:spPr bwMode="auto">
            <a:xfrm>
              <a:off x="5344426" y="3093920"/>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816" b="1" kern="0">
                  <a:gradFill>
                    <a:gsLst>
                      <a:gs pos="2917">
                        <a:schemeClr val="bg1"/>
                      </a:gs>
                      <a:gs pos="100000">
                        <a:schemeClr val="bg1"/>
                      </a:gs>
                    </a:gsLst>
                  </a:gradFill>
                  <a:latin typeface="Segoe UI"/>
                  <a:ea typeface="Segoe UI" pitchFamily="34" charset="0"/>
                  <a:cs typeface="Segoe UI" pitchFamily="34" charset="0"/>
                </a:rPr>
                <a:t>#2</a:t>
              </a:r>
            </a:p>
          </p:txBody>
        </p:sp>
        <p:sp>
          <p:nvSpPr>
            <p:cNvPr id="246" name="Freeform 250"/>
            <p:cNvSpPr/>
            <p:nvPr/>
          </p:nvSpPr>
          <p:spPr bwMode="auto">
            <a:xfrm>
              <a:off x="5641942" y="3170026"/>
              <a:ext cx="247248" cy="3171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816" b="1" kern="0">
                  <a:gradFill>
                    <a:gsLst>
                      <a:gs pos="2917">
                        <a:schemeClr val="bg1"/>
                      </a:gs>
                      <a:gs pos="100000">
                        <a:schemeClr val="bg1"/>
                      </a:gs>
                    </a:gsLst>
                    <a:lin ang="5400000" scaled="0"/>
                  </a:gradFill>
                  <a:latin typeface="Segoe UI"/>
                  <a:ea typeface="Segoe UI" pitchFamily="34" charset="0"/>
                  <a:cs typeface="Segoe UI" pitchFamily="34" charset="0"/>
                </a:rPr>
                <a:t>#3</a:t>
              </a:r>
            </a:p>
          </p:txBody>
        </p:sp>
      </p:grpSp>
      <p:sp>
        <p:nvSpPr>
          <p:cNvPr id="255" name="Rectangle 254"/>
          <p:cNvSpPr/>
          <p:nvPr/>
        </p:nvSpPr>
        <p:spPr>
          <a:xfrm>
            <a:off x="6047412" y="3008855"/>
            <a:ext cx="351833" cy="270284"/>
          </a:xfrm>
          <a:prstGeom prst="rect">
            <a:avLst/>
          </a:prstGeom>
        </p:spPr>
        <p:txBody>
          <a:bodyPr wrap="none">
            <a:spAutoFit/>
          </a:bodyPr>
          <a:lstStyle/>
          <a:p>
            <a:pPr defTabSz="932597">
              <a:defRPr/>
            </a:pPr>
            <a:r>
              <a:rPr lang="en-US" sz="1122" kern="0">
                <a:gradFill>
                  <a:gsLst>
                    <a:gs pos="2917">
                      <a:schemeClr val="accent1"/>
                    </a:gs>
                    <a:gs pos="100000">
                      <a:schemeClr val="accent1"/>
                    </a:gs>
                  </a:gsLst>
                  <a:lin ang="5400000" scaled="0"/>
                </a:gradFill>
                <a:latin typeface="Segoe UI Semibold" panose="020B0702040204020203" pitchFamily="34" charset="0"/>
                <a:ea typeface="Segoe UI" pitchFamily="34" charset="0"/>
                <a:cs typeface="Segoe UI Semibold" panose="020B0702040204020203" pitchFamily="34" charset="0"/>
              </a:rPr>
              <a:t>PB</a:t>
            </a:r>
            <a:endParaRPr lang="en-US" sz="1122" kern="0">
              <a:gradFill>
                <a:gsLst>
                  <a:gs pos="2917">
                    <a:schemeClr val="accent1"/>
                  </a:gs>
                  <a:gs pos="100000">
                    <a:schemeClr val="accent1"/>
                  </a:gs>
                </a:gsLst>
                <a:lin ang="5400000" scaled="0"/>
              </a:gradFill>
              <a:latin typeface="Segoe UI Semibold" panose="020B0702040204020203" pitchFamily="34" charset="0"/>
              <a:cs typeface="Segoe UI Semibold" panose="020B0702040204020203" pitchFamily="34" charset="0"/>
            </a:endParaRPr>
          </a:p>
        </p:txBody>
      </p:sp>
      <p:sp>
        <p:nvSpPr>
          <p:cNvPr id="268" name="TextBox 267"/>
          <p:cNvSpPr txBox="1"/>
          <p:nvPr/>
        </p:nvSpPr>
        <p:spPr>
          <a:xfrm>
            <a:off x="5622378" y="5400686"/>
            <a:ext cx="277320"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SQL Server</a:t>
            </a:r>
          </a:p>
        </p:txBody>
      </p:sp>
      <p:sp>
        <p:nvSpPr>
          <p:cNvPr id="269" name="TextBox 268"/>
          <p:cNvSpPr txBox="1"/>
          <p:nvPr/>
        </p:nvSpPr>
        <p:spPr>
          <a:xfrm>
            <a:off x="5623031" y="5320234"/>
            <a:ext cx="272190"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SAP HANA</a:t>
            </a:r>
          </a:p>
        </p:txBody>
      </p:sp>
      <p:sp>
        <p:nvSpPr>
          <p:cNvPr id="270" name="TextBox 269"/>
          <p:cNvSpPr txBox="1"/>
          <p:nvPr/>
        </p:nvSpPr>
        <p:spPr>
          <a:xfrm>
            <a:off x="5598665" y="5243604"/>
            <a:ext cx="296556"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PostgreSQL</a:t>
            </a:r>
          </a:p>
        </p:txBody>
      </p:sp>
      <p:sp>
        <p:nvSpPr>
          <p:cNvPr id="271" name="TextBox 270"/>
          <p:cNvSpPr txBox="1"/>
          <p:nvPr/>
        </p:nvSpPr>
        <p:spPr>
          <a:xfrm>
            <a:off x="5673685" y="5166974"/>
            <a:ext cx="221536"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IBM DB2</a:t>
            </a:r>
          </a:p>
        </p:txBody>
      </p:sp>
      <p:sp>
        <p:nvSpPr>
          <p:cNvPr id="272" name="TextBox 271"/>
          <p:cNvSpPr txBox="1"/>
          <p:nvPr/>
        </p:nvSpPr>
        <p:spPr>
          <a:xfrm>
            <a:off x="5730752" y="5090344"/>
            <a:ext cx="164469"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Oracle</a:t>
            </a:r>
          </a:p>
        </p:txBody>
      </p:sp>
      <p:sp>
        <p:nvSpPr>
          <p:cNvPr id="273" name="TextBox 272"/>
          <p:cNvSpPr txBox="1"/>
          <p:nvPr/>
        </p:nvSpPr>
        <p:spPr>
          <a:xfrm>
            <a:off x="5717287" y="5013714"/>
            <a:ext cx="177934" cy="61555"/>
          </a:xfrm>
          <a:prstGeom prst="rect">
            <a:avLst/>
          </a:prstGeom>
          <a:noFill/>
        </p:spPr>
        <p:txBody>
          <a:bodyPr wrap="none" lIns="0" tIns="0" rIns="0" bIns="0" rtlCol="0">
            <a:spAutoFit/>
          </a:bodyPr>
          <a:lstStyle/>
          <a:p>
            <a:pPr algn="r" defTabSz="932597">
              <a:defRPr/>
            </a:pPr>
            <a:r>
              <a:rPr lang="en-US" sz="400" kern="0" spc="2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MySQL</a:t>
            </a:r>
          </a:p>
        </p:txBody>
      </p:sp>
      <p:sp>
        <p:nvSpPr>
          <p:cNvPr id="274" name="Rectangle 273"/>
          <p:cNvSpPr/>
          <p:nvPr/>
        </p:nvSpPr>
        <p:spPr>
          <a:xfrm>
            <a:off x="181856" y="6528740"/>
            <a:ext cx="11803352" cy="371170"/>
          </a:xfrm>
          <a:prstGeom prst="rect">
            <a:avLst/>
          </a:prstGeom>
        </p:spPr>
        <p:txBody>
          <a:bodyPr wrap="square" bIns="93260" anchor="b">
            <a:spAutoFit/>
          </a:bodyPr>
          <a:lstStyle/>
          <a:p>
            <a:pPr defTabSz="932597">
              <a:spcAft>
                <a:spcPts val="204"/>
              </a:spcAft>
              <a:defRPr/>
            </a:pPr>
            <a:r>
              <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rPr>
              <a:t>The above graphics were published by Gartner, Inc. as part of a larger research document and should be evaluated in the context of the entire document. The Gartner document is available upon request from Microsoft. Gartner does not endorse any vendor, product or service depicted in its research publications, and does not advise technology users to select </a:t>
            </a:r>
            <a:br>
              <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rPr>
            </a:br>
            <a:r>
              <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rPr>
              <a:t>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br>
              <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rPr>
            </a:br>
            <a:r>
              <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rPr>
              <a:t>National Institute of Standards and Technology Comprehensive Vulnerability Database update 2017. TPC-H non-clustered results as of 2017 respectively. </a:t>
            </a:r>
            <a:r>
              <a:rPr lang="en-US" sz="500" u="sng"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hlinkClick r:id="rId5"/>
              </a:rPr>
              <a:t>http://www.tpc.org/tpch/results/tpch_perf_results.asp?resulttype=noncluster</a:t>
            </a:r>
            <a:endParaRPr lang="en-US" sz="500" kern="0">
              <a:gradFill>
                <a:gsLst>
                  <a:gs pos="0">
                    <a:schemeClr val="bg1">
                      <a:lumMod val="65000"/>
                    </a:schemeClr>
                  </a:gs>
                  <a:gs pos="100000">
                    <a:schemeClr val="bg1">
                      <a:lumMod val="65000"/>
                    </a:schemeClr>
                  </a:gs>
                </a:gsLst>
                <a:lin ang="5400000" scaled="0"/>
              </a:gradFill>
              <a:latin typeface="Segoe UI" panose="020B0502040204020203" pitchFamily="34" charset="0"/>
              <a:cs typeface="Segoe UI" panose="020B0502040204020203" pitchFamily="34" charset="0"/>
            </a:endParaRPr>
          </a:p>
        </p:txBody>
      </p:sp>
      <p:sp>
        <p:nvSpPr>
          <p:cNvPr id="278" name="Rectangle 277"/>
          <p:cNvSpPr/>
          <p:nvPr/>
        </p:nvSpPr>
        <p:spPr bwMode="auto">
          <a:xfrm>
            <a:off x="8820273" y="6011057"/>
            <a:ext cx="637478" cy="27836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2917">
                      <a:schemeClr val="accent5"/>
                    </a:gs>
                    <a:gs pos="100000">
                      <a:schemeClr val="accent5"/>
                    </a:gs>
                  </a:gsLst>
                  <a:lin ang="5400000" scaled="0"/>
                </a:gradFill>
                <a:latin typeface="Segoe UI"/>
                <a:cs typeface="Segoe UI" pitchFamily="34" charset="0"/>
              </a:rPr>
              <a:t>.NET</a:t>
            </a:r>
          </a:p>
        </p:txBody>
      </p:sp>
      <p:sp>
        <p:nvSpPr>
          <p:cNvPr id="280" name="Rectangle 279"/>
          <p:cNvSpPr/>
          <p:nvPr/>
        </p:nvSpPr>
        <p:spPr bwMode="auto">
          <a:xfrm>
            <a:off x="10514375" y="6004295"/>
            <a:ext cx="703503" cy="291885"/>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2917">
                      <a:schemeClr val="accent5"/>
                    </a:gs>
                    <a:gs pos="100000">
                      <a:schemeClr val="accent5"/>
                    </a:gs>
                  </a:gsLst>
                  <a:lin ang="5400000" scaled="0"/>
                </a:gradFill>
                <a:latin typeface="Segoe UI"/>
                <a:ea typeface="Segoe UI" pitchFamily="34" charset="0"/>
                <a:cs typeface="Segoe UI" pitchFamily="34" charset="0"/>
              </a:rPr>
              <a:t>Azure </a:t>
            </a:r>
          </a:p>
        </p:txBody>
      </p:sp>
      <p:grpSp>
        <p:nvGrpSpPr>
          <p:cNvPr id="132" name="Group 131"/>
          <p:cNvGrpSpPr/>
          <p:nvPr/>
        </p:nvGrpSpPr>
        <p:grpSpPr>
          <a:xfrm>
            <a:off x="11427451" y="5966676"/>
            <a:ext cx="559761" cy="367123"/>
            <a:chOff x="11141701" y="5959035"/>
            <a:chExt cx="559761" cy="367123"/>
          </a:xfrm>
        </p:grpSpPr>
        <p:sp>
          <p:nvSpPr>
            <p:cNvPr id="281" name="Freeform 158"/>
            <p:cNvSpPr>
              <a:spLocks noChangeAspect="1"/>
            </p:cNvSpPr>
            <p:nvPr/>
          </p:nvSpPr>
          <p:spPr bwMode="auto">
            <a:xfrm>
              <a:off x="11141701" y="5959035"/>
              <a:ext cx="559761" cy="367123"/>
            </a:xfrm>
            <a:custGeom>
              <a:avLst/>
              <a:gdLst>
                <a:gd name="T0" fmla="*/ 33 w 206"/>
                <a:gd name="T1" fmla="*/ 59 h 135"/>
                <a:gd name="T2" fmla="*/ 33 w 206"/>
                <a:gd name="T3" fmla="*/ 57 h 135"/>
                <a:gd name="T4" fmla="*/ 90 w 206"/>
                <a:gd name="T5" fmla="*/ 0 h 135"/>
                <a:gd name="T6" fmla="*/ 137 w 206"/>
                <a:gd name="T7" fmla="*/ 25 h 135"/>
                <a:gd name="T8" fmla="*/ 153 w 206"/>
                <a:gd name="T9" fmla="*/ 21 h 135"/>
                <a:gd name="T10" fmla="*/ 171 w 206"/>
                <a:gd name="T11" fmla="*/ 27 h 135"/>
                <a:gd name="T12" fmla="*/ 186 w 206"/>
                <a:gd name="T13" fmla="*/ 53 h 135"/>
                <a:gd name="T14" fmla="*/ 206 w 206"/>
                <a:gd name="T15" fmla="*/ 91 h 135"/>
                <a:gd name="T16" fmla="*/ 166 w 206"/>
                <a:gd name="T17" fmla="*/ 135 h 135"/>
                <a:gd name="T18" fmla="*/ 161 w 206"/>
                <a:gd name="T19" fmla="*/ 135 h 135"/>
                <a:gd name="T20" fmla="*/ 157 w 206"/>
                <a:gd name="T21" fmla="*/ 135 h 135"/>
                <a:gd name="T22" fmla="*/ 64 w 206"/>
                <a:gd name="T23" fmla="*/ 135 h 135"/>
                <a:gd name="T24" fmla="*/ 62 w 206"/>
                <a:gd name="T25" fmla="*/ 135 h 135"/>
                <a:gd name="T26" fmla="*/ 60 w 206"/>
                <a:gd name="T27" fmla="*/ 135 h 135"/>
                <a:gd name="T28" fmla="*/ 53 w 206"/>
                <a:gd name="T29" fmla="*/ 135 h 135"/>
                <a:gd name="T30" fmla="*/ 38 w 206"/>
                <a:gd name="T31" fmla="*/ 135 h 135"/>
                <a:gd name="T32" fmla="*/ 0 w 206"/>
                <a:gd name="T33" fmla="*/ 97 h 135"/>
                <a:gd name="T34" fmla="*/ 33 w 206"/>
                <a:gd name="T35" fmla="*/ 5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135">
                  <a:moveTo>
                    <a:pt x="33" y="59"/>
                  </a:moveTo>
                  <a:cubicBezTo>
                    <a:pt x="33" y="59"/>
                    <a:pt x="33" y="57"/>
                    <a:pt x="33" y="57"/>
                  </a:cubicBezTo>
                  <a:cubicBezTo>
                    <a:pt x="33" y="25"/>
                    <a:pt x="58" y="0"/>
                    <a:pt x="90" y="0"/>
                  </a:cubicBezTo>
                  <a:cubicBezTo>
                    <a:pt x="109" y="0"/>
                    <a:pt x="127" y="10"/>
                    <a:pt x="137" y="25"/>
                  </a:cubicBezTo>
                  <a:cubicBezTo>
                    <a:pt x="142" y="23"/>
                    <a:pt x="147" y="21"/>
                    <a:pt x="153" y="21"/>
                  </a:cubicBezTo>
                  <a:cubicBezTo>
                    <a:pt x="159" y="21"/>
                    <a:pt x="166" y="23"/>
                    <a:pt x="171" y="27"/>
                  </a:cubicBezTo>
                  <a:cubicBezTo>
                    <a:pt x="180" y="33"/>
                    <a:pt x="185" y="42"/>
                    <a:pt x="186" y="53"/>
                  </a:cubicBezTo>
                  <a:cubicBezTo>
                    <a:pt x="198" y="61"/>
                    <a:pt x="206" y="75"/>
                    <a:pt x="206" y="91"/>
                  </a:cubicBezTo>
                  <a:cubicBezTo>
                    <a:pt x="206" y="114"/>
                    <a:pt x="189" y="133"/>
                    <a:pt x="166" y="135"/>
                  </a:cubicBezTo>
                  <a:cubicBezTo>
                    <a:pt x="165" y="135"/>
                    <a:pt x="163" y="135"/>
                    <a:pt x="161" y="135"/>
                  </a:cubicBezTo>
                  <a:cubicBezTo>
                    <a:pt x="160" y="135"/>
                    <a:pt x="158" y="135"/>
                    <a:pt x="157" y="135"/>
                  </a:cubicBezTo>
                  <a:cubicBezTo>
                    <a:pt x="136" y="135"/>
                    <a:pt x="87" y="135"/>
                    <a:pt x="64" y="135"/>
                  </a:cubicBezTo>
                  <a:cubicBezTo>
                    <a:pt x="63" y="135"/>
                    <a:pt x="62" y="135"/>
                    <a:pt x="62" y="135"/>
                  </a:cubicBezTo>
                  <a:cubicBezTo>
                    <a:pt x="60" y="135"/>
                    <a:pt x="60" y="135"/>
                    <a:pt x="60" y="135"/>
                  </a:cubicBezTo>
                  <a:cubicBezTo>
                    <a:pt x="58" y="135"/>
                    <a:pt x="55" y="135"/>
                    <a:pt x="53" y="135"/>
                  </a:cubicBezTo>
                  <a:cubicBezTo>
                    <a:pt x="38" y="135"/>
                    <a:pt x="38" y="135"/>
                    <a:pt x="38" y="135"/>
                  </a:cubicBezTo>
                  <a:cubicBezTo>
                    <a:pt x="17" y="135"/>
                    <a:pt x="0" y="118"/>
                    <a:pt x="0" y="97"/>
                  </a:cubicBezTo>
                  <a:cubicBezTo>
                    <a:pt x="0" y="78"/>
                    <a:pt x="14" y="62"/>
                    <a:pt x="33" y="59"/>
                  </a:cubicBezTo>
                  <a:close/>
                </a:path>
              </a:pathLst>
            </a:custGeom>
            <a:solidFill>
              <a:schemeClr val="accent1"/>
            </a:solidFill>
            <a:ln>
              <a:noFill/>
            </a:ln>
            <a:extLst/>
          </p:spPr>
          <p:txBody>
            <a:bodyPr vert="horz" wrap="square" lIns="91350" tIns="45676" rIns="91350" bIns="456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3135">
                <a:defRPr/>
              </a:pPr>
              <a:endParaRPr lang="en-US">
                <a:solidFill>
                  <a:srgbClr val="FFFFFF"/>
                </a:solidFill>
                <a:latin typeface="Segoe UI"/>
              </a:endParaRPr>
            </a:p>
          </p:txBody>
        </p:sp>
        <p:sp>
          <p:nvSpPr>
            <p:cNvPr id="282" name="Rectangle 281"/>
            <p:cNvSpPr/>
            <p:nvPr/>
          </p:nvSpPr>
          <p:spPr bwMode="auto">
            <a:xfrm>
              <a:off x="11300753" y="6062224"/>
              <a:ext cx="241657" cy="19794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sz="1100" b="1" kern="0">
                  <a:gradFill>
                    <a:gsLst>
                      <a:gs pos="2917">
                        <a:schemeClr val="bg1"/>
                      </a:gs>
                      <a:gs pos="100000">
                        <a:schemeClr val="bg1"/>
                      </a:gs>
                    </a:gsLst>
                    <a:lin ang="5400000" scaled="0"/>
                  </a:gradFill>
                  <a:latin typeface="Segoe UI"/>
                  <a:ea typeface="Segoe UI" pitchFamily="34" charset="0"/>
                  <a:cs typeface="Segoe UI" pitchFamily="34" charset="0"/>
                </a:rPr>
                <a:t>3</a:t>
              </a:r>
              <a:r>
                <a:rPr lang="en-US" sz="1100" b="1" kern="0" baseline="30000">
                  <a:gradFill>
                    <a:gsLst>
                      <a:gs pos="2917">
                        <a:schemeClr val="bg1"/>
                      </a:gs>
                      <a:gs pos="100000">
                        <a:schemeClr val="bg1"/>
                      </a:gs>
                    </a:gsLst>
                    <a:lin ang="5400000" scaled="0"/>
                  </a:gradFill>
                  <a:latin typeface="Segoe UI"/>
                  <a:ea typeface="Segoe UI" pitchFamily="34" charset="0"/>
                  <a:cs typeface="Segoe UI" pitchFamily="34" charset="0"/>
                </a:rPr>
                <a:t>rd</a:t>
              </a:r>
              <a:endParaRPr lang="en-US" sz="1100" b="1" kern="0">
                <a:gradFill>
                  <a:gsLst>
                    <a:gs pos="2917">
                      <a:schemeClr val="bg1"/>
                    </a:gs>
                    <a:gs pos="100000">
                      <a:schemeClr val="bg1"/>
                    </a:gs>
                  </a:gsLst>
                  <a:lin ang="5400000" scaled="0"/>
                </a:gradFill>
                <a:latin typeface="Segoe UI"/>
                <a:ea typeface="Segoe UI" pitchFamily="34" charset="0"/>
                <a:cs typeface="Segoe UI" pitchFamily="34" charset="0"/>
              </a:endParaRPr>
            </a:p>
          </p:txBody>
        </p:sp>
      </p:grpSp>
      <p:sp>
        <p:nvSpPr>
          <p:cNvPr id="283" name="Rectangle 282"/>
          <p:cNvSpPr/>
          <p:nvPr/>
        </p:nvSpPr>
        <p:spPr bwMode="auto">
          <a:xfrm>
            <a:off x="9667324" y="6011057"/>
            <a:ext cx="637478" cy="278360"/>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r>
              <a:rPr lang="en-US" kern="0">
                <a:gradFill>
                  <a:gsLst>
                    <a:gs pos="2917">
                      <a:schemeClr val="accent5"/>
                    </a:gs>
                    <a:gs pos="100000">
                      <a:schemeClr val="accent5"/>
                    </a:gs>
                  </a:gsLst>
                  <a:lin ang="5400000" scaled="0"/>
                </a:gradFill>
                <a:latin typeface="Segoe UI"/>
                <a:cs typeface="Segoe UI" pitchFamily="34" charset="0"/>
              </a:rPr>
              <a:t>JAVA</a:t>
            </a:r>
          </a:p>
        </p:txBody>
      </p:sp>
      <p:sp>
        <p:nvSpPr>
          <p:cNvPr id="317" name="website_2"/>
          <p:cNvSpPr>
            <a:spLocks noChangeAspect="1" noEditPoints="1"/>
          </p:cNvSpPr>
          <p:nvPr/>
        </p:nvSpPr>
        <p:spPr bwMode="auto">
          <a:xfrm>
            <a:off x="462596" y="2050442"/>
            <a:ext cx="213679" cy="178505"/>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8" name="website_2"/>
          <p:cNvSpPr>
            <a:spLocks noChangeAspect="1" noEditPoints="1"/>
          </p:cNvSpPr>
          <p:nvPr/>
        </p:nvSpPr>
        <p:spPr bwMode="auto">
          <a:xfrm>
            <a:off x="462596" y="2366884"/>
            <a:ext cx="213679" cy="178505"/>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19" name="website_2"/>
          <p:cNvSpPr>
            <a:spLocks noChangeAspect="1" noEditPoints="1"/>
          </p:cNvSpPr>
          <p:nvPr/>
        </p:nvSpPr>
        <p:spPr bwMode="auto">
          <a:xfrm>
            <a:off x="462596" y="2683326"/>
            <a:ext cx="213679" cy="178505"/>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20" name="website_2"/>
          <p:cNvSpPr>
            <a:spLocks noChangeAspect="1" noEditPoints="1"/>
          </p:cNvSpPr>
          <p:nvPr/>
        </p:nvSpPr>
        <p:spPr bwMode="auto">
          <a:xfrm>
            <a:off x="462596" y="2999767"/>
            <a:ext cx="213679" cy="178505"/>
          </a:xfrm>
          <a:custGeom>
            <a:avLst/>
            <a:gdLst>
              <a:gd name="T0" fmla="*/ 334 w 335"/>
              <a:gd name="T1" fmla="*/ 280 h 280"/>
              <a:gd name="T2" fmla="*/ 2 w 335"/>
              <a:gd name="T3" fmla="*/ 280 h 280"/>
              <a:gd name="T4" fmla="*/ 2 w 335"/>
              <a:gd name="T5" fmla="*/ 0 h 280"/>
              <a:gd name="T6" fmla="*/ 334 w 335"/>
              <a:gd name="T7" fmla="*/ 0 h 280"/>
              <a:gd name="T8" fmla="*/ 334 w 335"/>
              <a:gd name="T9" fmla="*/ 280 h 280"/>
              <a:gd name="T10" fmla="*/ 2 w 335"/>
              <a:gd name="T11" fmla="*/ 79 h 280"/>
              <a:gd name="T12" fmla="*/ 334 w 335"/>
              <a:gd name="T13" fmla="*/ 79 h 280"/>
              <a:gd name="T14" fmla="*/ 208 w 335"/>
              <a:gd name="T15" fmla="*/ 45 h 280"/>
              <a:gd name="T16" fmla="*/ 213 w 335"/>
              <a:gd name="T17" fmla="*/ 39 h 280"/>
              <a:gd name="T18" fmla="*/ 208 w 335"/>
              <a:gd name="T19" fmla="*/ 34 h 280"/>
              <a:gd name="T20" fmla="*/ 202 w 335"/>
              <a:gd name="T21" fmla="*/ 39 h 280"/>
              <a:gd name="T22" fmla="*/ 208 w 335"/>
              <a:gd name="T23" fmla="*/ 45 h 280"/>
              <a:gd name="T24" fmla="*/ 246 w 335"/>
              <a:gd name="T25" fmla="*/ 45 h 280"/>
              <a:gd name="T26" fmla="*/ 251 w 335"/>
              <a:gd name="T27" fmla="*/ 39 h 280"/>
              <a:gd name="T28" fmla="*/ 246 w 335"/>
              <a:gd name="T29" fmla="*/ 34 h 280"/>
              <a:gd name="T30" fmla="*/ 240 w 335"/>
              <a:gd name="T31" fmla="*/ 39 h 280"/>
              <a:gd name="T32" fmla="*/ 246 w 335"/>
              <a:gd name="T33" fmla="*/ 45 h 280"/>
              <a:gd name="T34" fmla="*/ 284 w 335"/>
              <a:gd name="T35" fmla="*/ 45 h 280"/>
              <a:gd name="T36" fmla="*/ 289 w 335"/>
              <a:gd name="T37" fmla="*/ 39 h 280"/>
              <a:gd name="T38" fmla="*/ 284 w 335"/>
              <a:gd name="T39" fmla="*/ 34 h 280"/>
              <a:gd name="T40" fmla="*/ 278 w 335"/>
              <a:gd name="T41" fmla="*/ 39 h 280"/>
              <a:gd name="T42" fmla="*/ 284 w 335"/>
              <a:gd name="T43" fmla="*/ 45 h 280"/>
              <a:gd name="T44" fmla="*/ 0 w 335"/>
              <a:gd name="T45" fmla="*/ 146 h 280"/>
              <a:gd name="T46" fmla="*/ 154 w 335"/>
              <a:gd name="T47" fmla="*/ 146 h 280"/>
              <a:gd name="T48" fmla="*/ 126 w 335"/>
              <a:gd name="T49" fmla="*/ 174 h 280"/>
              <a:gd name="T50" fmla="*/ 154 w 335"/>
              <a:gd name="T51" fmla="*/ 146 h 280"/>
              <a:gd name="T52" fmla="*/ 126 w 335"/>
              <a:gd name="T53" fmla="*/ 118 h 280"/>
              <a:gd name="T54" fmla="*/ 335 w 335"/>
              <a:gd name="T55" fmla="*/ 213 h 280"/>
              <a:gd name="T56" fmla="*/ 181 w 335"/>
              <a:gd name="T57" fmla="*/ 213 h 280"/>
              <a:gd name="T58" fmla="*/ 209 w 335"/>
              <a:gd name="T59" fmla="*/ 185 h 280"/>
              <a:gd name="T60" fmla="*/ 181 w 335"/>
              <a:gd name="T61" fmla="*/ 213 h 280"/>
              <a:gd name="T62" fmla="*/ 209 w 335"/>
              <a:gd name="T63" fmla="*/ 241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5" h="280">
                <a:moveTo>
                  <a:pt x="334" y="280"/>
                </a:moveTo>
                <a:cubicBezTo>
                  <a:pt x="2" y="280"/>
                  <a:pt x="2" y="280"/>
                  <a:pt x="2" y="280"/>
                </a:cubicBezTo>
                <a:cubicBezTo>
                  <a:pt x="2" y="0"/>
                  <a:pt x="2" y="0"/>
                  <a:pt x="2" y="0"/>
                </a:cubicBezTo>
                <a:cubicBezTo>
                  <a:pt x="334" y="0"/>
                  <a:pt x="334" y="0"/>
                  <a:pt x="334" y="0"/>
                </a:cubicBezTo>
                <a:lnTo>
                  <a:pt x="334" y="280"/>
                </a:lnTo>
                <a:close/>
                <a:moveTo>
                  <a:pt x="2" y="79"/>
                </a:moveTo>
                <a:cubicBezTo>
                  <a:pt x="334" y="79"/>
                  <a:pt x="334" y="79"/>
                  <a:pt x="334" y="79"/>
                </a:cubicBezTo>
                <a:moveTo>
                  <a:pt x="208" y="45"/>
                </a:moveTo>
                <a:cubicBezTo>
                  <a:pt x="211" y="45"/>
                  <a:pt x="213" y="42"/>
                  <a:pt x="213" y="39"/>
                </a:cubicBezTo>
                <a:cubicBezTo>
                  <a:pt x="213" y="36"/>
                  <a:pt x="211" y="34"/>
                  <a:pt x="208" y="34"/>
                </a:cubicBezTo>
                <a:cubicBezTo>
                  <a:pt x="205" y="34"/>
                  <a:pt x="202" y="36"/>
                  <a:pt x="202" y="39"/>
                </a:cubicBezTo>
                <a:cubicBezTo>
                  <a:pt x="202" y="42"/>
                  <a:pt x="205" y="45"/>
                  <a:pt x="208" y="45"/>
                </a:cubicBezTo>
                <a:close/>
                <a:moveTo>
                  <a:pt x="246" y="45"/>
                </a:moveTo>
                <a:cubicBezTo>
                  <a:pt x="249" y="45"/>
                  <a:pt x="251" y="42"/>
                  <a:pt x="251" y="39"/>
                </a:cubicBezTo>
                <a:cubicBezTo>
                  <a:pt x="251" y="36"/>
                  <a:pt x="249" y="34"/>
                  <a:pt x="246" y="34"/>
                </a:cubicBezTo>
                <a:cubicBezTo>
                  <a:pt x="243" y="34"/>
                  <a:pt x="240" y="36"/>
                  <a:pt x="240" y="39"/>
                </a:cubicBezTo>
                <a:cubicBezTo>
                  <a:pt x="240" y="42"/>
                  <a:pt x="243" y="45"/>
                  <a:pt x="246" y="45"/>
                </a:cubicBezTo>
                <a:close/>
                <a:moveTo>
                  <a:pt x="284" y="45"/>
                </a:moveTo>
                <a:cubicBezTo>
                  <a:pt x="287" y="45"/>
                  <a:pt x="289" y="42"/>
                  <a:pt x="289" y="39"/>
                </a:cubicBezTo>
                <a:cubicBezTo>
                  <a:pt x="289" y="36"/>
                  <a:pt x="287" y="34"/>
                  <a:pt x="284" y="34"/>
                </a:cubicBezTo>
                <a:cubicBezTo>
                  <a:pt x="281" y="34"/>
                  <a:pt x="278" y="36"/>
                  <a:pt x="278" y="39"/>
                </a:cubicBezTo>
                <a:cubicBezTo>
                  <a:pt x="278" y="42"/>
                  <a:pt x="281" y="45"/>
                  <a:pt x="284" y="45"/>
                </a:cubicBezTo>
                <a:close/>
                <a:moveTo>
                  <a:pt x="0" y="146"/>
                </a:moveTo>
                <a:cubicBezTo>
                  <a:pt x="154" y="146"/>
                  <a:pt x="154" y="146"/>
                  <a:pt x="154" y="146"/>
                </a:cubicBezTo>
                <a:moveTo>
                  <a:pt x="126" y="174"/>
                </a:moveTo>
                <a:cubicBezTo>
                  <a:pt x="154" y="146"/>
                  <a:pt x="154" y="146"/>
                  <a:pt x="154" y="146"/>
                </a:cubicBezTo>
                <a:cubicBezTo>
                  <a:pt x="126" y="118"/>
                  <a:pt x="126" y="118"/>
                  <a:pt x="126" y="118"/>
                </a:cubicBezTo>
                <a:moveTo>
                  <a:pt x="335" y="213"/>
                </a:moveTo>
                <a:cubicBezTo>
                  <a:pt x="181" y="213"/>
                  <a:pt x="181" y="213"/>
                  <a:pt x="181" y="213"/>
                </a:cubicBezTo>
                <a:moveTo>
                  <a:pt x="209" y="185"/>
                </a:moveTo>
                <a:cubicBezTo>
                  <a:pt x="181" y="213"/>
                  <a:pt x="181" y="213"/>
                  <a:pt x="181" y="213"/>
                </a:cubicBezTo>
                <a:cubicBezTo>
                  <a:pt x="209" y="241"/>
                  <a:pt x="209" y="241"/>
                  <a:pt x="209" y="241"/>
                </a:cubicBez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nvGrpSpPr>
          <p:cNvPr id="321" name="Group 320"/>
          <p:cNvGrpSpPr/>
          <p:nvPr/>
        </p:nvGrpSpPr>
        <p:grpSpPr>
          <a:xfrm>
            <a:off x="462596" y="3606471"/>
            <a:ext cx="266066" cy="254630"/>
            <a:chOff x="5428591" y="5871845"/>
            <a:chExt cx="1359230" cy="1300810"/>
          </a:xfrm>
        </p:grpSpPr>
        <p:cxnSp>
          <p:nvCxnSpPr>
            <p:cNvPr id="322" name="Straight Connector 321"/>
            <p:cNvCxnSpPr>
              <a:cxnSpLocks/>
            </p:cNvCxnSpPr>
            <p:nvPr/>
          </p:nvCxnSpPr>
          <p:spPr>
            <a:xfrm flipV="1">
              <a:off x="6057900" y="6623850"/>
              <a:ext cx="64441" cy="30527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3" name="Straight Connector 322"/>
            <p:cNvCxnSpPr>
              <a:cxnSpLocks/>
            </p:cNvCxnSpPr>
            <p:nvPr/>
          </p:nvCxnSpPr>
          <p:spPr>
            <a:xfrm flipH="1" flipV="1">
              <a:off x="6172927" y="6610058"/>
              <a:ext cx="293913" cy="435902"/>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4" name="Straight Connector 323"/>
            <p:cNvCxnSpPr>
              <a:cxnSpLocks/>
            </p:cNvCxnSpPr>
            <p:nvPr/>
          </p:nvCxnSpPr>
          <p:spPr>
            <a:xfrm flipH="1" flipV="1">
              <a:off x="6187440" y="6596380"/>
              <a:ext cx="266700" cy="19050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5" name="Straight Connector 324"/>
            <p:cNvCxnSpPr>
              <a:cxnSpLocks/>
            </p:cNvCxnSpPr>
            <p:nvPr/>
          </p:nvCxnSpPr>
          <p:spPr>
            <a:xfrm flipH="1">
              <a:off x="6205220" y="6555740"/>
              <a:ext cx="436881" cy="254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6" name="Straight Connector 325"/>
            <p:cNvCxnSpPr>
              <a:cxnSpLocks/>
            </p:cNvCxnSpPr>
            <p:nvPr/>
          </p:nvCxnSpPr>
          <p:spPr>
            <a:xfrm flipH="1">
              <a:off x="6190943" y="6263640"/>
              <a:ext cx="258117" cy="241592"/>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7" name="Straight Connector 326"/>
            <p:cNvCxnSpPr>
              <a:cxnSpLocks/>
            </p:cNvCxnSpPr>
            <p:nvPr/>
          </p:nvCxnSpPr>
          <p:spPr>
            <a:xfrm flipH="1">
              <a:off x="5737860" y="6596380"/>
              <a:ext cx="354025" cy="42926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8" name="Straight Connector 327"/>
            <p:cNvCxnSpPr>
              <a:cxnSpLocks/>
            </p:cNvCxnSpPr>
            <p:nvPr/>
          </p:nvCxnSpPr>
          <p:spPr>
            <a:xfrm flipH="1">
              <a:off x="5798821" y="6588760"/>
              <a:ext cx="274319" cy="15748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29" name="Straight Connector 328"/>
            <p:cNvCxnSpPr>
              <a:cxnSpLocks/>
            </p:cNvCxnSpPr>
            <p:nvPr/>
          </p:nvCxnSpPr>
          <p:spPr>
            <a:xfrm flipH="1" flipV="1">
              <a:off x="5570220" y="6406515"/>
              <a:ext cx="489585" cy="131445"/>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0" name="Straight Connector 329"/>
            <p:cNvCxnSpPr>
              <a:cxnSpLocks/>
            </p:cNvCxnSpPr>
            <p:nvPr/>
          </p:nvCxnSpPr>
          <p:spPr>
            <a:xfrm flipH="1" flipV="1">
              <a:off x="5785485" y="6122670"/>
              <a:ext cx="297180" cy="37338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1" name="Straight Connector 330"/>
            <p:cNvCxnSpPr>
              <a:cxnSpLocks/>
            </p:cNvCxnSpPr>
            <p:nvPr/>
          </p:nvCxnSpPr>
          <p:spPr>
            <a:xfrm flipH="1" flipV="1">
              <a:off x="6042660" y="6141720"/>
              <a:ext cx="75401" cy="339408"/>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32" name="Straight Connector 331"/>
            <p:cNvCxnSpPr>
              <a:cxnSpLocks/>
            </p:cNvCxnSpPr>
            <p:nvPr/>
          </p:nvCxnSpPr>
          <p:spPr>
            <a:xfrm flipV="1">
              <a:off x="6162040" y="6012180"/>
              <a:ext cx="187960" cy="469900"/>
            </a:xfrm>
            <a:prstGeom prst="lin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333" name="Oval 332"/>
            <p:cNvSpPr/>
            <p:nvPr/>
          </p:nvSpPr>
          <p:spPr bwMode="auto">
            <a:xfrm>
              <a:off x="6063591" y="647890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4" name="Oval 333"/>
            <p:cNvSpPr/>
            <p:nvPr/>
          </p:nvSpPr>
          <p:spPr bwMode="auto">
            <a:xfrm>
              <a:off x="6645251" y="647890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5" name="Oval 334"/>
            <p:cNvSpPr/>
            <p:nvPr/>
          </p:nvSpPr>
          <p:spPr bwMode="auto">
            <a:xfrm>
              <a:off x="6431891" y="675576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6" name="Oval 335"/>
            <p:cNvSpPr/>
            <p:nvPr/>
          </p:nvSpPr>
          <p:spPr bwMode="auto">
            <a:xfrm>
              <a:off x="6431891" y="703008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7" name="Oval 336"/>
            <p:cNvSpPr/>
            <p:nvPr/>
          </p:nvSpPr>
          <p:spPr bwMode="auto">
            <a:xfrm>
              <a:off x="6431891" y="614362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8" name="Oval 337"/>
            <p:cNvSpPr/>
            <p:nvPr/>
          </p:nvSpPr>
          <p:spPr bwMode="auto">
            <a:xfrm>
              <a:off x="6304891" y="587184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39" name="Oval 338"/>
            <p:cNvSpPr/>
            <p:nvPr/>
          </p:nvSpPr>
          <p:spPr bwMode="auto">
            <a:xfrm>
              <a:off x="5954371" y="600138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40" name="Oval 339"/>
            <p:cNvSpPr/>
            <p:nvPr/>
          </p:nvSpPr>
          <p:spPr bwMode="auto">
            <a:xfrm>
              <a:off x="5667351" y="600138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41" name="Oval 340"/>
            <p:cNvSpPr/>
            <p:nvPr/>
          </p:nvSpPr>
          <p:spPr bwMode="auto">
            <a:xfrm>
              <a:off x="5428591" y="6318885"/>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42" name="Oval 341"/>
            <p:cNvSpPr/>
            <p:nvPr/>
          </p:nvSpPr>
          <p:spPr bwMode="auto">
            <a:xfrm>
              <a:off x="5667351" y="6710058"/>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43" name="Oval 342"/>
            <p:cNvSpPr/>
            <p:nvPr/>
          </p:nvSpPr>
          <p:spPr bwMode="auto">
            <a:xfrm>
              <a:off x="5619091" y="7002158"/>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sp>
          <p:nvSpPr>
            <p:cNvPr id="344" name="Oval 343"/>
            <p:cNvSpPr/>
            <p:nvPr/>
          </p:nvSpPr>
          <p:spPr bwMode="auto">
            <a:xfrm>
              <a:off x="5974691" y="6920878"/>
              <a:ext cx="142570" cy="142570"/>
            </a:xfrm>
            <a:prstGeom prst="ellipse">
              <a:avLst/>
            </a:pr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err="1">
                <a:gradFill>
                  <a:gsLst>
                    <a:gs pos="0">
                      <a:srgbClr val="505050"/>
                    </a:gs>
                    <a:gs pos="100000">
                      <a:srgbClr val="505050"/>
                    </a:gs>
                  </a:gsLst>
                </a:gradFill>
              </a:endParaRPr>
            </a:p>
          </p:txBody>
        </p:sp>
      </p:grpSp>
      <p:sp>
        <p:nvSpPr>
          <p:cNvPr id="345" name="speech_5"/>
          <p:cNvSpPr>
            <a:spLocks noChangeAspect="1" noEditPoints="1"/>
          </p:cNvSpPr>
          <p:nvPr/>
        </p:nvSpPr>
        <p:spPr bwMode="auto">
          <a:xfrm>
            <a:off x="462596" y="3987402"/>
            <a:ext cx="264580" cy="206874"/>
          </a:xfrm>
          <a:custGeom>
            <a:avLst/>
            <a:gdLst>
              <a:gd name="T0" fmla="*/ 167 w 243"/>
              <a:gd name="T1" fmla="*/ 56 h 190"/>
              <a:gd name="T2" fmla="*/ 167 w 243"/>
              <a:gd name="T3" fmla="*/ 114 h 190"/>
              <a:gd name="T4" fmla="*/ 60 w 243"/>
              <a:gd name="T5" fmla="*/ 114 h 190"/>
              <a:gd name="T6" fmla="*/ 21 w 243"/>
              <a:gd name="T7" fmla="*/ 155 h 190"/>
              <a:gd name="T8" fmla="*/ 21 w 243"/>
              <a:gd name="T9" fmla="*/ 114 h 190"/>
              <a:gd name="T10" fmla="*/ 0 w 243"/>
              <a:gd name="T11" fmla="*/ 114 h 190"/>
              <a:gd name="T12" fmla="*/ 0 w 243"/>
              <a:gd name="T13" fmla="*/ 0 h 190"/>
              <a:gd name="T14" fmla="*/ 167 w 243"/>
              <a:gd name="T15" fmla="*/ 0 h 190"/>
              <a:gd name="T16" fmla="*/ 167 w 243"/>
              <a:gd name="T17" fmla="*/ 56 h 190"/>
              <a:gd name="T18" fmla="*/ 77 w 243"/>
              <a:gd name="T19" fmla="*/ 114 h 190"/>
              <a:gd name="T20" fmla="*/ 77 w 243"/>
              <a:gd name="T21" fmla="*/ 150 h 190"/>
              <a:gd name="T22" fmla="*/ 183 w 243"/>
              <a:gd name="T23" fmla="*/ 150 h 190"/>
              <a:gd name="T24" fmla="*/ 222 w 243"/>
              <a:gd name="T25" fmla="*/ 190 h 190"/>
              <a:gd name="T26" fmla="*/ 222 w 243"/>
              <a:gd name="T27" fmla="*/ 150 h 190"/>
              <a:gd name="T28" fmla="*/ 243 w 243"/>
              <a:gd name="T29" fmla="*/ 150 h 190"/>
              <a:gd name="T30" fmla="*/ 243 w 243"/>
              <a:gd name="T31" fmla="*/ 36 h 190"/>
              <a:gd name="T32" fmla="*/ 167 w 243"/>
              <a:gd name="T33" fmla="*/ 3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190">
                <a:moveTo>
                  <a:pt x="167" y="56"/>
                </a:moveTo>
                <a:lnTo>
                  <a:pt x="167" y="114"/>
                </a:lnTo>
                <a:lnTo>
                  <a:pt x="60" y="114"/>
                </a:lnTo>
                <a:lnTo>
                  <a:pt x="21" y="155"/>
                </a:lnTo>
                <a:lnTo>
                  <a:pt x="21" y="114"/>
                </a:lnTo>
                <a:lnTo>
                  <a:pt x="0" y="114"/>
                </a:lnTo>
                <a:lnTo>
                  <a:pt x="0" y="0"/>
                </a:lnTo>
                <a:lnTo>
                  <a:pt x="167" y="0"/>
                </a:lnTo>
                <a:lnTo>
                  <a:pt x="167" y="56"/>
                </a:lnTo>
                <a:moveTo>
                  <a:pt x="77" y="114"/>
                </a:moveTo>
                <a:lnTo>
                  <a:pt x="77" y="150"/>
                </a:lnTo>
                <a:lnTo>
                  <a:pt x="183" y="150"/>
                </a:lnTo>
                <a:lnTo>
                  <a:pt x="222" y="190"/>
                </a:lnTo>
                <a:lnTo>
                  <a:pt x="222" y="150"/>
                </a:lnTo>
                <a:lnTo>
                  <a:pt x="243" y="150"/>
                </a:lnTo>
                <a:lnTo>
                  <a:pt x="243" y="36"/>
                </a:lnTo>
                <a:lnTo>
                  <a:pt x="167" y="36"/>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6" name="IoT"/>
          <p:cNvSpPr>
            <a:spLocks noChangeAspect="1" noEditPoints="1"/>
          </p:cNvSpPr>
          <p:nvPr/>
        </p:nvSpPr>
        <p:spPr bwMode="auto">
          <a:xfrm>
            <a:off x="465315" y="4283890"/>
            <a:ext cx="261861" cy="208201"/>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47" name="video"/>
          <p:cNvSpPr>
            <a:spLocks noChangeAspect="1" noEditPoints="1"/>
          </p:cNvSpPr>
          <p:nvPr/>
        </p:nvSpPr>
        <p:spPr bwMode="auto">
          <a:xfrm>
            <a:off x="465315" y="4601235"/>
            <a:ext cx="261861" cy="163798"/>
          </a:xfrm>
          <a:custGeom>
            <a:avLst/>
            <a:gdLst>
              <a:gd name="T0" fmla="*/ 188 w 243"/>
              <a:gd name="T1" fmla="*/ 85 h 152"/>
              <a:gd name="T2" fmla="*/ 188 w 243"/>
              <a:gd name="T3" fmla="*/ 141 h 152"/>
              <a:gd name="T4" fmla="*/ 17 w 243"/>
              <a:gd name="T5" fmla="*/ 141 h 152"/>
              <a:gd name="T6" fmla="*/ 17 w 243"/>
              <a:gd name="T7" fmla="*/ 72 h 152"/>
              <a:gd name="T8" fmla="*/ 0 w 243"/>
              <a:gd name="T9" fmla="*/ 54 h 152"/>
              <a:gd name="T10" fmla="*/ 0 w 243"/>
              <a:gd name="T11" fmla="*/ 26 h 152"/>
              <a:gd name="T12" fmla="*/ 188 w 243"/>
              <a:gd name="T13" fmla="*/ 26 h 152"/>
              <a:gd name="T14" fmla="*/ 188 w 243"/>
              <a:gd name="T15" fmla="*/ 85 h 152"/>
              <a:gd name="T16" fmla="*/ 190 w 243"/>
              <a:gd name="T17" fmla="*/ 98 h 152"/>
              <a:gd name="T18" fmla="*/ 243 w 243"/>
              <a:gd name="T19" fmla="*/ 152 h 152"/>
              <a:gd name="T20" fmla="*/ 243 w 243"/>
              <a:gd name="T21" fmla="*/ 0 h 152"/>
              <a:gd name="T22" fmla="*/ 188 w 243"/>
              <a:gd name="T23" fmla="*/ 55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3" h="152">
                <a:moveTo>
                  <a:pt x="188" y="85"/>
                </a:moveTo>
                <a:lnTo>
                  <a:pt x="188" y="141"/>
                </a:lnTo>
                <a:lnTo>
                  <a:pt x="17" y="141"/>
                </a:lnTo>
                <a:lnTo>
                  <a:pt x="17" y="72"/>
                </a:lnTo>
                <a:lnTo>
                  <a:pt x="0" y="54"/>
                </a:lnTo>
                <a:lnTo>
                  <a:pt x="0" y="26"/>
                </a:lnTo>
                <a:lnTo>
                  <a:pt x="188" y="26"/>
                </a:lnTo>
                <a:lnTo>
                  <a:pt x="188" y="85"/>
                </a:lnTo>
                <a:moveTo>
                  <a:pt x="190" y="98"/>
                </a:moveTo>
                <a:lnTo>
                  <a:pt x="243" y="152"/>
                </a:lnTo>
                <a:lnTo>
                  <a:pt x="243" y="0"/>
                </a:lnTo>
                <a:lnTo>
                  <a:pt x="188" y="55"/>
                </a:lnTo>
              </a:path>
            </a:pathLst>
          </a:custGeom>
          <a:noFill/>
          <a:ln w="952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5" name="Rectangle 4"/>
          <p:cNvSpPr/>
          <p:nvPr/>
        </p:nvSpPr>
        <p:spPr>
          <a:xfrm rot="16200000">
            <a:off x="1733785" y="2137056"/>
            <a:ext cx="868186" cy="307777"/>
          </a:xfrm>
          <a:prstGeom prst="rect">
            <a:avLst/>
          </a:prstGeom>
        </p:spPr>
        <p:txBody>
          <a:bodyPr wrap="none">
            <a:spAutoFit/>
          </a:bodyPr>
          <a:lstStyle/>
          <a:p>
            <a:r>
              <a:rPr lang="en-US" sz="1400" kern="0" spc="-40" err="1">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PolyBase</a:t>
            </a:r>
            <a:endParaRPr lang="en-US" sz="1400" kern="0" spc="-4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endParaRPr>
          </a:p>
        </p:txBody>
      </p:sp>
      <p:sp>
        <p:nvSpPr>
          <p:cNvPr id="349" name="Rectangle 348"/>
          <p:cNvSpPr/>
          <p:nvPr/>
        </p:nvSpPr>
        <p:spPr>
          <a:xfrm>
            <a:off x="1996404" y="1224519"/>
            <a:ext cx="2674748" cy="276750"/>
          </a:xfrm>
          <a:prstGeom prst="rect">
            <a:avLst/>
          </a:prstGeom>
          <a:noFill/>
          <a:ln w="10795" cap="flat" cmpd="sng" algn="ctr">
            <a:noFill/>
            <a:prstDash val="solid"/>
          </a:ln>
          <a:effectLst/>
        </p:spPr>
        <p:txBody>
          <a:bodyPr lIns="182880" tIns="146304" rIns="182880" bIns="146304" rtlCol="0" anchor="ctr" anchorCtr="0"/>
          <a:lstStyle/>
          <a:p>
            <a:pP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management</a:t>
            </a:r>
          </a:p>
        </p:txBody>
      </p:sp>
      <p:sp>
        <p:nvSpPr>
          <p:cNvPr id="350" name="Pentagon 8"/>
          <p:cNvSpPr/>
          <p:nvPr/>
        </p:nvSpPr>
        <p:spPr>
          <a:xfrm>
            <a:off x="9225190" y="1610327"/>
            <a:ext cx="378400" cy="3276633"/>
          </a:xfrm>
          <a:prstGeom prst="rect">
            <a:avLst/>
          </a:prstGeom>
          <a:solidFill>
            <a:schemeClr val="accent1"/>
          </a:solidFill>
          <a:ln w="12700" cap="flat" cmpd="sng" algn="ctr">
            <a:noFill/>
            <a:prstDash val="solid"/>
            <a:miter lim="800000"/>
          </a:ln>
          <a:effectLst/>
        </p:spPr>
        <p:txBody>
          <a:bodyPr vert="vert270" lIns="0" tIns="1188720" rIns="0" bIns="182880" rtlCol="0" anchor="ctr"/>
          <a:lstStyle/>
          <a:p>
            <a:pPr algn="ctr" defTabSz="698647" fontAlgn="base">
              <a:lnSpc>
                <a:spcPct val="90000"/>
              </a:lnSpc>
              <a:spcBef>
                <a:spcPct val="0"/>
              </a:spcBef>
              <a:spcAft>
                <a:spcPct val="0"/>
              </a:spcAft>
              <a:defRPr/>
            </a:pPr>
            <a:r>
              <a:rPr lang="en-US" sz="1400" kern="0" spc="-4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Data integration</a:t>
            </a:r>
          </a:p>
        </p:txBody>
      </p:sp>
      <p:sp>
        <p:nvSpPr>
          <p:cNvPr id="351" name="Rectangle 350"/>
          <p:cNvSpPr/>
          <p:nvPr/>
        </p:nvSpPr>
        <p:spPr>
          <a:xfrm>
            <a:off x="9650142" y="1610327"/>
            <a:ext cx="2511696" cy="3275029"/>
          </a:xfrm>
          <a:prstGeom prst="rect">
            <a:avLst/>
          </a:prstGeom>
          <a:solidFill>
            <a:schemeClr val="bg1">
              <a:alpha val="10000"/>
            </a:schemeClr>
          </a:solid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52" name="Rectangle 351"/>
          <p:cNvSpPr/>
          <p:nvPr/>
        </p:nvSpPr>
        <p:spPr>
          <a:xfrm>
            <a:off x="9650142" y="1224519"/>
            <a:ext cx="1644472" cy="276750"/>
          </a:xfrm>
          <a:prstGeom prst="rect">
            <a:avLst/>
          </a:prstGeom>
          <a:noFill/>
          <a:ln w="10795" cap="flat" cmpd="sng" algn="ctr">
            <a:noFill/>
            <a:prstDash val="solid"/>
          </a:ln>
          <a:effectLst/>
        </p:spPr>
        <p:txBody>
          <a:bodyPr lIns="182880" tIns="146304" rIns="182880" bIns="146304" rtlCol="0" anchor="ctr" anchorCtr="0"/>
          <a:lstStyle/>
          <a:p>
            <a:pP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Data insights</a:t>
            </a:r>
          </a:p>
        </p:txBody>
      </p:sp>
      <p:sp>
        <p:nvSpPr>
          <p:cNvPr id="353" name="Rectangle 352"/>
          <p:cNvSpPr/>
          <p:nvPr/>
        </p:nvSpPr>
        <p:spPr>
          <a:xfrm>
            <a:off x="9650142" y="3103562"/>
            <a:ext cx="2168332" cy="480131"/>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Advanced Analytics</a:t>
            </a:r>
          </a:p>
        </p:txBody>
      </p:sp>
      <p:sp>
        <p:nvSpPr>
          <p:cNvPr id="354" name="Rectangle 353"/>
          <p:cNvSpPr/>
          <p:nvPr/>
        </p:nvSpPr>
        <p:spPr>
          <a:xfrm>
            <a:off x="9650142" y="1617662"/>
            <a:ext cx="2168332" cy="480131"/>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Business intelligence</a:t>
            </a:r>
          </a:p>
        </p:txBody>
      </p:sp>
      <p:cxnSp>
        <p:nvCxnSpPr>
          <p:cNvPr id="7" name="Straight Connector 6"/>
          <p:cNvCxnSpPr/>
          <p:nvPr/>
        </p:nvCxnSpPr>
        <p:spPr>
          <a:xfrm>
            <a:off x="2374804" y="2760231"/>
            <a:ext cx="6907973" cy="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5" name="Straight Connector 354"/>
          <p:cNvCxnSpPr/>
          <p:nvPr/>
        </p:nvCxnSpPr>
        <p:spPr>
          <a:xfrm>
            <a:off x="2374804" y="3827031"/>
            <a:ext cx="6907973" cy="0"/>
          </a:xfrm>
          <a:prstGeom prst="line">
            <a:avLst/>
          </a:prstGeom>
          <a:ln>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56" name="Straight Connector 355"/>
          <p:cNvCxnSpPr>
            <a:cxnSpLocks/>
          </p:cNvCxnSpPr>
          <p:nvPr/>
        </p:nvCxnSpPr>
        <p:spPr>
          <a:xfrm>
            <a:off x="9653031" y="3176192"/>
            <a:ext cx="2507219" cy="0"/>
          </a:xfrm>
          <a:prstGeom prst="line">
            <a:avLst/>
          </a:prstGeom>
          <a:ln>
            <a:solidFill>
              <a:schemeClr val="accent3"/>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357" name="Rectangle 356"/>
          <p:cNvSpPr/>
          <p:nvPr/>
        </p:nvSpPr>
        <p:spPr>
          <a:xfrm flipV="1">
            <a:off x="1996404" y="4946316"/>
            <a:ext cx="10163846" cy="74433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58" name="Rectangle 357"/>
          <p:cNvSpPr/>
          <p:nvPr/>
        </p:nvSpPr>
        <p:spPr>
          <a:xfrm flipV="1">
            <a:off x="1996404" y="5770766"/>
            <a:ext cx="10163846" cy="744334"/>
          </a:xfrm>
          <a:prstGeom prst="rect">
            <a:avLst/>
          </a:prstGeom>
          <a:no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59" name="Rectangle 358"/>
          <p:cNvSpPr/>
          <p:nvPr/>
        </p:nvSpPr>
        <p:spPr>
          <a:xfrm>
            <a:off x="351932" y="5180108"/>
            <a:ext cx="1644472" cy="276750"/>
          </a:xfrm>
          <a:prstGeom prst="rect">
            <a:avLst/>
          </a:prstGeom>
          <a:noFill/>
          <a:ln w="10795" cap="flat" cmpd="sng" algn="ctr">
            <a:noFill/>
            <a:prstDash val="solid"/>
          </a:ln>
          <a:effectLst/>
        </p:spPr>
        <p:txBody>
          <a:bodyPr lIns="182880" tIns="146304" rIns="182880" bIns="146304" rtlCol="0" anchor="ctr" anchorCtr="0"/>
          <a:lstStyle/>
          <a:p>
            <a:pPr algn="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Security</a:t>
            </a:r>
          </a:p>
        </p:txBody>
      </p:sp>
      <p:sp>
        <p:nvSpPr>
          <p:cNvPr id="360" name="Rectangle 359"/>
          <p:cNvSpPr/>
          <p:nvPr/>
        </p:nvSpPr>
        <p:spPr>
          <a:xfrm>
            <a:off x="351932" y="6004558"/>
            <a:ext cx="1644472" cy="276750"/>
          </a:xfrm>
          <a:prstGeom prst="rect">
            <a:avLst/>
          </a:prstGeom>
          <a:noFill/>
          <a:ln w="10795" cap="flat" cmpd="sng" algn="ctr">
            <a:noFill/>
            <a:prstDash val="solid"/>
          </a:ln>
          <a:effectLst/>
        </p:spPr>
        <p:txBody>
          <a:bodyPr lIns="182880" tIns="146304" rIns="182880" bIns="146304" rtlCol="0" anchor="ctr" anchorCtr="0"/>
          <a:lstStyle/>
          <a:p>
            <a:pPr algn="r">
              <a:defRPr/>
            </a:pPr>
            <a:r>
              <a:rPr lang="en-US" sz="1400">
                <a:gradFill>
                  <a:gsLst>
                    <a:gs pos="0">
                      <a:schemeClr val="accent1"/>
                    </a:gs>
                    <a:gs pos="100000">
                      <a:schemeClr val="accent1"/>
                    </a:gs>
                  </a:gsLst>
                  <a:lin ang="5400000" scaled="1"/>
                </a:gradFill>
                <a:latin typeface="Segoe UI Semibold" panose="020B0702040204020203" pitchFamily="34" charset="0"/>
                <a:cs typeface="Segoe UI Semibold" panose="020B0702040204020203" pitchFamily="34" charset="0"/>
              </a:rPr>
              <a:t>Flexibility</a:t>
            </a:r>
          </a:p>
        </p:txBody>
      </p:sp>
      <p:grpSp>
        <p:nvGrpSpPr>
          <p:cNvPr id="361" name="Group 360"/>
          <p:cNvGrpSpPr/>
          <p:nvPr/>
        </p:nvGrpSpPr>
        <p:grpSpPr>
          <a:xfrm>
            <a:off x="7825627" y="1783883"/>
            <a:ext cx="790263" cy="790263"/>
            <a:chOff x="2988316" y="2629836"/>
            <a:chExt cx="1396622" cy="1396622"/>
          </a:xfrm>
        </p:grpSpPr>
        <p:sp>
          <p:nvSpPr>
            <p:cNvPr id="362" name="16-Point Star 219"/>
            <p:cNvSpPr/>
            <p:nvPr/>
          </p:nvSpPr>
          <p:spPr bwMode="auto">
            <a:xfrm>
              <a:off x="2988316" y="2629836"/>
              <a:ext cx="1396622" cy="1396622"/>
            </a:xfrm>
            <a:prstGeom prst="star16">
              <a:avLst>
                <a:gd name="adj" fmla="val 40662"/>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3672" b="1" kern="0" err="1">
                <a:solidFill>
                  <a:prstClr val="white"/>
                </a:solidFill>
                <a:latin typeface="Segoe UI Light"/>
                <a:ea typeface="Segoe UI" pitchFamily="34" charset="0"/>
                <a:cs typeface="Segoe UI" pitchFamily="34" charset="0"/>
              </a:endParaRPr>
            </a:p>
          </p:txBody>
        </p:sp>
        <p:sp>
          <p:nvSpPr>
            <p:cNvPr id="363" name="Donut 220"/>
            <p:cNvSpPr/>
            <p:nvPr/>
          </p:nvSpPr>
          <p:spPr bwMode="auto">
            <a:xfrm>
              <a:off x="3202218" y="2843738"/>
              <a:ext cx="968818" cy="968818"/>
            </a:xfrm>
            <a:prstGeom prst="donut">
              <a:avLst>
                <a:gd name="adj" fmla="val 9631"/>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defRPr/>
              </a:pPr>
              <a:endParaRPr lang="en-US" sz="3672" kern="0">
                <a:solidFill>
                  <a:prstClr val="white"/>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364" name="Freeform 221"/>
            <p:cNvSpPr/>
            <p:nvPr/>
          </p:nvSpPr>
          <p:spPr bwMode="auto">
            <a:xfrm>
              <a:off x="3457639" y="3161079"/>
              <a:ext cx="457976" cy="334137"/>
            </a:xfrm>
            <a:custGeom>
              <a:avLst/>
              <a:gdLst/>
              <a:ahLst/>
              <a:cxnLst/>
              <a:rect l="l" t="t" r="r" b="b"/>
              <a:pathLst>
                <a:path w="448568" h="327273">
                  <a:moveTo>
                    <a:pt x="107379" y="134392"/>
                  </a:moveTo>
                  <a:lnTo>
                    <a:pt x="95994" y="183728"/>
                  </a:lnTo>
                  <a:lnTo>
                    <a:pt x="144884" y="183728"/>
                  </a:lnTo>
                  <a:lnTo>
                    <a:pt x="156493" y="134392"/>
                  </a:lnTo>
                  <a:close/>
                  <a:moveTo>
                    <a:pt x="77242" y="10939"/>
                  </a:moveTo>
                  <a:lnTo>
                    <a:pt x="134392" y="10939"/>
                  </a:lnTo>
                  <a:lnTo>
                    <a:pt x="119434" y="81707"/>
                  </a:lnTo>
                  <a:lnTo>
                    <a:pt x="167432" y="81707"/>
                  </a:lnTo>
                  <a:lnTo>
                    <a:pt x="182389" y="10939"/>
                  </a:lnTo>
                  <a:lnTo>
                    <a:pt x="239539" y="10939"/>
                  </a:lnTo>
                  <a:lnTo>
                    <a:pt x="224582" y="81707"/>
                  </a:lnTo>
                  <a:lnTo>
                    <a:pt x="252040" y="81707"/>
                  </a:lnTo>
                  <a:lnTo>
                    <a:pt x="240432" y="134392"/>
                  </a:lnTo>
                  <a:lnTo>
                    <a:pt x="213196" y="134392"/>
                  </a:lnTo>
                  <a:lnTo>
                    <a:pt x="201588" y="183728"/>
                  </a:lnTo>
                  <a:lnTo>
                    <a:pt x="233288" y="183728"/>
                  </a:lnTo>
                  <a:lnTo>
                    <a:pt x="220340" y="236190"/>
                  </a:lnTo>
                  <a:lnTo>
                    <a:pt x="190202" y="236190"/>
                  </a:lnTo>
                  <a:lnTo>
                    <a:pt x="175245" y="303609"/>
                  </a:lnTo>
                  <a:lnTo>
                    <a:pt x="119881" y="303609"/>
                  </a:lnTo>
                  <a:lnTo>
                    <a:pt x="133945" y="236190"/>
                  </a:lnTo>
                  <a:lnTo>
                    <a:pt x="85055" y="236190"/>
                  </a:lnTo>
                  <a:lnTo>
                    <a:pt x="70544" y="303609"/>
                  </a:lnTo>
                  <a:lnTo>
                    <a:pt x="14287" y="303609"/>
                  </a:lnTo>
                  <a:lnTo>
                    <a:pt x="28352" y="236190"/>
                  </a:lnTo>
                  <a:lnTo>
                    <a:pt x="0" y="236190"/>
                  </a:lnTo>
                  <a:lnTo>
                    <a:pt x="10939" y="183728"/>
                  </a:lnTo>
                  <a:lnTo>
                    <a:pt x="39737" y="183728"/>
                  </a:lnTo>
                  <a:lnTo>
                    <a:pt x="51346" y="134392"/>
                  </a:lnTo>
                  <a:lnTo>
                    <a:pt x="19199" y="134392"/>
                  </a:lnTo>
                  <a:lnTo>
                    <a:pt x="29691" y="81707"/>
                  </a:lnTo>
                  <a:lnTo>
                    <a:pt x="62284" y="81707"/>
                  </a:lnTo>
                  <a:close/>
                  <a:moveTo>
                    <a:pt x="392534" y="0"/>
                  </a:moveTo>
                  <a:lnTo>
                    <a:pt x="448568" y="0"/>
                  </a:lnTo>
                  <a:lnTo>
                    <a:pt x="448568" y="327273"/>
                  </a:lnTo>
                  <a:lnTo>
                    <a:pt x="353467" y="327273"/>
                  </a:lnTo>
                  <a:lnTo>
                    <a:pt x="353467" y="96887"/>
                  </a:lnTo>
                  <a:cubicBezTo>
                    <a:pt x="343049" y="102989"/>
                    <a:pt x="332259" y="107640"/>
                    <a:pt x="321097" y="110840"/>
                  </a:cubicBezTo>
                  <a:cubicBezTo>
                    <a:pt x="309934" y="114040"/>
                    <a:pt x="297284" y="116384"/>
                    <a:pt x="283145" y="117872"/>
                  </a:cubicBezTo>
                  <a:lnTo>
                    <a:pt x="283145" y="46434"/>
                  </a:lnTo>
                  <a:cubicBezTo>
                    <a:pt x="303237" y="43011"/>
                    <a:pt x="321952" y="37616"/>
                    <a:pt x="339291" y="30249"/>
                  </a:cubicBezTo>
                  <a:cubicBezTo>
                    <a:pt x="356629" y="22882"/>
                    <a:pt x="374377" y="12799"/>
                    <a:pt x="392534" y="0"/>
                  </a:cubicBezTo>
                  <a:close/>
                </a:path>
              </a:pathLst>
            </a:cu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indent="-349724" algn="ctr" defTabSz="951028" fontAlgn="base">
                <a:lnSpc>
                  <a:spcPct val="90000"/>
                </a:lnSpc>
                <a:spcBef>
                  <a:spcPct val="0"/>
                </a:spcBef>
                <a:spcAft>
                  <a:spcPct val="0"/>
                </a:spcAft>
                <a:buFont typeface="Wingdings 3" panose="05040102010807070707" pitchFamily="18" charset="2"/>
                <a:buChar char="Æ"/>
                <a:defRPr/>
              </a:pPr>
              <a:endParaRPr lang="en-US" sz="2040" b="1" kern="0" err="1">
                <a:gradFill>
                  <a:gsLst>
                    <a:gs pos="2917">
                      <a:schemeClr val="bg1"/>
                    </a:gs>
                    <a:gs pos="100000">
                      <a:schemeClr val="bg1"/>
                    </a:gs>
                  </a:gsLst>
                </a:gradFill>
                <a:latin typeface="Segoe UI Light"/>
                <a:ea typeface="Segoe UI" pitchFamily="34" charset="0"/>
                <a:cs typeface="Segoe UI" pitchFamily="34" charset="0"/>
              </a:endParaRPr>
            </a:p>
          </p:txBody>
        </p:sp>
      </p:grpSp>
      <p:grpSp>
        <p:nvGrpSpPr>
          <p:cNvPr id="365" name="Group 364"/>
          <p:cNvGrpSpPr/>
          <p:nvPr/>
        </p:nvGrpSpPr>
        <p:grpSpPr>
          <a:xfrm>
            <a:off x="5550479" y="1801320"/>
            <a:ext cx="848798" cy="755388"/>
            <a:chOff x="3101975" y="1565275"/>
            <a:chExt cx="1327150" cy="1181100"/>
          </a:xfrm>
        </p:grpSpPr>
        <p:sp>
          <p:nvSpPr>
            <p:cNvPr id="366" name="Rectangle 365"/>
            <p:cNvSpPr/>
            <p:nvPr/>
          </p:nvSpPr>
          <p:spPr>
            <a:xfrm>
              <a:off x="3101975" y="1565275"/>
              <a:ext cx="1327150" cy="1181100"/>
            </a:xfrm>
            <a:prstGeom prst="rect">
              <a:avLst/>
            </a:prstGeom>
            <a:solidFill>
              <a:sysClr val="window" lastClr="FFFFFF"/>
            </a:solidFill>
            <a:ln w="28575" cap="flat" cmpd="sng" algn="ctr">
              <a:solidFill>
                <a:srgbClr val="002050"/>
              </a:solidFill>
              <a:prstDash val="solid"/>
              <a:miter lim="800000"/>
            </a:ln>
            <a:effectLst/>
          </p:spPr>
          <p:txBody>
            <a:bodyPr rtlCol="0" anchor="ctr"/>
            <a:lstStyle/>
            <a:p>
              <a:pPr algn="ctr" defTabSz="932597">
                <a:defRPr/>
              </a:pPr>
              <a:endParaRPr lang="en-US" sz="1836" kern="0">
                <a:solidFill>
                  <a:prstClr val="white"/>
                </a:solidFill>
                <a:latin typeface="Segoe UI"/>
              </a:endParaRPr>
            </a:p>
          </p:txBody>
        </p:sp>
        <p:pic>
          <p:nvPicPr>
            <p:cNvPr id="367" name="Picture 36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140663" y="1634914"/>
              <a:ext cx="1220406" cy="1066017"/>
            </a:xfrm>
            <a:prstGeom prst="rect">
              <a:avLst/>
            </a:prstGeom>
          </p:spPr>
        </p:pic>
      </p:grpSp>
      <p:sp>
        <p:nvSpPr>
          <p:cNvPr id="368" name="Rectangle 367"/>
          <p:cNvSpPr/>
          <p:nvPr/>
        </p:nvSpPr>
        <p:spPr bwMode="auto">
          <a:xfrm>
            <a:off x="5810198" y="1712713"/>
            <a:ext cx="19929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t>Leader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t>in TPC-E</a:t>
            </a:r>
          </a:p>
        </p:txBody>
      </p:sp>
      <p:sp>
        <p:nvSpPr>
          <p:cNvPr id="369" name="Rectangle 368">
            <a:extLst/>
          </p:cNvPr>
          <p:cNvSpPr/>
          <p:nvPr/>
        </p:nvSpPr>
        <p:spPr bwMode="auto">
          <a:xfrm>
            <a:off x="3685836" y="1712713"/>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t>An industry leader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ea typeface="Segoe UI" panose="020B0502040204020203" pitchFamily="34" charset="0"/>
                <a:cs typeface="Segoe UI" panose="020B0502040204020203" pitchFamily="34" charset="0"/>
              </a:rPr>
              <a:t>four years in a row </a:t>
            </a:r>
          </a:p>
        </p:txBody>
      </p:sp>
      <p:sp>
        <p:nvSpPr>
          <p:cNvPr id="370" name="Rectangle 369">
            <a:extLst/>
          </p:cNvPr>
          <p:cNvSpPr/>
          <p:nvPr/>
        </p:nvSpPr>
        <p:spPr bwMode="auto">
          <a:xfrm>
            <a:off x="3685836" y="2834377"/>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Scale to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petabytes</a:t>
            </a:r>
          </a:p>
        </p:txBody>
      </p:sp>
      <p:sp>
        <p:nvSpPr>
          <p:cNvPr id="371" name="Rectangle 370"/>
          <p:cNvSpPr/>
          <p:nvPr/>
        </p:nvSpPr>
        <p:spPr bwMode="auto">
          <a:xfrm>
            <a:off x="6550334" y="2834377"/>
            <a:ext cx="1252768"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#1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performance </a:t>
            </a:r>
          </a:p>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in TPC-H</a:t>
            </a:r>
          </a:p>
        </p:txBody>
      </p:sp>
      <p:sp>
        <p:nvSpPr>
          <p:cNvPr id="372" name="arrow_25"/>
          <p:cNvSpPr>
            <a:spLocks noChangeAspect="1" noEditPoints="1"/>
          </p:cNvSpPr>
          <p:nvPr/>
        </p:nvSpPr>
        <p:spPr bwMode="auto">
          <a:xfrm rot="16200000" flipV="1">
            <a:off x="5884075" y="3265293"/>
            <a:ext cx="278242" cy="305882"/>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3" name="Rectangle 372">
            <a:extLst/>
          </p:cNvPr>
          <p:cNvSpPr/>
          <p:nvPr/>
        </p:nvSpPr>
        <p:spPr bwMode="auto">
          <a:xfrm>
            <a:off x="3685836" y="3907273"/>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T-SQL query</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over any data</a:t>
            </a:r>
          </a:p>
        </p:txBody>
      </p:sp>
      <p:grpSp>
        <p:nvGrpSpPr>
          <p:cNvPr id="31" name="Group 30"/>
          <p:cNvGrpSpPr/>
          <p:nvPr/>
        </p:nvGrpSpPr>
        <p:grpSpPr>
          <a:xfrm>
            <a:off x="5575222" y="4171618"/>
            <a:ext cx="539750" cy="512613"/>
            <a:chOff x="6625890" y="4131468"/>
            <a:chExt cx="539750" cy="512613"/>
          </a:xfrm>
        </p:grpSpPr>
        <p:sp>
          <p:nvSpPr>
            <p:cNvPr id="27" name="Freeform 18"/>
            <p:cNvSpPr>
              <a:spLocks noEditPoints="1"/>
            </p:cNvSpPr>
            <p:nvPr/>
          </p:nvSpPr>
          <p:spPr bwMode="auto">
            <a:xfrm>
              <a:off x="6625890" y="4136081"/>
              <a:ext cx="539750" cy="508000"/>
            </a:xfrm>
            <a:custGeom>
              <a:avLst/>
              <a:gdLst>
                <a:gd name="T0" fmla="*/ 53 w 161"/>
                <a:gd name="T1" fmla="*/ 100 h 151"/>
                <a:gd name="T2" fmla="*/ 0 w 161"/>
                <a:gd name="T3" fmla="*/ 50 h 151"/>
                <a:gd name="T4" fmla="*/ 53 w 161"/>
                <a:gd name="T5" fmla="*/ 0 h 151"/>
                <a:gd name="T6" fmla="*/ 105 w 161"/>
                <a:gd name="T7" fmla="*/ 50 h 151"/>
                <a:gd name="T8" fmla="*/ 53 w 161"/>
                <a:gd name="T9" fmla="*/ 100 h 151"/>
                <a:gd name="T10" fmla="*/ 161 w 161"/>
                <a:gd name="T11" fmla="*/ 151 h 151"/>
                <a:gd name="T12" fmla="*/ 90 w 161"/>
                <a:gd name="T13" fmla="*/ 85 h 151"/>
              </a:gdLst>
              <a:ahLst/>
              <a:cxnLst>
                <a:cxn ang="0">
                  <a:pos x="T0" y="T1"/>
                </a:cxn>
                <a:cxn ang="0">
                  <a:pos x="T2" y="T3"/>
                </a:cxn>
                <a:cxn ang="0">
                  <a:pos x="T4" y="T5"/>
                </a:cxn>
                <a:cxn ang="0">
                  <a:pos x="T6" y="T7"/>
                </a:cxn>
                <a:cxn ang="0">
                  <a:pos x="T8" y="T9"/>
                </a:cxn>
                <a:cxn ang="0">
                  <a:pos x="T10" y="T11"/>
                </a:cxn>
                <a:cxn ang="0">
                  <a:pos x="T12" y="T13"/>
                </a:cxn>
              </a:cxnLst>
              <a:rect l="0" t="0" r="r" b="b"/>
              <a:pathLst>
                <a:path w="161" h="151">
                  <a:moveTo>
                    <a:pt x="53" y="100"/>
                  </a:moveTo>
                  <a:cubicBezTo>
                    <a:pt x="24" y="100"/>
                    <a:pt x="0" y="78"/>
                    <a:pt x="0" y="50"/>
                  </a:cubicBezTo>
                  <a:cubicBezTo>
                    <a:pt x="0" y="23"/>
                    <a:pt x="24" y="0"/>
                    <a:pt x="53" y="0"/>
                  </a:cubicBezTo>
                  <a:cubicBezTo>
                    <a:pt x="81" y="0"/>
                    <a:pt x="105" y="23"/>
                    <a:pt x="105" y="50"/>
                  </a:cubicBezTo>
                  <a:cubicBezTo>
                    <a:pt x="105" y="78"/>
                    <a:pt x="81" y="100"/>
                    <a:pt x="53" y="100"/>
                  </a:cubicBezTo>
                  <a:close/>
                  <a:moveTo>
                    <a:pt x="161" y="151"/>
                  </a:moveTo>
                  <a:cubicBezTo>
                    <a:pt x="90" y="85"/>
                    <a:pt x="90" y="85"/>
                    <a:pt x="90" y="85"/>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 name="Picture 29"/>
            <p:cNvPicPr>
              <a:picLocks noChangeAspect="1"/>
            </p:cNvPicPr>
            <p:nvPr/>
          </p:nvPicPr>
          <p:blipFill rotWithShape="1">
            <a:blip r:embed="rId7" cstate="email">
              <a:duotone>
                <a:schemeClr val="accent5">
                  <a:shade val="45000"/>
                  <a:satMod val="135000"/>
                </a:schemeClr>
                <a:prstClr val="white"/>
              </a:duotone>
              <a:extLst>
                <a:ext uri="{28A0092B-C50C-407E-A947-70E740481C1C}">
                  <a14:useLocalDpi xmlns:a14="http://schemas.microsoft.com/office/drawing/2010/main"/>
                </a:ext>
              </a:extLst>
            </a:blip>
            <a:srcRect l="6895" r="6895"/>
            <a:stretch/>
          </p:blipFill>
          <p:spPr>
            <a:xfrm>
              <a:off x="6633025" y="4131468"/>
              <a:ext cx="345535" cy="345535"/>
            </a:xfrm>
            <a:prstGeom prst="ellipse">
              <a:avLst/>
            </a:prstGeom>
          </p:spPr>
        </p:pic>
      </p:grpSp>
      <p:sp>
        <p:nvSpPr>
          <p:cNvPr id="375" name="code"/>
          <p:cNvSpPr>
            <a:spLocks noChangeAspect="1" noEditPoints="1"/>
          </p:cNvSpPr>
          <p:nvPr/>
        </p:nvSpPr>
        <p:spPr bwMode="auto">
          <a:xfrm>
            <a:off x="6463520" y="4220721"/>
            <a:ext cx="544513" cy="287338"/>
          </a:xfrm>
          <a:custGeom>
            <a:avLst/>
            <a:gdLst>
              <a:gd name="T0" fmla="*/ 91 w 343"/>
              <a:gd name="T1" fmla="*/ 181 h 181"/>
              <a:gd name="T2" fmla="*/ 0 w 343"/>
              <a:gd name="T3" fmla="*/ 91 h 181"/>
              <a:gd name="T4" fmla="*/ 91 w 343"/>
              <a:gd name="T5" fmla="*/ 0 h 181"/>
              <a:gd name="T6" fmla="*/ 253 w 343"/>
              <a:gd name="T7" fmla="*/ 181 h 181"/>
              <a:gd name="T8" fmla="*/ 343 w 343"/>
              <a:gd name="T9" fmla="*/ 91 h 181"/>
              <a:gd name="T10" fmla="*/ 253 w 343"/>
              <a:gd name="T11" fmla="*/ 0 h 181"/>
              <a:gd name="T12" fmla="*/ 205 w 343"/>
              <a:gd name="T13" fmla="*/ 0 h 181"/>
              <a:gd name="T14" fmla="*/ 136 w 343"/>
              <a:gd name="T15" fmla="*/ 181 h 1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3" h="181">
                <a:moveTo>
                  <a:pt x="91" y="181"/>
                </a:moveTo>
                <a:lnTo>
                  <a:pt x="0" y="91"/>
                </a:lnTo>
                <a:lnTo>
                  <a:pt x="91" y="0"/>
                </a:lnTo>
                <a:moveTo>
                  <a:pt x="253" y="181"/>
                </a:moveTo>
                <a:lnTo>
                  <a:pt x="343" y="91"/>
                </a:lnTo>
                <a:lnTo>
                  <a:pt x="253" y="0"/>
                </a:lnTo>
                <a:moveTo>
                  <a:pt x="205" y="0"/>
                </a:moveTo>
                <a:lnTo>
                  <a:pt x="136" y="181"/>
                </a:lnTo>
              </a:path>
            </a:pathLst>
          </a:custGeom>
          <a:noFill/>
          <a:ln w="12700" cap="rnd">
            <a:solidFill>
              <a:schemeClr val="accent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6" name="signal_4"/>
          <p:cNvSpPr>
            <a:spLocks noChangeAspect="1" noEditPoints="1"/>
          </p:cNvSpPr>
          <p:nvPr/>
        </p:nvSpPr>
        <p:spPr bwMode="auto">
          <a:xfrm>
            <a:off x="7356581" y="4233863"/>
            <a:ext cx="479286" cy="303020"/>
          </a:xfrm>
          <a:custGeom>
            <a:avLst/>
            <a:gdLst>
              <a:gd name="T0" fmla="*/ 138 w 335"/>
              <a:gd name="T1" fmla="*/ 206 h 209"/>
              <a:gd name="T2" fmla="*/ 166 w 335"/>
              <a:gd name="T3" fmla="*/ 196 h 209"/>
              <a:gd name="T4" fmla="*/ 196 w 335"/>
              <a:gd name="T5" fmla="*/ 209 h 209"/>
              <a:gd name="T6" fmla="*/ 230 w 335"/>
              <a:gd name="T7" fmla="*/ 175 h 209"/>
              <a:gd name="T8" fmla="*/ 166 w 335"/>
              <a:gd name="T9" fmla="*/ 148 h 209"/>
              <a:gd name="T10" fmla="*/ 104 w 335"/>
              <a:gd name="T11" fmla="*/ 172 h 209"/>
              <a:gd name="T12" fmla="*/ 264 w 335"/>
              <a:gd name="T13" fmla="*/ 142 h 209"/>
              <a:gd name="T14" fmla="*/ 166 w 335"/>
              <a:gd name="T15" fmla="*/ 100 h 209"/>
              <a:gd name="T16" fmla="*/ 70 w 335"/>
              <a:gd name="T17" fmla="*/ 138 h 209"/>
              <a:gd name="T18" fmla="*/ 299 w 335"/>
              <a:gd name="T19" fmla="*/ 106 h 209"/>
              <a:gd name="T20" fmla="*/ 166 w 335"/>
              <a:gd name="T21" fmla="*/ 50 h 209"/>
              <a:gd name="T22" fmla="*/ 35 w 335"/>
              <a:gd name="T23" fmla="*/ 104 h 209"/>
              <a:gd name="T24" fmla="*/ 335 w 335"/>
              <a:gd name="T25" fmla="*/ 71 h 209"/>
              <a:gd name="T26" fmla="*/ 166 w 335"/>
              <a:gd name="T27" fmla="*/ 0 h 209"/>
              <a:gd name="T28" fmla="*/ 0 w 335"/>
              <a:gd name="T29" fmla="*/ 67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5" h="209">
                <a:moveTo>
                  <a:pt x="138" y="206"/>
                </a:moveTo>
                <a:cubicBezTo>
                  <a:pt x="146" y="200"/>
                  <a:pt x="155" y="196"/>
                  <a:pt x="166" y="196"/>
                </a:cubicBezTo>
                <a:cubicBezTo>
                  <a:pt x="178" y="196"/>
                  <a:pt x="189" y="201"/>
                  <a:pt x="196" y="209"/>
                </a:cubicBezTo>
                <a:moveTo>
                  <a:pt x="230" y="175"/>
                </a:moveTo>
                <a:cubicBezTo>
                  <a:pt x="214" y="159"/>
                  <a:pt x="191" y="148"/>
                  <a:pt x="166" y="148"/>
                </a:cubicBezTo>
                <a:cubicBezTo>
                  <a:pt x="142" y="148"/>
                  <a:pt x="120" y="157"/>
                  <a:pt x="104" y="172"/>
                </a:cubicBezTo>
                <a:moveTo>
                  <a:pt x="264" y="142"/>
                </a:moveTo>
                <a:cubicBezTo>
                  <a:pt x="239" y="116"/>
                  <a:pt x="204" y="100"/>
                  <a:pt x="166" y="100"/>
                </a:cubicBezTo>
                <a:cubicBezTo>
                  <a:pt x="129" y="100"/>
                  <a:pt x="95" y="115"/>
                  <a:pt x="70" y="138"/>
                </a:cubicBezTo>
                <a:moveTo>
                  <a:pt x="299" y="106"/>
                </a:moveTo>
                <a:cubicBezTo>
                  <a:pt x="265" y="72"/>
                  <a:pt x="218" y="50"/>
                  <a:pt x="166" y="50"/>
                </a:cubicBezTo>
                <a:cubicBezTo>
                  <a:pt x="115" y="50"/>
                  <a:pt x="69" y="71"/>
                  <a:pt x="35" y="104"/>
                </a:cubicBezTo>
                <a:moveTo>
                  <a:pt x="335" y="71"/>
                </a:moveTo>
                <a:cubicBezTo>
                  <a:pt x="292" y="27"/>
                  <a:pt x="232" y="0"/>
                  <a:pt x="166" y="0"/>
                </a:cubicBezTo>
                <a:cubicBezTo>
                  <a:pt x="101" y="0"/>
                  <a:pt x="43" y="26"/>
                  <a:pt x="0" y="67"/>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78" name="Rectangle 377"/>
          <p:cNvSpPr/>
          <p:nvPr/>
        </p:nvSpPr>
        <p:spPr>
          <a:xfrm rot="16200000">
            <a:off x="9151682" y="2137057"/>
            <a:ext cx="510396" cy="307777"/>
          </a:xfrm>
          <a:prstGeom prst="rect">
            <a:avLst/>
          </a:prstGeom>
        </p:spPr>
        <p:txBody>
          <a:bodyPr wrap="none">
            <a:spAutoFit/>
          </a:bodyPr>
          <a:lstStyle/>
          <a:p>
            <a:r>
              <a:rPr lang="en-US" sz="1400" kern="0" spc="-40">
                <a:gradFill>
                  <a:gsLst>
                    <a:gs pos="0">
                      <a:schemeClr val="bg1"/>
                    </a:gs>
                    <a:gs pos="100000">
                      <a:schemeClr val="bg1"/>
                    </a:gs>
                  </a:gsLst>
                  <a:lin ang="5400000" scaled="0"/>
                </a:gradFill>
                <a:latin typeface="Segoe UI Semibold" panose="020B0702040204020203" pitchFamily="34" charset="0"/>
                <a:cs typeface="Segoe UI Semibold" panose="020B0702040204020203" pitchFamily="34" charset="0"/>
              </a:rPr>
              <a:t>SSIS</a:t>
            </a:r>
          </a:p>
        </p:txBody>
      </p:sp>
      <p:grpSp>
        <p:nvGrpSpPr>
          <p:cNvPr id="137" name="Group 136"/>
          <p:cNvGrpSpPr/>
          <p:nvPr/>
        </p:nvGrpSpPr>
        <p:grpSpPr>
          <a:xfrm>
            <a:off x="10676757" y="1913655"/>
            <a:ext cx="1286643" cy="1135377"/>
            <a:chOff x="10676757" y="1913655"/>
            <a:chExt cx="1286643" cy="1135377"/>
          </a:xfrm>
        </p:grpSpPr>
        <p:sp>
          <p:nvSpPr>
            <p:cNvPr id="201" name="Rectangle 200"/>
            <p:cNvSpPr/>
            <p:nvPr/>
          </p:nvSpPr>
          <p:spPr bwMode="auto">
            <a:xfrm flipV="1">
              <a:off x="10800339" y="2847916"/>
              <a:ext cx="240685" cy="47486"/>
            </a:xfrm>
            <a:prstGeom prst="rect">
              <a:avLst/>
            </a:pr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122" b="1" kern="0" err="1">
                <a:solidFill>
                  <a:srgbClr val="FFFFFF"/>
                </a:solidFill>
                <a:latin typeface="Segoe UI"/>
                <a:ea typeface="Segoe UI" pitchFamily="34" charset="0"/>
                <a:cs typeface="Segoe UI" pitchFamily="34" charset="0"/>
              </a:endParaRPr>
            </a:p>
          </p:txBody>
        </p:sp>
        <p:sp>
          <p:nvSpPr>
            <p:cNvPr id="202" name="TextBox 201"/>
            <p:cNvSpPr txBox="1"/>
            <p:nvPr/>
          </p:nvSpPr>
          <p:spPr>
            <a:xfrm>
              <a:off x="10676757" y="2910942"/>
              <a:ext cx="487848" cy="138090"/>
            </a:xfrm>
            <a:prstGeom prst="rect">
              <a:avLst/>
            </a:prstGeom>
            <a:noFill/>
          </p:spPr>
          <p:txBody>
            <a:bodyPr wrap="square" lIns="45720" tIns="45720" rIns="45720" bIns="45720" rtlCol="0" anchor="ctr" anchorCtr="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panose="020B0502040204020203" pitchFamily="34" charset="0"/>
                  <a:ea typeface="MS PGothic" charset="0"/>
                  <a:cs typeface="Segoe UI" panose="020B0502040204020203" pitchFamily="34" charset="0"/>
                </a:rPr>
                <a:t>Microsoft</a:t>
              </a:r>
            </a:p>
          </p:txBody>
        </p:sp>
        <p:sp>
          <p:nvSpPr>
            <p:cNvPr id="203" name="TextBox 202"/>
            <p:cNvSpPr txBox="1"/>
            <p:nvPr/>
          </p:nvSpPr>
          <p:spPr>
            <a:xfrm>
              <a:off x="11092107" y="2910942"/>
              <a:ext cx="487848" cy="138090"/>
            </a:xfrm>
            <a:prstGeom prst="rect">
              <a:avLst/>
            </a:prstGeom>
            <a:noFill/>
          </p:spPr>
          <p:txBody>
            <a:bodyPr wrap="square" lIns="45720" tIns="45720" rIns="45720" bIns="45720" rtlCol="0" anchor="ctr" anchorCtr="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panose="020B0502040204020203" pitchFamily="34" charset="0"/>
                  <a:ea typeface="MS PGothic" charset="0"/>
                  <a:cs typeface="Segoe UI" panose="020B0502040204020203" pitchFamily="34" charset="0"/>
                </a:rPr>
                <a:t>Tableau</a:t>
              </a:r>
            </a:p>
          </p:txBody>
        </p:sp>
        <p:sp>
          <p:nvSpPr>
            <p:cNvPr id="204" name="TextBox 203"/>
            <p:cNvSpPr txBox="1"/>
            <p:nvPr/>
          </p:nvSpPr>
          <p:spPr>
            <a:xfrm>
              <a:off x="11557816" y="2910942"/>
              <a:ext cx="405584" cy="138090"/>
            </a:xfrm>
            <a:prstGeom prst="rect">
              <a:avLst/>
            </a:prstGeom>
            <a:noFill/>
          </p:spPr>
          <p:txBody>
            <a:bodyPr wrap="square" lIns="45720" tIns="45720" rIns="45720" bIns="45720" rtlCol="0" anchor="ctr" anchorCtr="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panose="020B0502040204020203" pitchFamily="34" charset="0"/>
                  <a:ea typeface="MS PGothic" charset="0"/>
                  <a:cs typeface="Segoe UI" panose="020B0502040204020203" pitchFamily="34" charset="0"/>
                </a:rPr>
                <a:t>Oracle</a:t>
              </a:r>
            </a:p>
          </p:txBody>
        </p:sp>
        <p:sp>
          <p:nvSpPr>
            <p:cNvPr id="205" name="Rectangle 204"/>
            <p:cNvSpPr/>
            <p:nvPr/>
          </p:nvSpPr>
          <p:spPr bwMode="auto">
            <a:xfrm flipV="1">
              <a:off x="11215689" y="2699916"/>
              <a:ext cx="240685" cy="195486"/>
            </a:xfrm>
            <a:prstGeom prst="rect">
              <a:avLst/>
            </a:prstGeom>
            <a:solidFill>
              <a:schemeClr val="bg1">
                <a:lumMod val="8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122" b="1" kern="0" err="1">
                <a:solidFill>
                  <a:srgbClr val="FFFFFF"/>
                </a:solidFill>
                <a:latin typeface="Segoe UI"/>
                <a:ea typeface="Segoe UI" pitchFamily="34" charset="0"/>
                <a:cs typeface="Segoe UI" pitchFamily="34" charset="0"/>
              </a:endParaRPr>
            </a:p>
          </p:txBody>
        </p:sp>
        <p:sp>
          <p:nvSpPr>
            <p:cNvPr id="206" name="Rectangle 205"/>
            <p:cNvSpPr/>
            <p:nvPr/>
          </p:nvSpPr>
          <p:spPr bwMode="auto">
            <a:xfrm flipV="1">
              <a:off x="11640266" y="2092805"/>
              <a:ext cx="240684" cy="802597"/>
            </a:xfrm>
            <a:prstGeom prst="rect">
              <a:avLst/>
            </a:prstGeom>
            <a:solidFill>
              <a:schemeClr val="bg1">
                <a:lumMod val="85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725" tIns="146179" rIns="182725" bIns="146179" numCol="1" spcCol="0" rtlCol="0" fromWordArt="0" anchor="t" anchorCtr="0" forceAA="0" compatLnSpc="1">
              <a:prstTxWarp prst="textNoShape">
                <a:avLst/>
              </a:prstTxWarp>
              <a:noAutofit/>
            </a:bodyPr>
            <a:lstStyle/>
            <a:p>
              <a:pPr marL="342504" indent="-342504" algn="ctr" defTabSz="931398">
                <a:lnSpc>
                  <a:spcPct val="90000"/>
                </a:lnSpc>
                <a:buFont typeface="Wingdings 3" panose="05040102010807070707" pitchFamily="18" charset="2"/>
                <a:buChar char="Æ"/>
                <a:defRPr/>
              </a:pPr>
              <a:endParaRPr lang="en-US" sz="1122" b="1" kern="0" err="1">
                <a:solidFill>
                  <a:srgbClr val="FFFFFF"/>
                </a:solidFill>
                <a:latin typeface="Segoe UI"/>
                <a:ea typeface="Segoe UI" pitchFamily="34" charset="0"/>
                <a:cs typeface="Segoe UI" pitchFamily="34" charset="0"/>
              </a:endParaRPr>
            </a:p>
          </p:txBody>
        </p:sp>
        <p:sp>
          <p:nvSpPr>
            <p:cNvPr id="207" name="TextBox 206"/>
            <p:cNvSpPr txBox="1"/>
            <p:nvPr/>
          </p:nvSpPr>
          <p:spPr>
            <a:xfrm>
              <a:off x="10724238" y="2671529"/>
              <a:ext cx="392886" cy="138090"/>
            </a:xfrm>
            <a:prstGeom prst="rect">
              <a:avLst/>
            </a:prstGeom>
            <a:noFill/>
          </p:spPr>
          <p:txBody>
            <a:bodyPr wrap="square" lIns="45720" tIns="45720" rIns="45720" bIns="45720" rtlCol="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Semibold" panose="020B0702040204020203" pitchFamily="34" charset="0"/>
                  <a:ea typeface="MS PGothic" charset="0"/>
                  <a:cs typeface="Segoe UI Semibold" panose="020B0702040204020203" pitchFamily="34" charset="0"/>
                </a:rPr>
                <a:t>$120</a:t>
              </a:r>
            </a:p>
          </p:txBody>
        </p:sp>
        <p:sp>
          <p:nvSpPr>
            <p:cNvPr id="208" name="TextBox 207"/>
            <p:cNvSpPr txBox="1"/>
            <p:nvPr/>
          </p:nvSpPr>
          <p:spPr>
            <a:xfrm>
              <a:off x="11139587" y="2530868"/>
              <a:ext cx="392888" cy="138090"/>
            </a:xfrm>
            <a:prstGeom prst="rect">
              <a:avLst/>
            </a:prstGeom>
            <a:noFill/>
          </p:spPr>
          <p:txBody>
            <a:bodyPr wrap="square" lIns="45720" tIns="45720" rIns="45720" bIns="45720" rtlCol="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Semibold" panose="020B0702040204020203" pitchFamily="34" charset="0"/>
                  <a:ea typeface="MS PGothic" charset="0"/>
                  <a:cs typeface="Segoe UI Semibold" panose="020B0702040204020203" pitchFamily="34" charset="0"/>
                </a:rPr>
                <a:t>$480</a:t>
              </a:r>
            </a:p>
          </p:txBody>
        </p:sp>
        <p:sp>
          <p:nvSpPr>
            <p:cNvPr id="209" name="TextBox 208"/>
            <p:cNvSpPr txBox="1"/>
            <p:nvPr/>
          </p:nvSpPr>
          <p:spPr>
            <a:xfrm>
              <a:off x="11564165" y="1913655"/>
              <a:ext cx="392886" cy="138090"/>
            </a:xfrm>
            <a:prstGeom prst="rect">
              <a:avLst/>
            </a:prstGeom>
            <a:noFill/>
          </p:spPr>
          <p:txBody>
            <a:bodyPr wrap="square" lIns="45720" tIns="45720" rIns="45720" bIns="45720" rtlCol="0">
              <a:noAutofit/>
            </a:bodyPr>
            <a:lstStyle/>
            <a:p>
              <a:pPr algn="ctr" defTabSz="930789">
                <a:lnSpc>
                  <a:spcPct val="90000"/>
                </a:lnSpc>
                <a:spcAft>
                  <a:spcPts val="600"/>
                </a:spcAft>
                <a:defRPr/>
              </a:pPr>
              <a:r>
                <a:rPr lang="en-US" sz="700" kern="0">
                  <a:gradFill>
                    <a:gsLst>
                      <a:gs pos="0">
                        <a:schemeClr val="accent5"/>
                      </a:gs>
                      <a:gs pos="100000">
                        <a:schemeClr val="accent5"/>
                      </a:gs>
                    </a:gsLst>
                    <a:lin ang="5400000" scaled="0"/>
                  </a:gradFill>
                  <a:latin typeface="Segoe UI Semibold" panose="020B0702040204020203" pitchFamily="34" charset="0"/>
                  <a:ea typeface="MS PGothic" charset="0"/>
                  <a:cs typeface="Segoe UI Semibold" panose="020B0702040204020203" pitchFamily="34" charset="0"/>
                </a:rPr>
                <a:t>$2,230</a:t>
              </a:r>
            </a:p>
          </p:txBody>
        </p:sp>
        <p:cxnSp>
          <p:nvCxnSpPr>
            <p:cNvPr id="129" name="Straight Connector 128"/>
            <p:cNvCxnSpPr/>
            <p:nvPr/>
          </p:nvCxnSpPr>
          <p:spPr>
            <a:xfrm>
              <a:off x="10724238" y="2895402"/>
              <a:ext cx="1214599" cy="0"/>
            </a:xfrm>
            <a:prstGeom prst="line">
              <a:avLst/>
            </a:prstGeom>
            <a:ln>
              <a:solidFill>
                <a:schemeClr val="accent5"/>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79" name="Rectangle 378">
            <a:extLst/>
          </p:cNvPr>
          <p:cNvSpPr/>
          <p:nvPr/>
        </p:nvSpPr>
        <p:spPr bwMode="auto">
          <a:xfrm>
            <a:off x="9650142" y="1896910"/>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Analytics at a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fraction of the cost on any device</a:t>
            </a:r>
          </a:p>
        </p:txBody>
      </p:sp>
      <p:sp>
        <p:nvSpPr>
          <p:cNvPr id="392" name="Rectangle 391">
            <a:extLst/>
          </p:cNvPr>
          <p:cNvSpPr/>
          <p:nvPr/>
        </p:nvSpPr>
        <p:spPr bwMode="auto">
          <a:xfrm>
            <a:off x="9650142" y="3408210"/>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1M predictions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per second</a:t>
            </a:r>
          </a:p>
        </p:txBody>
      </p:sp>
      <p:sp>
        <p:nvSpPr>
          <p:cNvPr id="393" name="Rectangle 392">
            <a:extLst/>
          </p:cNvPr>
          <p:cNvSpPr/>
          <p:nvPr/>
        </p:nvSpPr>
        <p:spPr bwMode="auto">
          <a:xfrm>
            <a:off x="9650142" y="4005110"/>
            <a:ext cx="1814404" cy="932603"/>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Support for </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R and Python</a:t>
            </a:r>
          </a:p>
        </p:txBody>
      </p:sp>
      <p:grpSp>
        <p:nvGrpSpPr>
          <p:cNvPr id="138" name="Group 137"/>
          <p:cNvGrpSpPr/>
          <p:nvPr/>
        </p:nvGrpSpPr>
        <p:grpSpPr>
          <a:xfrm>
            <a:off x="11477101" y="3589280"/>
            <a:ext cx="287801" cy="510949"/>
            <a:chOff x="11477101" y="3474980"/>
            <a:chExt cx="287801" cy="510949"/>
          </a:xfrm>
        </p:grpSpPr>
        <p:sp>
          <p:nvSpPr>
            <p:cNvPr id="394" name="light_2"/>
            <p:cNvSpPr>
              <a:spLocks noChangeAspect="1" noEditPoints="1"/>
            </p:cNvSpPr>
            <p:nvPr/>
          </p:nvSpPr>
          <p:spPr bwMode="auto">
            <a:xfrm>
              <a:off x="11477101" y="3474980"/>
              <a:ext cx="287801" cy="510949"/>
            </a:xfrm>
            <a:custGeom>
              <a:avLst/>
              <a:gdLst>
                <a:gd name="T0" fmla="*/ 166 w 190"/>
                <a:gd name="T1" fmla="*/ 160 h 338"/>
                <a:gd name="T2" fmla="*/ 143 w 190"/>
                <a:gd name="T3" fmla="*/ 222 h 338"/>
                <a:gd name="T4" fmla="*/ 46 w 190"/>
                <a:gd name="T5" fmla="*/ 222 h 338"/>
                <a:gd name="T6" fmla="*/ 26 w 190"/>
                <a:gd name="T7" fmla="*/ 164 h 338"/>
                <a:gd name="T8" fmla="*/ 20 w 190"/>
                <a:gd name="T9" fmla="*/ 155 h 338"/>
                <a:gd name="T10" fmla="*/ 0 w 190"/>
                <a:gd name="T11" fmla="*/ 95 h 338"/>
                <a:gd name="T12" fmla="*/ 95 w 190"/>
                <a:gd name="T13" fmla="*/ 0 h 338"/>
                <a:gd name="T14" fmla="*/ 190 w 190"/>
                <a:gd name="T15" fmla="*/ 95 h 338"/>
                <a:gd name="T16" fmla="*/ 170 w 190"/>
                <a:gd name="T17" fmla="*/ 153 h 338"/>
                <a:gd name="T18" fmla="*/ 166 w 190"/>
                <a:gd name="T19" fmla="*/ 160 h 338"/>
                <a:gd name="T20" fmla="*/ 46 w 190"/>
                <a:gd name="T21" fmla="*/ 264 h 338"/>
                <a:gd name="T22" fmla="*/ 143 w 190"/>
                <a:gd name="T23" fmla="*/ 264 h 338"/>
                <a:gd name="T24" fmla="*/ 46 w 190"/>
                <a:gd name="T25" fmla="*/ 302 h 338"/>
                <a:gd name="T26" fmla="*/ 143 w 190"/>
                <a:gd name="T27" fmla="*/ 302 h 338"/>
                <a:gd name="T28" fmla="*/ 58 w 190"/>
                <a:gd name="T29" fmla="*/ 338 h 338"/>
                <a:gd name="T30" fmla="*/ 132 w 190"/>
                <a:gd name="T31" fmla="*/ 338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0" h="338">
                  <a:moveTo>
                    <a:pt x="166" y="160"/>
                  </a:moveTo>
                  <a:cubicBezTo>
                    <a:pt x="144" y="194"/>
                    <a:pt x="143" y="222"/>
                    <a:pt x="143" y="222"/>
                  </a:cubicBezTo>
                  <a:cubicBezTo>
                    <a:pt x="46" y="222"/>
                    <a:pt x="46" y="222"/>
                    <a:pt x="46" y="222"/>
                  </a:cubicBezTo>
                  <a:cubicBezTo>
                    <a:pt x="48" y="205"/>
                    <a:pt x="26" y="164"/>
                    <a:pt x="26" y="164"/>
                  </a:cubicBezTo>
                  <a:cubicBezTo>
                    <a:pt x="20" y="155"/>
                    <a:pt x="20" y="155"/>
                    <a:pt x="20" y="155"/>
                  </a:cubicBezTo>
                  <a:cubicBezTo>
                    <a:pt x="6" y="138"/>
                    <a:pt x="0" y="119"/>
                    <a:pt x="0" y="95"/>
                  </a:cubicBezTo>
                  <a:cubicBezTo>
                    <a:pt x="0" y="42"/>
                    <a:pt x="42" y="0"/>
                    <a:pt x="95" y="0"/>
                  </a:cubicBezTo>
                  <a:cubicBezTo>
                    <a:pt x="148" y="0"/>
                    <a:pt x="190" y="42"/>
                    <a:pt x="190" y="95"/>
                  </a:cubicBezTo>
                  <a:cubicBezTo>
                    <a:pt x="190" y="119"/>
                    <a:pt x="184" y="137"/>
                    <a:pt x="170" y="153"/>
                  </a:cubicBezTo>
                  <a:lnTo>
                    <a:pt x="166" y="160"/>
                  </a:lnTo>
                  <a:close/>
                  <a:moveTo>
                    <a:pt x="46" y="264"/>
                  </a:moveTo>
                  <a:cubicBezTo>
                    <a:pt x="143" y="264"/>
                    <a:pt x="143" y="264"/>
                    <a:pt x="143" y="264"/>
                  </a:cubicBezTo>
                  <a:moveTo>
                    <a:pt x="46" y="302"/>
                  </a:moveTo>
                  <a:cubicBezTo>
                    <a:pt x="143" y="302"/>
                    <a:pt x="143" y="302"/>
                    <a:pt x="143" y="302"/>
                  </a:cubicBezTo>
                  <a:moveTo>
                    <a:pt x="58" y="338"/>
                  </a:moveTo>
                  <a:cubicBezTo>
                    <a:pt x="132" y="338"/>
                    <a:pt x="132" y="338"/>
                    <a:pt x="132" y="338"/>
                  </a:cubicBezTo>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95" name="question"/>
            <p:cNvSpPr>
              <a:spLocks noChangeAspect="1" noEditPoints="1"/>
            </p:cNvSpPr>
            <p:nvPr/>
          </p:nvSpPr>
          <p:spPr bwMode="auto">
            <a:xfrm>
              <a:off x="11575928" y="3556072"/>
              <a:ext cx="90147" cy="169284"/>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2700"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396" name="Rectangle 395"/>
          <p:cNvSpPr/>
          <p:nvPr/>
        </p:nvSpPr>
        <p:spPr>
          <a:xfrm>
            <a:off x="2377991" y="4982366"/>
            <a:ext cx="2396896" cy="672235"/>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Least vulnerable </a:t>
            </a:r>
            <a:b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over the last 7 years</a:t>
            </a:r>
          </a:p>
        </p:txBody>
      </p:sp>
      <p:sp>
        <p:nvSpPr>
          <p:cNvPr id="397" name="Rectangle 396"/>
          <p:cNvSpPr/>
          <p:nvPr/>
        </p:nvSpPr>
        <p:spPr>
          <a:xfrm>
            <a:off x="2377991" y="5718202"/>
            <a:ext cx="2396896" cy="849463"/>
          </a:xfrm>
          <a:prstGeom prst="rect">
            <a:avLst/>
          </a:prstGeom>
          <a:noFill/>
          <a:ln w="12700" cap="flat" cmpd="sng" algn="ctr">
            <a:noFill/>
            <a:prstDash val="solid"/>
            <a:miter lim="800000"/>
          </a:ln>
          <a:effectLst/>
        </p:spPr>
        <p:txBody>
          <a:bodyPr wrap="square" lIns="182880" tIns="146304" rIns="182880" bIns="146304" rtlCol="0" anchor="ctr" anchorCtr="0">
            <a:spAutoFit/>
          </a:bodyPr>
          <a:lstStyle/>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Any language, </a:t>
            </a:r>
          </a:p>
          <a:p>
            <a:pPr defTabSz="932239">
              <a:defRPr/>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any platform, </a:t>
            </a:r>
            <a:b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b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anywhere</a:t>
            </a:r>
          </a:p>
        </p:txBody>
      </p:sp>
      <p:sp>
        <p:nvSpPr>
          <p:cNvPr id="398" name="Rectangle 397">
            <a:extLst/>
          </p:cNvPr>
          <p:cNvSpPr/>
          <p:nvPr/>
        </p:nvSpPr>
        <p:spPr bwMode="auto">
          <a:xfrm>
            <a:off x="3685836" y="4955023"/>
            <a:ext cx="1814404" cy="735627"/>
          </a:xfrm>
          <a:prstGeom prst="rect">
            <a:avLst/>
          </a:prstGeom>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r" defTabSz="932293" fontAlgn="base">
              <a:lnSpc>
                <a:spcPct val="90000"/>
              </a:lnSpc>
              <a:spcBef>
                <a:spcPct val="0"/>
              </a:spcBef>
              <a:spcAft>
                <a:spcPct val="0"/>
              </a:spcAft>
              <a:defRPr/>
            </a:pP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Vulnerabilities</a:t>
            </a:r>
            <a:b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br>
            <a:r>
              <a:rPr lang="en-US" sz="1200" kern="0">
                <a:gradFill>
                  <a:gsLst>
                    <a:gs pos="0">
                      <a:schemeClr val="bg1">
                        <a:lumMod val="50000"/>
                      </a:schemeClr>
                    </a:gs>
                    <a:gs pos="100000">
                      <a:schemeClr val="bg1">
                        <a:lumMod val="50000"/>
                      </a:schemeClr>
                    </a:gs>
                  </a:gsLst>
                  <a:lin ang="5400000" scaled="0"/>
                </a:gradFill>
                <a:latin typeface="Segoe UI" panose="020B0502040204020203" pitchFamily="34" charset="0"/>
                <a:cs typeface="Segoe UI" panose="020B0502040204020203" pitchFamily="34" charset="0"/>
              </a:rPr>
              <a:t>(2010-2016)</a:t>
            </a:r>
          </a:p>
        </p:txBody>
      </p:sp>
      <p:sp>
        <p:nvSpPr>
          <p:cNvPr id="131" name="TextBox 130"/>
          <p:cNvSpPr txBox="1"/>
          <p:nvPr/>
        </p:nvSpPr>
        <p:spPr>
          <a:xfrm>
            <a:off x="5953103" y="5478462"/>
            <a:ext cx="70532" cy="138499"/>
          </a:xfrm>
          <a:prstGeom prst="rect">
            <a:avLst/>
          </a:prstGeom>
          <a:noFill/>
        </p:spPr>
        <p:txBody>
          <a:bodyPr wrap="none" lIns="0" tIns="0" rIns="0" bIns="0" rtlCol="0">
            <a:spAutoFit/>
          </a:bodyPr>
          <a:lstStyle/>
          <a:p>
            <a:pPr>
              <a:lnSpc>
                <a:spcPct val="90000"/>
              </a:lnSpc>
              <a:spcAft>
                <a:spcPts val="600"/>
              </a:spcAft>
            </a:pPr>
            <a:r>
              <a:rPr lang="en-US" sz="100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0</a:t>
            </a:r>
          </a:p>
        </p:txBody>
      </p:sp>
      <p:sp>
        <p:nvSpPr>
          <p:cNvPr id="399" name="TextBox 398"/>
          <p:cNvSpPr txBox="1"/>
          <p:nvPr/>
        </p:nvSpPr>
        <p:spPr>
          <a:xfrm>
            <a:off x="7905728" y="5478462"/>
            <a:ext cx="141064" cy="138499"/>
          </a:xfrm>
          <a:prstGeom prst="rect">
            <a:avLst/>
          </a:prstGeom>
          <a:noFill/>
        </p:spPr>
        <p:txBody>
          <a:bodyPr wrap="none" lIns="0" tIns="0" rIns="0" bIns="0" rtlCol="0">
            <a:spAutoFit/>
          </a:bodyPr>
          <a:lstStyle/>
          <a:p>
            <a:pPr>
              <a:lnSpc>
                <a:spcPct val="90000"/>
              </a:lnSpc>
              <a:spcAft>
                <a:spcPts val="600"/>
              </a:spcAft>
            </a:pPr>
            <a:r>
              <a:rPr lang="en-US" sz="100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50</a:t>
            </a:r>
          </a:p>
        </p:txBody>
      </p:sp>
      <p:sp>
        <p:nvSpPr>
          <p:cNvPr id="400" name="TextBox 399"/>
          <p:cNvSpPr txBox="1"/>
          <p:nvPr/>
        </p:nvSpPr>
        <p:spPr>
          <a:xfrm>
            <a:off x="9886928" y="5478462"/>
            <a:ext cx="192360" cy="138499"/>
          </a:xfrm>
          <a:prstGeom prst="rect">
            <a:avLst/>
          </a:prstGeom>
          <a:noFill/>
        </p:spPr>
        <p:txBody>
          <a:bodyPr wrap="none" lIns="0" tIns="0" rIns="0" bIns="0" rtlCol="0">
            <a:spAutoFit/>
          </a:bodyPr>
          <a:lstStyle/>
          <a:p>
            <a:pPr>
              <a:lnSpc>
                <a:spcPct val="90000"/>
              </a:lnSpc>
              <a:spcAft>
                <a:spcPts val="600"/>
              </a:spcAft>
            </a:pPr>
            <a:r>
              <a:rPr lang="en-US" sz="100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100</a:t>
            </a:r>
          </a:p>
        </p:txBody>
      </p:sp>
      <p:sp>
        <p:nvSpPr>
          <p:cNvPr id="401" name="TextBox 400"/>
          <p:cNvSpPr txBox="1"/>
          <p:nvPr/>
        </p:nvSpPr>
        <p:spPr>
          <a:xfrm>
            <a:off x="11786915" y="5478462"/>
            <a:ext cx="192360" cy="138499"/>
          </a:xfrm>
          <a:prstGeom prst="rect">
            <a:avLst/>
          </a:prstGeom>
          <a:noFill/>
        </p:spPr>
        <p:txBody>
          <a:bodyPr wrap="none" lIns="0" tIns="0" rIns="0" bIns="0" rtlCol="0">
            <a:spAutoFit/>
          </a:bodyPr>
          <a:lstStyle/>
          <a:p>
            <a:pPr>
              <a:lnSpc>
                <a:spcPct val="90000"/>
              </a:lnSpc>
              <a:spcAft>
                <a:spcPts val="600"/>
              </a:spcAft>
            </a:pPr>
            <a:r>
              <a:rPr lang="en-US" sz="1000">
                <a:gradFill>
                  <a:gsLst>
                    <a:gs pos="2917">
                      <a:schemeClr val="accent5"/>
                    </a:gs>
                    <a:gs pos="100000">
                      <a:schemeClr val="accent5"/>
                    </a:gs>
                  </a:gsLst>
                  <a:lin ang="5400000" scaled="0"/>
                </a:gradFill>
                <a:latin typeface="Segoe UI Semibold" panose="020B0702040204020203" pitchFamily="34" charset="0"/>
                <a:cs typeface="Segoe UI Semibold" panose="020B0702040204020203" pitchFamily="34" charset="0"/>
              </a:rPr>
              <a:t>150</a:t>
            </a:r>
          </a:p>
        </p:txBody>
      </p:sp>
      <p:pic>
        <p:nvPicPr>
          <p:cNvPr id="134" name="Picture 133"/>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687033" y="5919320"/>
            <a:ext cx="923667" cy="461834"/>
          </a:xfrm>
          <a:prstGeom prst="rect">
            <a:avLst/>
          </a:prstGeom>
        </p:spPr>
      </p:pic>
      <p:pic>
        <p:nvPicPr>
          <p:cNvPr id="136" name="Picture 135"/>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476969" y="6030677"/>
            <a:ext cx="1000491" cy="239120"/>
          </a:xfrm>
          <a:prstGeom prst="rect">
            <a:avLst/>
          </a:prstGeom>
        </p:spPr>
      </p:pic>
      <p:sp>
        <p:nvSpPr>
          <p:cNvPr id="402" name="Freeform 18"/>
          <p:cNvSpPr>
            <a:spLocks noChangeAspect="1" noEditPoints="1"/>
          </p:cNvSpPr>
          <p:nvPr/>
        </p:nvSpPr>
        <p:spPr bwMode="black">
          <a:xfrm>
            <a:off x="4368256" y="6045882"/>
            <a:ext cx="935582" cy="208710"/>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03" name="Picture 402"/>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513411" y="5963607"/>
            <a:ext cx="753985" cy="373260"/>
          </a:xfrm>
          <a:prstGeom prst="rect">
            <a:avLst/>
          </a:prstGeom>
        </p:spPr>
      </p:pic>
      <p:sp>
        <p:nvSpPr>
          <p:cNvPr id="256" name="Freeform 222"/>
          <p:cNvSpPr/>
          <p:nvPr/>
        </p:nvSpPr>
        <p:spPr bwMode="auto">
          <a:xfrm>
            <a:off x="5534065" y="3246203"/>
            <a:ext cx="347673" cy="445909"/>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w="6350" cap="flat" cmpd="sng" algn="ctr">
            <a:noFill/>
            <a:prstDash val="solid"/>
            <a:miter lim="800000"/>
            <a:headEnd type="none" w="med" len="med"/>
            <a:tailEnd type="none" w="med" len="med"/>
          </a:ln>
          <a:effectLst/>
        </p:spPr>
        <p:txBody>
          <a:bodyPr rot="0" spcFirstLastPara="0" vertOverflow="overflow" horzOverflow="overflow" vert="horz" wrap="square" lIns="0" tIns="139891" rIns="0" bIns="0"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836" b="1" kern="0">
              <a:solidFill>
                <a:prstClr val="white"/>
              </a:solidFill>
              <a:latin typeface="Segoe UI"/>
              <a:ea typeface="Segoe UI" pitchFamily="34" charset="0"/>
              <a:cs typeface="Segoe UI" pitchFamily="34" charset="0"/>
            </a:endParaRPr>
          </a:p>
        </p:txBody>
      </p:sp>
      <p:sp>
        <p:nvSpPr>
          <p:cNvPr id="405" name="Rectangle 404"/>
          <p:cNvSpPr/>
          <p:nvPr/>
        </p:nvSpPr>
        <p:spPr>
          <a:xfrm>
            <a:off x="278592" y="1610327"/>
            <a:ext cx="1644472" cy="47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Structured</a:t>
            </a:r>
          </a:p>
          <a:p>
            <a:pPr marL="231775" indent="111125"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sp>
        <p:nvSpPr>
          <p:cNvPr id="406" name="Rectangle 405"/>
          <p:cNvSpPr/>
          <p:nvPr/>
        </p:nvSpPr>
        <p:spPr>
          <a:xfrm>
            <a:off x="278592" y="3196125"/>
            <a:ext cx="1644472" cy="4741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ts val="600"/>
              </a:spcBef>
              <a:spcAft>
                <a:spcPts val="600"/>
              </a:spcAft>
            </a:pPr>
            <a:r>
              <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rPr>
              <a:t>Unstructured</a:t>
            </a:r>
          </a:p>
          <a:p>
            <a:pPr marL="231775" indent="111125" defTabSz="932472" fontAlgn="base">
              <a:lnSpc>
                <a:spcPct val="90000"/>
              </a:lnSpc>
              <a:spcBef>
                <a:spcPts val="600"/>
              </a:spcBef>
              <a:spcAft>
                <a:spcPts val="600"/>
              </a:spcAft>
            </a:pPr>
            <a:endParaRPr lang="en-US" sz="12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endParaRPr>
          </a:p>
        </p:txBody>
      </p:sp>
      <p:grpSp>
        <p:nvGrpSpPr>
          <p:cNvPr id="3" name="Group 2"/>
          <p:cNvGrpSpPr/>
          <p:nvPr/>
        </p:nvGrpSpPr>
        <p:grpSpPr>
          <a:xfrm>
            <a:off x="11077574" y="4306374"/>
            <a:ext cx="906869" cy="444336"/>
            <a:chOff x="8983894" y="5329791"/>
            <a:chExt cx="1438868" cy="704999"/>
          </a:xfrm>
        </p:grpSpPr>
        <p:pic>
          <p:nvPicPr>
            <p:cNvPr id="140" name="Picture 139">
              <a:extLst/>
            </p:cNvPr>
            <p:cNvPicPr>
              <a:picLocks noChangeAspect="1"/>
            </p:cNvPicPr>
            <p:nvPr/>
          </p:nvPicPr>
          <p:blipFill>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83894" y="5329791"/>
              <a:ext cx="737319" cy="623446"/>
            </a:xfrm>
            <a:prstGeom prst="rect">
              <a:avLst/>
            </a:prstGeom>
          </p:spPr>
        </p:pic>
        <p:pic>
          <p:nvPicPr>
            <p:cNvPr id="141" name="Picture 140"/>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9839521" y="5351927"/>
              <a:ext cx="583241" cy="682863"/>
            </a:xfrm>
            <a:prstGeom prst="rect">
              <a:avLst/>
            </a:prstGeom>
          </p:spPr>
        </p:pic>
      </p:grpSp>
    </p:spTree>
    <p:extLst>
      <p:ext uri="{BB962C8B-B14F-4D97-AF65-F5344CB8AC3E}">
        <p14:creationId xmlns:p14="http://schemas.microsoft.com/office/powerpoint/2010/main" val="2520053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8"/>
                                        </p:tgtEl>
                                        <p:attrNameLst>
                                          <p:attrName>style.visibility</p:attrName>
                                        </p:attrNameLst>
                                      </p:cBhvr>
                                      <p:to>
                                        <p:strVal val="visible"/>
                                      </p:to>
                                    </p:set>
                                    <p:animEffect transition="in" filter="fade">
                                      <p:cBhvr>
                                        <p:cTn id="10" dur="500"/>
                                        <p:tgtEl>
                                          <p:spTgt spid="3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9"/>
                                        </p:tgtEl>
                                        <p:attrNameLst>
                                          <p:attrName>style.visibility</p:attrName>
                                        </p:attrNameLst>
                                      </p:cBhvr>
                                      <p:to>
                                        <p:strVal val="visible"/>
                                      </p:to>
                                    </p:set>
                                    <p:animEffect transition="in" filter="fade">
                                      <p:cBhvr>
                                        <p:cTn id="13" dur="500"/>
                                        <p:tgtEl>
                                          <p:spTgt spid="3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0"/>
                                        </p:tgtEl>
                                        <p:attrNameLst>
                                          <p:attrName>style.visibility</p:attrName>
                                        </p:attrNameLst>
                                      </p:cBhvr>
                                      <p:to>
                                        <p:strVal val="visible"/>
                                      </p:to>
                                    </p:set>
                                    <p:animEffect transition="in" filter="fade">
                                      <p:cBhvr>
                                        <p:cTn id="16" dur="500"/>
                                        <p:tgtEl>
                                          <p:spTgt spid="3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fade">
                                      <p:cBhvr>
                                        <p:cTn id="19" dur="500"/>
                                        <p:tgtEl>
                                          <p:spTgt spid="167"/>
                                        </p:tgtEl>
                                      </p:cBhvr>
                                    </p:animEffect>
                                  </p:childTnLst>
                                </p:cTn>
                              </p:par>
                              <p:par>
                                <p:cTn id="20" presetID="10" presetClass="entr" presetSubtype="0" fill="hold" nodeType="withEffect">
                                  <p:stCondLst>
                                    <p:cond delay="0"/>
                                  </p:stCondLst>
                                  <p:childTnLst>
                                    <p:set>
                                      <p:cBhvr>
                                        <p:cTn id="21" dur="1" fill="hold">
                                          <p:stCondLst>
                                            <p:cond delay="0"/>
                                          </p:stCondLst>
                                        </p:cTn>
                                        <p:tgtEl>
                                          <p:spTgt spid="321"/>
                                        </p:tgtEl>
                                        <p:attrNameLst>
                                          <p:attrName>style.visibility</p:attrName>
                                        </p:attrNameLst>
                                      </p:cBhvr>
                                      <p:to>
                                        <p:strVal val="visible"/>
                                      </p:to>
                                    </p:set>
                                    <p:animEffect transition="in" filter="fade">
                                      <p:cBhvr>
                                        <p:cTn id="22" dur="500"/>
                                        <p:tgtEl>
                                          <p:spTgt spid="3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5"/>
                                        </p:tgtEl>
                                        <p:attrNameLst>
                                          <p:attrName>style.visibility</p:attrName>
                                        </p:attrNameLst>
                                      </p:cBhvr>
                                      <p:to>
                                        <p:strVal val="visible"/>
                                      </p:to>
                                    </p:set>
                                    <p:animEffect transition="in" filter="fade">
                                      <p:cBhvr>
                                        <p:cTn id="25" dur="500"/>
                                        <p:tgtEl>
                                          <p:spTgt spid="34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6"/>
                                        </p:tgtEl>
                                        <p:attrNameLst>
                                          <p:attrName>style.visibility</p:attrName>
                                        </p:attrNameLst>
                                      </p:cBhvr>
                                      <p:to>
                                        <p:strVal val="visible"/>
                                      </p:to>
                                    </p:set>
                                    <p:animEffect transition="in" filter="fade">
                                      <p:cBhvr>
                                        <p:cTn id="28" dur="500"/>
                                        <p:tgtEl>
                                          <p:spTgt spid="3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7"/>
                                        </p:tgtEl>
                                        <p:attrNameLst>
                                          <p:attrName>style.visibility</p:attrName>
                                        </p:attrNameLst>
                                      </p:cBhvr>
                                      <p:to>
                                        <p:strVal val="visible"/>
                                      </p:to>
                                    </p:set>
                                    <p:animEffect transition="in" filter="fade">
                                      <p:cBhvr>
                                        <p:cTn id="31" dur="500"/>
                                        <p:tgtEl>
                                          <p:spTgt spid="34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69"/>
                                        </p:tgtEl>
                                        <p:attrNameLst>
                                          <p:attrName>style.visibility</p:attrName>
                                        </p:attrNameLst>
                                      </p:cBhvr>
                                      <p:to>
                                        <p:strVal val="visible"/>
                                      </p:to>
                                    </p:set>
                                    <p:animEffect transition="in" filter="fade">
                                      <p:cBhvr>
                                        <p:cTn id="36" dur="500"/>
                                        <p:tgtEl>
                                          <p:spTgt spid="369"/>
                                        </p:tgtEl>
                                      </p:cBhvr>
                                    </p:animEffect>
                                  </p:childTnLst>
                                </p:cTn>
                              </p:par>
                              <p:par>
                                <p:cTn id="37" presetID="10" presetClass="entr" presetSubtype="0" fill="hold" nodeType="withEffect">
                                  <p:stCondLst>
                                    <p:cond delay="0"/>
                                  </p:stCondLst>
                                  <p:childTnLst>
                                    <p:set>
                                      <p:cBhvr>
                                        <p:cTn id="38" dur="1" fill="hold">
                                          <p:stCondLst>
                                            <p:cond delay="0"/>
                                          </p:stCondLst>
                                        </p:cTn>
                                        <p:tgtEl>
                                          <p:spTgt spid="365"/>
                                        </p:tgtEl>
                                        <p:attrNameLst>
                                          <p:attrName>style.visibility</p:attrName>
                                        </p:attrNameLst>
                                      </p:cBhvr>
                                      <p:to>
                                        <p:strVal val="visible"/>
                                      </p:to>
                                    </p:set>
                                    <p:animEffect transition="in" filter="fade">
                                      <p:cBhvr>
                                        <p:cTn id="39" dur="500"/>
                                        <p:tgtEl>
                                          <p:spTgt spid="36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68"/>
                                        </p:tgtEl>
                                        <p:attrNameLst>
                                          <p:attrName>style.visibility</p:attrName>
                                        </p:attrNameLst>
                                      </p:cBhvr>
                                      <p:to>
                                        <p:strVal val="visible"/>
                                      </p:to>
                                    </p:set>
                                    <p:animEffect transition="in" filter="fade">
                                      <p:cBhvr>
                                        <p:cTn id="42" dur="500"/>
                                        <p:tgtEl>
                                          <p:spTgt spid="368"/>
                                        </p:tgtEl>
                                      </p:cBhvr>
                                    </p:animEffect>
                                  </p:childTnLst>
                                </p:cTn>
                              </p:par>
                              <p:par>
                                <p:cTn id="43" presetID="10" presetClass="entr" presetSubtype="0" fill="hold" nodeType="withEffect">
                                  <p:stCondLst>
                                    <p:cond delay="0"/>
                                  </p:stCondLst>
                                  <p:childTnLst>
                                    <p:set>
                                      <p:cBhvr>
                                        <p:cTn id="44" dur="1" fill="hold">
                                          <p:stCondLst>
                                            <p:cond delay="0"/>
                                          </p:stCondLst>
                                        </p:cTn>
                                        <p:tgtEl>
                                          <p:spTgt spid="361"/>
                                        </p:tgtEl>
                                        <p:attrNameLst>
                                          <p:attrName>style.visibility</p:attrName>
                                        </p:attrNameLst>
                                      </p:cBhvr>
                                      <p:to>
                                        <p:strVal val="visible"/>
                                      </p:to>
                                    </p:set>
                                    <p:animEffect transition="in" filter="fade">
                                      <p:cBhvr>
                                        <p:cTn id="45" dur="500"/>
                                        <p:tgtEl>
                                          <p:spTgt spid="36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70"/>
                                        </p:tgtEl>
                                        <p:attrNameLst>
                                          <p:attrName>style.visibility</p:attrName>
                                        </p:attrNameLst>
                                      </p:cBhvr>
                                      <p:to>
                                        <p:strVal val="visible"/>
                                      </p:to>
                                    </p:set>
                                    <p:animEffect transition="in" filter="fade">
                                      <p:cBhvr>
                                        <p:cTn id="50" dur="500"/>
                                        <p:tgtEl>
                                          <p:spTgt spid="37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6"/>
                                        </p:tgtEl>
                                        <p:attrNameLst>
                                          <p:attrName>style.visibility</p:attrName>
                                        </p:attrNameLst>
                                      </p:cBhvr>
                                      <p:to>
                                        <p:strVal val="visible"/>
                                      </p:to>
                                    </p:set>
                                    <p:animEffect transition="in" filter="fade">
                                      <p:cBhvr>
                                        <p:cTn id="53" dur="500"/>
                                        <p:tgtEl>
                                          <p:spTgt spid="25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72"/>
                                        </p:tgtEl>
                                        <p:attrNameLst>
                                          <p:attrName>style.visibility</p:attrName>
                                        </p:attrNameLst>
                                      </p:cBhvr>
                                      <p:to>
                                        <p:strVal val="visible"/>
                                      </p:to>
                                    </p:set>
                                    <p:animEffect transition="in" filter="fade">
                                      <p:cBhvr>
                                        <p:cTn id="56" dur="500"/>
                                        <p:tgtEl>
                                          <p:spTgt spid="37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55"/>
                                        </p:tgtEl>
                                        <p:attrNameLst>
                                          <p:attrName>style.visibility</p:attrName>
                                        </p:attrNameLst>
                                      </p:cBhvr>
                                      <p:to>
                                        <p:strVal val="visible"/>
                                      </p:to>
                                    </p:set>
                                    <p:animEffect transition="in" filter="fade">
                                      <p:cBhvr>
                                        <p:cTn id="59" dur="500"/>
                                        <p:tgtEl>
                                          <p:spTgt spid="25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71"/>
                                        </p:tgtEl>
                                        <p:attrNameLst>
                                          <p:attrName>style.visibility</p:attrName>
                                        </p:attrNameLst>
                                      </p:cBhvr>
                                      <p:to>
                                        <p:strVal val="visible"/>
                                      </p:to>
                                    </p:set>
                                    <p:animEffect transition="in" filter="fade">
                                      <p:cBhvr>
                                        <p:cTn id="62" dur="500"/>
                                        <p:tgtEl>
                                          <p:spTgt spid="371"/>
                                        </p:tgtEl>
                                      </p:cBhvr>
                                    </p:animEffect>
                                  </p:childTnLst>
                                </p:cTn>
                              </p:par>
                              <p:par>
                                <p:cTn id="63" presetID="10" presetClass="entr" presetSubtype="0" fill="hold" nodeType="withEffect">
                                  <p:stCondLst>
                                    <p:cond delay="0"/>
                                  </p:stCondLst>
                                  <p:childTnLst>
                                    <p:set>
                                      <p:cBhvr>
                                        <p:cTn id="64" dur="1" fill="hold">
                                          <p:stCondLst>
                                            <p:cond delay="0"/>
                                          </p:stCondLst>
                                        </p:cTn>
                                        <p:tgtEl>
                                          <p:spTgt spid="240"/>
                                        </p:tgtEl>
                                        <p:attrNameLst>
                                          <p:attrName>style.visibility</p:attrName>
                                        </p:attrNameLst>
                                      </p:cBhvr>
                                      <p:to>
                                        <p:strVal val="visible"/>
                                      </p:to>
                                    </p:set>
                                    <p:animEffect transition="in" filter="fade">
                                      <p:cBhvr>
                                        <p:cTn id="65" dur="500"/>
                                        <p:tgtEl>
                                          <p:spTgt spid="24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73"/>
                                        </p:tgtEl>
                                        <p:attrNameLst>
                                          <p:attrName>style.visibility</p:attrName>
                                        </p:attrNameLst>
                                      </p:cBhvr>
                                      <p:to>
                                        <p:strVal val="visible"/>
                                      </p:to>
                                    </p:set>
                                    <p:animEffect transition="in" filter="fade">
                                      <p:cBhvr>
                                        <p:cTn id="70" dur="500"/>
                                        <p:tgtEl>
                                          <p:spTgt spid="373"/>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75"/>
                                        </p:tgtEl>
                                        <p:attrNameLst>
                                          <p:attrName>style.visibility</p:attrName>
                                        </p:attrNameLst>
                                      </p:cBhvr>
                                      <p:to>
                                        <p:strVal val="visible"/>
                                      </p:to>
                                    </p:set>
                                    <p:animEffect transition="in" filter="fade">
                                      <p:cBhvr>
                                        <p:cTn id="76" dur="500"/>
                                        <p:tgtEl>
                                          <p:spTgt spid="37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76"/>
                                        </p:tgtEl>
                                        <p:attrNameLst>
                                          <p:attrName>style.visibility</p:attrName>
                                        </p:attrNameLst>
                                      </p:cBhvr>
                                      <p:to>
                                        <p:strVal val="visible"/>
                                      </p:to>
                                    </p:set>
                                    <p:animEffect transition="in" filter="fade">
                                      <p:cBhvr>
                                        <p:cTn id="79" dur="500"/>
                                        <p:tgtEl>
                                          <p:spTgt spid="376"/>
                                        </p:tgtEl>
                                      </p:cBhvr>
                                    </p:animEffect>
                                  </p:childTnLst>
                                </p:cTn>
                              </p:par>
                              <p:par>
                                <p:cTn id="80" presetID="10" presetClass="entr" presetSubtype="0" fill="hold" nodeType="withEffect">
                                  <p:stCondLst>
                                    <p:cond delay="0"/>
                                  </p:stCondLst>
                                  <p:childTnLst>
                                    <p:set>
                                      <p:cBhvr>
                                        <p:cTn id="81" dur="1" fill="hold">
                                          <p:stCondLst>
                                            <p:cond delay="0"/>
                                          </p:stCondLst>
                                        </p:cTn>
                                        <p:tgtEl>
                                          <p:spTgt spid="135"/>
                                        </p:tgtEl>
                                        <p:attrNameLst>
                                          <p:attrName>style.visibility</p:attrName>
                                        </p:attrNameLst>
                                      </p:cBhvr>
                                      <p:to>
                                        <p:strVal val="visible"/>
                                      </p:to>
                                    </p:set>
                                    <p:animEffect transition="in" filter="fade">
                                      <p:cBhvr>
                                        <p:cTn id="82" dur="500"/>
                                        <p:tgtEl>
                                          <p:spTgt spid="135"/>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tgtEl>
                                        <p:attrNameLst>
                                          <p:attrName>style.visibility</p:attrName>
                                        </p:attrNameLst>
                                      </p:cBhvr>
                                      <p:to>
                                        <p:strVal val="visible"/>
                                      </p:to>
                                    </p:set>
                                    <p:animEffect transition="in" filter="fade">
                                      <p:cBhvr>
                                        <p:cTn id="87" dur="500"/>
                                        <p:tgtEl>
                                          <p:spTgt spid="5"/>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78"/>
                                        </p:tgtEl>
                                        <p:attrNameLst>
                                          <p:attrName>style.visibility</p:attrName>
                                        </p:attrNameLst>
                                      </p:cBhvr>
                                      <p:to>
                                        <p:strVal val="visible"/>
                                      </p:to>
                                    </p:set>
                                    <p:animEffect transition="in" filter="fade">
                                      <p:cBhvr>
                                        <p:cTn id="92" dur="500"/>
                                        <p:tgtEl>
                                          <p:spTgt spid="378"/>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137"/>
                                        </p:tgtEl>
                                        <p:attrNameLst>
                                          <p:attrName>style.visibility</p:attrName>
                                        </p:attrNameLst>
                                      </p:cBhvr>
                                      <p:to>
                                        <p:strVal val="visible"/>
                                      </p:to>
                                    </p:set>
                                    <p:animEffect transition="in" filter="fade">
                                      <p:cBhvr>
                                        <p:cTn id="97" dur="500"/>
                                        <p:tgtEl>
                                          <p:spTgt spid="13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9"/>
                                        </p:tgtEl>
                                        <p:attrNameLst>
                                          <p:attrName>style.visibility</p:attrName>
                                        </p:attrNameLst>
                                      </p:cBhvr>
                                      <p:to>
                                        <p:strVal val="visible"/>
                                      </p:to>
                                    </p:set>
                                    <p:animEffect transition="in" filter="fade">
                                      <p:cBhvr>
                                        <p:cTn id="100" dur="500"/>
                                        <p:tgtEl>
                                          <p:spTgt spid="379"/>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3"/>
                                        </p:tgtEl>
                                        <p:attrNameLst>
                                          <p:attrName>style.visibility</p:attrName>
                                        </p:attrNameLst>
                                      </p:cBhvr>
                                      <p:to>
                                        <p:strVal val="visible"/>
                                      </p:to>
                                    </p:set>
                                    <p:animEffect transition="in" filter="fade">
                                      <p:cBhvr>
                                        <p:cTn id="105" dur="500"/>
                                        <p:tgtEl>
                                          <p:spTgt spid="3"/>
                                        </p:tgtEl>
                                      </p:cBhvr>
                                    </p:animEffect>
                                  </p:childTnLst>
                                </p:cTn>
                              </p:par>
                              <p:par>
                                <p:cTn id="106" presetID="10" presetClass="entr" presetSubtype="0" fill="hold" nodeType="withEffect">
                                  <p:stCondLst>
                                    <p:cond delay="0"/>
                                  </p:stCondLst>
                                  <p:childTnLst>
                                    <p:set>
                                      <p:cBhvr>
                                        <p:cTn id="107" dur="1" fill="hold">
                                          <p:stCondLst>
                                            <p:cond delay="0"/>
                                          </p:stCondLst>
                                        </p:cTn>
                                        <p:tgtEl>
                                          <p:spTgt spid="138"/>
                                        </p:tgtEl>
                                        <p:attrNameLst>
                                          <p:attrName>style.visibility</p:attrName>
                                        </p:attrNameLst>
                                      </p:cBhvr>
                                      <p:to>
                                        <p:strVal val="visible"/>
                                      </p:to>
                                    </p:set>
                                    <p:animEffect transition="in" filter="fade">
                                      <p:cBhvr>
                                        <p:cTn id="108" dur="500"/>
                                        <p:tgtEl>
                                          <p:spTgt spid="13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92"/>
                                        </p:tgtEl>
                                        <p:attrNameLst>
                                          <p:attrName>style.visibility</p:attrName>
                                        </p:attrNameLst>
                                      </p:cBhvr>
                                      <p:to>
                                        <p:strVal val="visible"/>
                                      </p:to>
                                    </p:set>
                                    <p:animEffect transition="in" filter="fade">
                                      <p:cBhvr>
                                        <p:cTn id="111" dur="500"/>
                                        <p:tgtEl>
                                          <p:spTgt spid="392"/>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93"/>
                                        </p:tgtEl>
                                        <p:attrNameLst>
                                          <p:attrName>style.visibility</p:attrName>
                                        </p:attrNameLst>
                                      </p:cBhvr>
                                      <p:to>
                                        <p:strVal val="visible"/>
                                      </p:to>
                                    </p:set>
                                    <p:animEffect transition="in" filter="fade">
                                      <p:cBhvr>
                                        <p:cTn id="114" dur="500"/>
                                        <p:tgtEl>
                                          <p:spTgt spid="393"/>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268"/>
                                        </p:tgtEl>
                                        <p:attrNameLst>
                                          <p:attrName>style.visibility</p:attrName>
                                        </p:attrNameLst>
                                      </p:cBhvr>
                                      <p:to>
                                        <p:strVal val="visible"/>
                                      </p:to>
                                    </p:set>
                                    <p:animEffect transition="in" filter="fade">
                                      <p:cBhvr>
                                        <p:cTn id="119" dur="500"/>
                                        <p:tgtEl>
                                          <p:spTgt spid="268"/>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69"/>
                                        </p:tgtEl>
                                        <p:attrNameLst>
                                          <p:attrName>style.visibility</p:attrName>
                                        </p:attrNameLst>
                                      </p:cBhvr>
                                      <p:to>
                                        <p:strVal val="visible"/>
                                      </p:to>
                                    </p:set>
                                    <p:animEffect transition="in" filter="fade">
                                      <p:cBhvr>
                                        <p:cTn id="122" dur="500"/>
                                        <p:tgtEl>
                                          <p:spTgt spid="269"/>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70"/>
                                        </p:tgtEl>
                                        <p:attrNameLst>
                                          <p:attrName>style.visibility</p:attrName>
                                        </p:attrNameLst>
                                      </p:cBhvr>
                                      <p:to>
                                        <p:strVal val="visible"/>
                                      </p:to>
                                    </p:set>
                                    <p:animEffect transition="in" filter="fade">
                                      <p:cBhvr>
                                        <p:cTn id="125" dur="500"/>
                                        <p:tgtEl>
                                          <p:spTgt spid="270"/>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71"/>
                                        </p:tgtEl>
                                        <p:attrNameLst>
                                          <p:attrName>style.visibility</p:attrName>
                                        </p:attrNameLst>
                                      </p:cBhvr>
                                      <p:to>
                                        <p:strVal val="visible"/>
                                      </p:to>
                                    </p:set>
                                    <p:animEffect transition="in" filter="fade">
                                      <p:cBhvr>
                                        <p:cTn id="128" dur="500"/>
                                        <p:tgtEl>
                                          <p:spTgt spid="27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72"/>
                                        </p:tgtEl>
                                        <p:attrNameLst>
                                          <p:attrName>style.visibility</p:attrName>
                                        </p:attrNameLst>
                                      </p:cBhvr>
                                      <p:to>
                                        <p:strVal val="visible"/>
                                      </p:to>
                                    </p:set>
                                    <p:animEffect transition="in" filter="fade">
                                      <p:cBhvr>
                                        <p:cTn id="131" dur="500"/>
                                        <p:tgtEl>
                                          <p:spTgt spid="272"/>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73"/>
                                        </p:tgtEl>
                                        <p:attrNameLst>
                                          <p:attrName>style.visibility</p:attrName>
                                        </p:attrNameLst>
                                      </p:cBhvr>
                                      <p:to>
                                        <p:strVal val="visible"/>
                                      </p:to>
                                    </p:set>
                                    <p:animEffect transition="in" filter="fade">
                                      <p:cBhvr>
                                        <p:cTn id="134" dur="500"/>
                                        <p:tgtEl>
                                          <p:spTgt spid="273"/>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96"/>
                                        </p:tgtEl>
                                        <p:attrNameLst>
                                          <p:attrName>style.visibility</p:attrName>
                                        </p:attrNameLst>
                                      </p:cBhvr>
                                      <p:to>
                                        <p:strVal val="visible"/>
                                      </p:to>
                                    </p:set>
                                    <p:animEffect transition="in" filter="fade">
                                      <p:cBhvr>
                                        <p:cTn id="137" dur="500"/>
                                        <p:tgtEl>
                                          <p:spTgt spid="39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98"/>
                                        </p:tgtEl>
                                        <p:attrNameLst>
                                          <p:attrName>style.visibility</p:attrName>
                                        </p:attrNameLst>
                                      </p:cBhvr>
                                      <p:to>
                                        <p:strVal val="visible"/>
                                      </p:to>
                                    </p:set>
                                    <p:animEffect transition="in" filter="fade">
                                      <p:cBhvr>
                                        <p:cTn id="140" dur="500"/>
                                        <p:tgtEl>
                                          <p:spTgt spid="398"/>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1"/>
                                        </p:tgtEl>
                                        <p:attrNameLst>
                                          <p:attrName>style.visibility</p:attrName>
                                        </p:attrNameLst>
                                      </p:cBhvr>
                                      <p:to>
                                        <p:strVal val="visible"/>
                                      </p:to>
                                    </p:set>
                                    <p:animEffect transition="in" filter="fade">
                                      <p:cBhvr>
                                        <p:cTn id="143" dur="500"/>
                                        <p:tgtEl>
                                          <p:spTgt spid="131"/>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99"/>
                                        </p:tgtEl>
                                        <p:attrNameLst>
                                          <p:attrName>style.visibility</p:attrName>
                                        </p:attrNameLst>
                                      </p:cBhvr>
                                      <p:to>
                                        <p:strVal val="visible"/>
                                      </p:to>
                                    </p:set>
                                    <p:animEffect transition="in" filter="fade">
                                      <p:cBhvr>
                                        <p:cTn id="146" dur="500"/>
                                        <p:tgtEl>
                                          <p:spTgt spid="39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00"/>
                                        </p:tgtEl>
                                        <p:attrNameLst>
                                          <p:attrName>style.visibility</p:attrName>
                                        </p:attrNameLst>
                                      </p:cBhvr>
                                      <p:to>
                                        <p:strVal val="visible"/>
                                      </p:to>
                                    </p:set>
                                    <p:animEffect transition="in" filter="fade">
                                      <p:cBhvr>
                                        <p:cTn id="149" dur="500"/>
                                        <p:tgtEl>
                                          <p:spTgt spid="40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01"/>
                                        </p:tgtEl>
                                        <p:attrNameLst>
                                          <p:attrName>style.visibility</p:attrName>
                                        </p:attrNameLst>
                                      </p:cBhvr>
                                      <p:to>
                                        <p:strVal val="visible"/>
                                      </p:to>
                                    </p:set>
                                    <p:animEffect transition="in" filter="fade">
                                      <p:cBhvr>
                                        <p:cTn id="152" dur="500"/>
                                        <p:tgtEl>
                                          <p:spTgt spid="40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166"/>
                                        </p:tgtEl>
                                        <p:attrNameLst>
                                          <p:attrName>style.visibility</p:attrName>
                                        </p:attrNameLst>
                                      </p:cBhvr>
                                      <p:to>
                                        <p:strVal val="visible"/>
                                      </p:to>
                                    </p:set>
                                    <p:animEffect transition="in" filter="fade">
                                      <p:cBhvr>
                                        <p:cTn id="155" dur="500"/>
                                        <p:tgtEl>
                                          <p:spTgt spid="166"/>
                                        </p:tgtEl>
                                      </p:cBhvr>
                                    </p:animEffect>
                                  </p:childTnLst>
                                </p:cTn>
                              </p:par>
                            </p:childTnLst>
                          </p:cTn>
                        </p:par>
                      </p:childTnLst>
                    </p:cTn>
                  </p:par>
                  <p:par>
                    <p:cTn id="156" fill="hold">
                      <p:stCondLst>
                        <p:cond delay="indefinite"/>
                      </p:stCondLst>
                      <p:childTnLst>
                        <p:par>
                          <p:cTn id="157" fill="hold">
                            <p:stCondLst>
                              <p:cond delay="0"/>
                            </p:stCondLst>
                            <p:childTnLst>
                              <p:par>
                                <p:cTn id="158" presetID="10" presetClass="entr" presetSubtype="0" fill="hold" grpId="0" nodeType="clickEffect">
                                  <p:stCondLst>
                                    <p:cond delay="0"/>
                                  </p:stCondLst>
                                  <p:childTnLst>
                                    <p:set>
                                      <p:cBhvr>
                                        <p:cTn id="159" dur="1" fill="hold">
                                          <p:stCondLst>
                                            <p:cond delay="0"/>
                                          </p:stCondLst>
                                        </p:cTn>
                                        <p:tgtEl>
                                          <p:spTgt spid="278"/>
                                        </p:tgtEl>
                                        <p:attrNameLst>
                                          <p:attrName>style.visibility</p:attrName>
                                        </p:attrNameLst>
                                      </p:cBhvr>
                                      <p:to>
                                        <p:strVal val="visible"/>
                                      </p:to>
                                    </p:set>
                                    <p:animEffect transition="in" filter="fade">
                                      <p:cBhvr>
                                        <p:cTn id="160" dur="500"/>
                                        <p:tgtEl>
                                          <p:spTgt spid="27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80"/>
                                        </p:tgtEl>
                                        <p:attrNameLst>
                                          <p:attrName>style.visibility</p:attrName>
                                        </p:attrNameLst>
                                      </p:cBhvr>
                                      <p:to>
                                        <p:strVal val="visible"/>
                                      </p:to>
                                    </p:set>
                                    <p:animEffect transition="in" filter="fade">
                                      <p:cBhvr>
                                        <p:cTn id="163" dur="500"/>
                                        <p:tgtEl>
                                          <p:spTgt spid="28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
                                        </p:tgtEl>
                                        <p:attrNameLst>
                                          <p:attrName>style.visibility</p:attrName>
                                        </p:attrNameLst>
                                      </p:cBhvr>
                                      <p:to>
                                        <p:strVal val="visible"/>
                                      </p:to>
                                    </p:set>
                                    <p:animEffect transition="in" filter="fade">
                                      <p:cBhvr>
                                        <p:cTn id="166" dur="500"/>
                                        <p:tgtEl>
                                          <p:spTgt spid="13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283"/>
                                        </p:tgtEl>
                                        <p:attrNameLst>
                                          <p:attrName>style.visibility</p:attrName>
                                        </p:attrNameLst>
                                      </p:cBhvr>
                                      <p:to>
                                        <p:strVal val="visible"/>
                                      </p:to>
                                    </p:set>
                                    <p:animEffect transition="in" filter="fade">
                                      <p:cBhvr>
                                        <p:cTn id="169" dur="500"/>
                                        <p:tgtEl>
                                          <p:spTgt spid="283"/>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397"/>
                                        </p:tgtEl>
                                        <p:attrNameLst>
                                          <p:attrName>style.visibility</p:attrName>
                                        </p:attrNameLst>
                                      </p:cBhvr>
                                      <p:to>
                                        <p:strVal val="visible"/>
                                      </p:to>
                                    </p:set>
                                    <p:animEffect transition="in" filter="fade">
                                      <p:cBhvr>
                                        <p:cTn id="172" dur="500"/>
                                        <p:tgtEl>
                                          <p:spTgt spid="397"/>
                                        </p:tgtEl>
                                      </p:cBhvr>
                                    </p:animEffect>
                                  </p:childTnLst>
                                </p:cTn>
                              </p:par>
                              <p:par>
                                <p:cTn id="173" presetID="10" presetClass="entr" presetSubtype="0" fill="hold" nodeType="withEffect">
                                  <p:stCondLst>
                                    <p:cond delay="0"/>
                                  </p:stCondLst>
                                  <p:childTnLst>
                                    <p:set>
                                      <p:cBhvr>
                                        <p:cTn id="174" dur="1" fill="hold">
                                          <p:stCondLst>
                                            <p:cond delay="0"/>
                                          </p:stCondLst>
                                        </p:cTn>
                                        <p:tgtEl>
                                          <p:spTgt spid="134"/>
                                        </p:tgtEl>
                                        <p:attrNameLst>
                                          <p:attrName>style.visibility</p:attrName>
                                        </p:attrNameLst>
                                      </p:cBhvr>
                                      <p:to>
                                        <p:strVal val="visible"/>
                                      </p:to>
                                    </p:set>
                                    <p:animEffect transition="in" filter="fade">
                                      <p:cBhvr>
                                        <p:cTn id="175" dur="500"/>
                                        <p:tgtEl>
                                          <p:spTgt spid="134"/>
                                        </p:tgtEl>
                                      </p:cBhvr>
                                    </p:animEffect>
                                  </p:childTnLst>
                                </p:cTn>
                              </p:par>
                              <p:par>
                                <p:cTn id="176" presetID="10" presetClass="entr" presetSubtype="0" fill="hold" nodeType="withEffect">
                                  <p:stCondLst>
                                    <p:cond delay="0"/>
                                  </p:stCondLst>
                                  <p:childTnLst>
                                    <p:set>
                                      <p:cBhvr>
                                        <p:cTn id="177" dur="1" fill="hold">
                                          <p:stCondLst>
                                            <p:cond delay="0"/>
                                          </p:stCondLst>
                                        </p:cTn>
                                        <p:tgtEl>
                                          <p:spTgt spid="136"/>
                                        </p:tgtEl>
                                        <p:attrNameLst>
                                          <p:attrName>style.visibility</p:attrName>
                                        </p:attrNameLst>
                                      </p:cBhvr>
                                      <p:to>
                                        <p:strVal val="visible"/>
                                      </p:to>
                                    </p:set>
                                    <p:animEffect transition="in" filter="fade">
                                      <p:cBhvr>
                                        <p:cTn id="178" dur="500"/>
                                        <p:tgtEl>
                                          <p:spTgt spid="136"/>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402"/>
                                        </p:tgtEl>
                                        <p:attrNameLst>
                                          <p:attrName>style.visibility</p:attrName>
                                        </p:attrNameLst>
                                      </p:cBhvr>
                                      <p:to>
                                        <p:strVal val="visible"/>
                                      </p:to>
                                    </p:set>
                                    <p:animEffect transition="in" filter="fade">
                                      <p:cBhvr>
                                        <p:cTn id="181" dur="500"/>
                                        <p:tgtEl>
                                          <p:spTgt spid="402"/>
                                        </p:tgtEl>
                                      </p:cBhvr>
                                    </p:animEffect>
                                  </p:childTnLst>
                                </p:cTn>
                              </p:par>
                              <p:par>
                                <p:cTn id="182" presetID="10" presetClass="entr" presetSubtype="0" fill="hold" nodeType="withEffect">
                                  <p:stCondLst>
                                    <p:cond delay="0"/>
                                  </p:stCondLst>
                                  <p:childTnLst>
                                    <p:set>
                                      <p:cBhvr>
                                        <p:cTn id="183" dur="1" fill="hold">
                                          <p:stCondLst>
                                            <p:cond delay="0"/>
                                          </p:stCondLst>
                                        </p:cTn>
                                        <p:tgtEl>
                                          <p:spTgt spid="403"/>
                                        </p:tgtEl>
                                        <p:attrNameLst>
                                          <p:attrName>style.visibility</p:attrName>
                                        </p:attrNameLst>
                                      </p:cBhvr>
                                      <p:to>
                                        <p:strVal val="visible"/>
                                      </p:to>
                                    </p:set>
                                    <p:animEffect transition="in" filter="fade">
                                      <p:cBhvr>
                                        <p:cTn id="184" dur="500"/>
                                        <p:tgtEl>
                                          <p:spTgt spid="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Graphic spid="166" grpId="0">
        <p:bldAsOne/>
      </p:bldGraphic>
      <p:bldP spid="255" grpId="0"/>
      <p:bldP spid="268" grpId="0"/>
      <p:bldP spid="269" grpId="0"/>
      <p:bldP spid="270" grpId="0"/>
      <p:bldP spid="271" grpId="0"/>
      <p:bldP spid="272" grpId="0"/>
      <p:bldP spid="273" grpId="0"/>
      <p:bldP spid="278" grpId="0"/>
      <p:bldP spid="280" grpId="0"/>
      <p:bldP spid="283" grpId="0"/>
      <p:bldP spid="317" grpId="0" animBg="1"/>
      <p:bldP spid="318" grpId="0" animBg="1"/>
      <p:bldP spid="319" grpId="0" animBg="1"/>
      <p:bldP spid="320" grpId="0" animBg="1"/>
      <p:bldP spid="345" grpId="0" animBg="1"/>
      <p:bldP spid="346" grpId="0" animBg="1"/>
      <p:bldP spid="347" grpId="0" animBg="1"/>
      <p:bldP spid="5" grpId="0"/>
      <p:bldP spid="368" grpId="0"/>
      <p:bldP spid="369" grpId="0"/>
      <p:bldP spid="370" grpId="0"/>
      <p:bldP spid="371" grpId="0"/>
      <p:bldP spid="372" grpId="0" animBg="1"/>
      <p:bldP spid="373" grpId="0"/>
      <p:bldP spid="375" grpId="0" animBg="1"/>
      <p:bldP spid="376" grpId="0" animBg="1"/>
      <p:bldP spid="378" grpId="0"/>
      <p:bldP spid="379" grpId="0"/>
      <p:bldP spid="392" grpId="0"/>
      <p:bldP spid="393" grpId="0"/>
      <p:bldP spid="396" grpId="0"/>
      <p:bldP spid="397" grpId="0"/>
      <p:bldP spid="398" grpId="0"/>
      <p:bldP spid="131" grpId="0"/>
      <p:bldP spid="399" grpId="0"/>
      <p:bldP spid="400" grpId="0"/>
      <p:bldP spid="401" grpId="0"/>
      <p:bldP spid="402" grpId="0" animBg="1"/>
      <p:bldP spid="25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R and Python</a:t>
            </a:r>
          </a:p>
        </p:txBody>
      </p:sp>
      <p:sp>
        <p:nvSpPr>
          <p:cNvPr id="323" name="Rectangle 322">
            <a:extLst>
              <a:ext uri="{FF2B5EF4-FFF2-40B4-BE49-F238E27FC236}">
                <a16:creationId xmlns:a16="http://schemas.microsoft.com/office/drawing/2014/main" id="{06F2C226-8F4F-4B62-BE96-6E5A1226704B}"/>
              </a:ext>
            </a:extLst>
          </p:cNvPr>
          <p:cNvSpPr/>
          <p:nvPr/>
        </p:nvSpPr>
        <p:spPr>
          <a:xfrm>
            <a:off x="904091" y="4270760"/>
            <a:ext cx="5918442" cy="738664"/>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Integrated into SQL Server with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SQL 2016 and 2017</a:t>
            </a:r>
          </a:p>
        </p:txBody>
      </p:sp>
      <p:sp>
        <p:nvSpPr>
          <p:cNvPr id="324" name="Rectangle 323">
            <a:extLst>
              <a:ext uri="{FF2B5EF4-FFF2-40B4-BE49-F238E27FC236}">
                <a16:creationId xmlns:a16="http://schemas.microsoft.com/office/drawing/2014/main" id="{8AE46F5A-0E0D-4F8F-A030-1B19C1453105}"/>
              </a:ext>
            </a:extLst>
          </p:cNvPr>
          <p:cNvSpPr/>
          <p:nvPr/>
        </p:nvSpPr>
        <p:spPr>
          <a:xfrm>
            <a:off x="904091" y="5053362"/>
            <a:ext cx="3888648" cy="461665"/>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Vast user community worldwide</a:t>
            </a:r>
          </a:p>
        </p:txBody>
      </p:sp>
      <p:sp>
        <p:nvSpPr>
          <p:cNvPr id="325" name="Rectangle 324">
            <a:extLst>
              <a:ext uri="{FF2B5EF4-FFF2-40B4-BE49-F238E27FC236}">
                <a16:creationId xmlns:a16="http://schemas.microsoft.com/office/drawing/2014/main" id="{E57AB2B9-C3EB-4AC1-A5DA-19CDB04D7270}"/>
              </a:ext>
            </a:extLst>
          </p:cNvPr>
          <p:cNvSpPr/>
          <p:nvPr/>
        </p:nvSpPr>
        <p:spPr>
          <a:xfrm>
            <a:off x="904091" y="5840815"/>
            <a:ext cx="4016598" cy="738664"/>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Widely deployed already within SQL Server 2016 community</a:t>
            </a:r>
          </a:p>
        </p:txBody>
      </p:sp>
      <p:sp>
        <p:nvSpPr>
          <p:cNvPr id="326" name="Rectangle 325">
            <a:extLst>
              <a:ext uri="{FF2B5EF4-FFF2-40B4-BE49-F238E27FC236}">
                <a16:creationId xmlns:a16="http://schemas.microsoft.com/office/drawing/2014/main" id="{411681A2-0A78-4E88-A173-4E577348236F}"/>
              </a:ext>
            </a:extLst>
          </p:cNvPr>
          <p:cNvSpPr/>
          <p:nvPr/>
        </p:nvSpPr>
        <p:spPr>
          <a:xfrm>
            <a:off x="6976148" y="3506276"/>
            <a:ext cx="5566689" cy="738664"/>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Data Science’s fastest-growing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scripting language</a:t>
            </a:r>
          </a:p>
        </p:txBody>
      </p:sp>
      <p:sp>
        <p:nvSpPr>
          <p:cNvPr id="327" name="Rectangle 326">
            <a:extLst>
              <a:ext uri="{FF2B5EF4-FFF2-40B4-BE49-F238E27FC236}">
                <a16:creationId xmlns:a16="http://schemas.microsoft.com/office/drawing/2014/main" id="{AAB0AAB4-0D09-4076-A1ED-9467CC620710}"/>
              </a:ext>
            </a:extLst>
          </p:cNvPr>
          <p:cNvSpPr/>
          <p:nvPr/>
        </p:nvSpPr>
        <p:spPr>
          <a:xfrm>
            <a:off x="6954372" y="4270760"/>
            <a:ext cx="5072156" cy="738664"/>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Favored among developers in addition </a:t>
            </a:r>
            <a:br>
              <a:rPr lang="en-US">
                <a:solidFill>
                  <a:srgbClr val="505050"/>
                </a:solidFill>
                <a:latin typeface="Segoe UI" panose="020B0502040204020203" pitchFamily="34" charset="0"/>
                <a:cs typeface="Segoe UI" panose="020B0502040204020203" pitchFamily="34" charset="0"/>
              </a:rPr>
            </a:br>
            <a:r>
              <a:rPr lang="en-US">
                <a:solidFill>
                  <a:srgbClr val="505050"/>
                </a:solidFill>
                <a:latin typeface="Segoe UI" panose="020B0502040204020203" pitchFamily="34" charset="0"/>
                <a:cs typeface="Segoe UI" panose="020B0502040204020203" pitchFamily="34" charset="0"/>
              </a:rPr>
              <a:t>to data scientists</a:t>
            </a:r>
          </a:p>
        </p:txBody>
      </p:sp>
      <p:sp>
        <p:nvSpPr>
          <p:cNvPr id="328" name="Rectangle 327">
            <a:extLst>
              <a:ext uri="{FF2B5EF4-FFF2-40B4-BE49-F238E27FC236}">
                <a16:creationId xmlns:a16="http://schemas.microsoft.com/office/drawing/2014/main" id="{6FD7E53C-515E-4324-88F1-7F8C37C376FC}"/>
              </a:ext>
            </a:extLst>
          </p:cNvPr>
          <p:cNvSpPr/>
          <p:nvPr/>
        </p:nvSpPr>
        <p:spPr>
          <a:xfrm>
            <a:off x="6954372" y="5053362"/>
            <a:ext cx="3524062" cy="461665"/>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Also has a vast user community</a:t>
            </a:r>
          </a:p>
        </p:txBody>
      </p:sp>
      <p:sp>
        <p:nvSpPr>
          <p:cNvPr id="329" name="Rectangle 328">
            <a:extLst>
              <a:ext uri="{FF2B5EF4-FFF2-40B4-BE49-F238E27FC236}">
                <a16:creationId xmlns:a16="http://schemas.microsoft.com/office/drawing/2014/main" id="{53EA8EFB-42ED-451B-9AF7-A43664B2D2B1}"/>
              </a:ext>
            </a:extLst>
          </p:cNvPr>
          <p:cNvSpPr/>
          <p:nvPr/>
        </p:nvSpPr>
        <p:spPr>
          <a:xfrm>
            <a:off x="6915954" y="5840815"/>
            <a:ext cx="3417084" cy="461665"/>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Scale limitations similar to R</a:t>
            </a:r>
          </a:p>
        </p:txBody>
      </p:sp>
      <p:sp>
        <p:nvSpPr>
          <p:cNvPr id="248" name="Rectangle 247">
            <a:extLst>
              <a:ext uri="{FF2B5EF4-FFF2-40B4-BE49-F238E27FC236}">
                <a16:creationId xmlns:a16="http://schemas.microsoft.com/office/drawing/2014/main" id="{11636029-3248-4A35-83DC-7959ED8A5791}"/>
              </a:ext>
            </a:extLst>
          </p:cNvPr>
          <p:cNvSpPr/>
          <p:nvPr/>
        </p:nvSpPr>
        <p:spPr>
          <a:xfrm>
            <a:off x="904091" y="3506276"/>
            <a:ext cx="5412650" cy="461665"/>
          </a:xfrm>
          <a:prstGeom prst="rect">
            <a:avLst/>
          </a:prstGeom>
        </p:spPr>
        <p:txBody>
          <a:bodyPr wrap="square" lIns="146304" tIns="91440" rIns="146304" bIns="91440">
            <a:spAutoFit/>
          </a:bodyPr>
          <a:lstStyle/>
          <a:p>
            <a:pPr>
              <a:spcAft>
                <a:spcPts val="5100"/>
              </a:spcAft>
            </a:pPr>
            <a:r>
              <a:rPr lang="en-US">
                <a:solidFill>
                  <a:srgbClr val="505050"/>
                </a:solidFill>
                <a:latin typeface="Segoe UI" panose="020B0502040204020203" pitchFamily="34" charset="0"/>
                <a:cs typeface="Segoe UI" panose="020B0502040204020203" pitchFamily="34" charset="0"/>
              </a:rPr>
              <a:t>Data Science’s most popular scripting language</a:t>
            </a:r>
          </a:p>
        </p:txBody>
      </p:sp>
      <p:pic>
        <p:nvPicPr>
          <p:cNvPr id="16" name="Picture 1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8252" y="1539267"/>
            <a:ext cx="2544088" cy="1457933"/>
          </a:xfrm>
          <a:prstGeom prst="rect">
            <a:avLst/>
          </a:prstGeom>
        </p:spPr>
      </p:pic>
      <p:grpSp>
        <p:nvGrpSpPr>
          <p:cNvPr id="17" name="Group 16"/>
          <p:cNvGrpSpPr/>
          <p:nvPr/>
        </p:nvGrpSpPr>
        <p:grpSpPr>
          <a:xfrm>
            <a:off x="8426874" y="1468422"/>
            <a:ext cx="1577287" cy="1749710"/>
            <a:chOff x="7350355" y="1737001"/>
            <a:chExt cx="714145" cy="792212"/>
          </a:xfrm>
        </p:grpSpPr>
        <p:pic>
          <p:nvPicPr>
            <p:cNvPr id="18" name="Picture 17"/>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350355" y="1737001"/>
              <a:ext cx="714145" cy="300100"/>
            </a:xfrm>
            <a:prstGeom prst="rect">
              <a:avLst/>
            </a:prstGeom>
          </p:spPr>
        </p:pic>
        <p:pic>
          <p:nvPicPr>
            <p:cNvPr id="19" name="Picture 1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478008" y="2000504"/>
              <a:ext cx="451577" cy="528709"/>
            </a:xfrm>
            <a:prstGeom prst="rect">
              <a:avLst/>
            </a:prstGeom>
          </p:spPr>
        </p:pic>
      </p:grpSp>
      <p:sp>
        <p:nvSpPr>
          <p:cNvPr id="20" name="Rectangle 19"/>
          <p:cNvSpPr/>
          <p:nvPr/>
        </p:nvSpPr>
        <p:spPr bwMode="auto">
          <a:xfrm>
            <a:off x="275481" y="1287965"/>
            <a:ext cx="5897372" cy="540969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1" name="Rectangle 20"/>
          <p:cNvSpPr/>
          <p:nvPr/>
        </p:nvSpPr>
        <p:spPr bwMode="auto">
          <a:xfrm>
            <a:off x="6266831" y="1287965"/>
            <a:ext cx="5897372" cy="5409698"/>
          </a:xfrm>
          <a:prstGeom prst="rect">
            <a:avLst/>
          </a:prstGeom>
          <a:no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latin typeface="Segoe UI"/>
              <a:cs typeface="Segoe UI" pitchFamily="34" charset="0"/>
            </a:endParaRPr>
          </a:p>
        </p:txBody>
      </p:sp>
      <p:sp>
        <p:nvSpPr>
          <p:cNvPr id="23" name="arrow_15"/>
          <p:cNvSpPr>
            <a:spLocks noChangeAspect="1" noEditPoints="1"/>
          </p:cNvSpPr>
          <p:nvPr/>
        </p:nvSpPr>
        <p:spPr bwMode="auto">
          <a:xfrm>
            <a:off x="452926" y="355521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4" name="arrow_15"/>
          <p:cNvSpPr>
            <a:spLocks noChangeAspect="1" noEditPoints="1"/>
          </p:cNvSpPr>
          <p:nvPr/>
        </p:nvSpPr>
        <p:spPr bwMode="auto">
          <a:xfrm>
            <a:off x="452926" y="4332769"/>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5" name="arrow_15"/>
          <p:cNvSpPr>
            <a:spLocks noChangeAspect="1" noEditPoints="1"/>
          </p:cNvSpPr>
          <p:nvPr/>
        </p:nvSpPr>
        <p:spPr bwMode="auto">
          <a:xfrm>
            <a:off x="452926" y="511032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6" name="arrow_15"/>
          <p:cNvSpPr>
            <a:spLocks noChangeAspect="1" noEditPoints="1"/>
          </p:cNvSpPr>
          <p:nvPr/>
        </p:nvSpPr>
        <p:spPr bwMode="auto">
          <a:xfrm>
            <a:off x="452926" y="5887884"/>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7" name="arrow_15"/>
          <p:cNvSpPr>
            <a:spLocks noChangeAspect="1" noEditPoints="1"/>
          </p:cNvSpPr>
          <p:nvPr/>
        </p:nvSpPr>
        <p:spPr bwMode="auto">
          <a:xfrm>
            <a:off x="6472726" y="3555211"/>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8" name="arrow_15"/>
          <p:cNvSpPr>
            <a:spLocks noChangeAspect="1" noEditPoints="1"/>
          </p:cNvSpPr>
          <p:nvPr/>
        </p:nvSpPr>
        <p:spPr bwMode="auto">
          <a:xfrm>
            <a:off x="6472726" y="4332769"/>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29" name="arrow_15"/>
          <p:cNvSpPr>
            <a:spLocks noChangeAspect="1" noEditPoints="1"/>
          </p:cNvSpPr>
          <p:nvPr/>
        </p:nvSpPr>
        <p:spPr bwMode="auto">
          <a:xfrm>
            <a:off x="6472726" y="5110327"/>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30" name="arrow_15"/>
          <p:cNvSpPr>
            <a:spLocks noChangeAspect="1" noEditPoints="1"/>
          </p:cNvSpPr>
          <p:nvPr/>
        </p:nvSpPr>
        <p:spPr bwMode="auto">
          <a:xfrm>
            <a:off x="6472726" y="5887884"/>
            <a:ext cx="349250" cy="347663"/>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1387398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fade">
                                      <p:cBhvr>
                                        <p:cTn id="7" dur="500"/>
                                        <p:tgtEl>
                                          <p:spTgt spid="24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3"/>
                                        </p:tgtEl>
                                        <p:attrNameLst>
                                          <p:attrName>style.visibility</p:attrName>
                                        </p:attrNameLst>
                                      </p:cBhvr>
                                      <p:to>
                                        <p:strVal val="visible"/>
                                      </p:to>
                                    </p:set>
                                    <p:animEffect transition="in" filter="fade">
                                      <p:cBhvr>
                                        <p:cTn id="11" dur="500"/>
                                        <p:tgtEl>
                                          <p:spTgt spid="32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4"/>
                                        </p:tgtEl>
                                        <p:attrNameLst>
                                          <p:attrName>style.visibility</p:attrName>
                                        </p:attrNameLst>
                                      </p:cBhvr>
                                      <p:to>
                                        <p:strVal val="visible"/>
                                      </p:to>
                                    </p:set>
                                    <p:animEffect transition="in" filter="fade">
                                      <p:cBhvr>
                                        <p:cTn id="15" dur="500"/>
                                        <p:tgtEl>
                                          <p:spTgt spid="32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5"/>
                                        </p:tgtEl>
                                        <p:attrNameLst>
                                          <p:attrName>style.visibility</p:attrName>
                                        </p:attrNameLst>
                                      </p:cBhvr>
                                      <p:to>
                                        <p:strVal val="visible"/>
                                      </p:to>
                                    </p:set>
                                    <p:animEffect transition="in" filter="fade">
                                      <p:cBhvr>
                                        <p:cTn id="19" dur="500"/>
                                        <p:tgtEl>
                                          <p:spTgt spid="3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26"/>
                                        </p:tgtEl>
                                        <p:attrNameLst>
                                          <p:attrName>style.visibility</p:attrName>
                                        </p:attrNameLst>
                                      </p:cBhvr>
                                      <p:to>
                                        <p:strVal val="visible"/>
                                      </p:to>
                                    </p:set>
                                    <p:animEffect transition="in" filter="fade">
                                      <p:cBhvr>
                                        <p:cTn id="22" dur="500"/>
                                        <p:tgtEl>
                                          <p:spTgt spid="326"/>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27"/>
                                        </p:tgtEl>
                                        <p:attrNameLst>
                                          <p:attrName>style.visibility</p:attrName>
                                        </p:attrNameLst>
                                      </p:cBhvr>
                                      <p:to>
                                        <p:strVal val="visible"/>
                                      </p:to>
                                    </p:set>
                                    <p:animEffect transition="in" filter="fade">
                                      <p:cBhvr>
                                        <p:cTn id="26" dur="500"/>
                                        <p:tgtEl>
                                          <p:spTgt spid="327"/>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328"/>
                                        </p:tgtEl>
                                        <p:attrNameLst>
                                          <p:attrName>style.visibility</p:attrName>
                                        </p:attrNameLst>
                                      </p:cBhvr>
                                      <p:to>
                                        <p:strVal val="visible"/>
                                      </p:to>
                                    </p:set>
                                    <p:animEffect transition="in" filter="fade">
                                      <p:cBhvr>
                                        <p:cTn id="30" dur="500"/>
                                        <p:tgtEl>
                                          <p:spTgt spid="328"/>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29"/>
                                        </p:tgtEl>
                                        <p:attrNameLst>
                                          <p:attrName>style.visibility</p:attrName>
                                        </p:attrNameLst>
                                      </p:cBhvr>
                                      <p:to>
                                        <p:strVal val="visible"/>
                                      </p:to>
                                    </p:set>
                                    <p:animEffect transition="in" filter="fade">
                                      <p:cBhvr>
                                        <p:cTn id="34" dur="500"/>
                                        <p:tgtEl>
                                          <p:spTgt spid="3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4" grpId="0"/>
      <p:bldP spid="325" grpId="0"/>
      <p:bldP spid="326" grpId="0"/>
      <p:bldP spid="327" grpId="0"/>
      <p:bldP spid="328" grpId="0"/>
      <p:bldP spid="329" grpId="0"/>
      <p:bldP spid="248" grpId="0"/>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10.xml><?xml version="1.0" encoding="utf-8"?>
<p:tagLst xmlns:a="http://schemas.openxmlformats.org/drawingml/2006/main" xmlns:r="http://schemas.openxmlformats.org/officeDocument/2006/relationships" xmlns:p="http://schemas.openxmlformats.org/presentationml/2006/main">
  <p:tag name="ATHENA.CUSTOMXMLID" val="{E5699B4B-66D1-4D6C-BBB5-62BD4408A845}"/>
  <p:tag name="ATHENA.CUSTOMXMLCONTENT" val="&lt;?xml version=&quot;1.0&quot;?&gt;&lt;athena xmlns=&quot;http://schemas.microsoft.com/edu/athena&quot; version=&quot;0.1.4983.0&quot;&gt;&lt;media streamable=&quot;true&quot; recordStart=&quot;266149&quot; recordEnd=&quot;331959&quot; recordLength=&quot;518132&quot; audioOnly=&quot;true&quot; start=&quot;266149&quot; end=&quot;33195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1.xml><?xml version="1.0" encoding="utf-8"?>
<p:tagLst xmlns:a="http://schemas.openxmlformats.org/drawingml/2006/main" xmlns:r="http://schemas.openxmlformats.org/officeDocument/2006/relationships" xmlns:p="http://schemas.openxmlformats.org/presentationml/2006/main">
  <p:tag name="ATHENA.CUSTOMXMLID" val="{4544DDF2-CD16-4045-A573-0472C2C9D5A2}"/>
  <p:tag name="ATHENA.CUSTOMXMLCONTENT" val="&lt;?xml version=&quot;1.0&quot;?&gt;&lt;athena xmlns=&quot;http://schemas.microsoft.com/edu/athena&quot; version=&quot;0.1.4983.0&quot;&gt;&lt;timings duration=&quot;65810&quot;/&gt;&lt;/athena&gt;"/>
</p:tagLst>
</file>

<file path=ppt/tags/tag12.xml><?xml version="1.0" encoding="utf-8"?>
<p:tagLst xmlns:a="http://schemas.openxmlformats.org/drawingml/2006/main" xmlns:r="http://schemas.openxmlformats.org/officeDocument/2006/relationships" xmlns:p="http://schemas.openxmlformats.org/presentationml/2006/main">
  <p:tag name="ATHENA.CUSTOMXMLID" val="{E5699B4B-66D1-4D6C-BBB5-62BD4408A845}"/>
  <p:tag name="ATHENA.CUSTOMXMLCONTENT" val="&lt;?xml version=&quot;1.0&quot;?&gt;&lt;athena xmlns=&quot;http://schemas.microsoft.com/edu/athena&quot; version=&quot;0.1.4983.0&quot;&gt;&lt;media streamable=&quot;true&quot; recordStart=&quot;266149&quot; recordEnd=&quot;331959&quot; recordLength=&quot;518132&quot; audioOnly=&quot;true&quot; start=&quot;266149&quot; end=&quot;33195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3.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14.xml><?xml version="1.0" encoding="utf-8"?>
<p:tagLst xmlns:a="http://schemas.openxmlformats.org/drawingml/2006/main" xmlns:r="http://schemas.openxmlformats.org/officeDocument/2006/relationships" xmlns:p="http://schemas.openxmlformats.org/presentationml/2006/main">
  <p:tag name="ATHENA.CUSTOMXMLID" val="{F185AC06-9AC1-4BBB-AA4C-EB968644F944}"/>
  <p:tag name="ATHENA.CUSTOMXMLCONTENT" val="&lt;?xml version=&quot;1.0&quot;?&gt;&lt;athena xmlns=&quot;http://schemas.microsoft.com/edu/athena&quot; version=&quot;0.1.4983.0&quot;&gt;&lt;media streamable=&quot;true&quot; recordStart=&quot;135869&quot; recordEnd=&quot;192989&quot; recordLength=&quot;518132&quot; audioOnly=&quot;true&quot; start=&quot;135869&quot; end=&quot;192989&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ags/tag15.xml><?xml version="1.0" encoding="utf-8"?>
<p:tagLst xmlns:a="http://schemas.openxmlformats.org/drawingml/2006/main" xmlns:r="http://schemas.openxmlformats.org/officeDocument/2006/relationships" xmlns:p="http://schemas.openxmlformats.org/presentationml/2006/main">
  <p:tag name="ATHENA.CUSTOMXMLID" val="{D9A620E3-9288-45B8-9DEE-F771BF65171A}"/>
  <p:tag name="ATHENA.CUSTOMXMLCONTENT" val="&lt;?xml version=&quot;1.0&quot;?&gt;&lt;athena xmlns=&quot;http://schemas.microsoft.com/edu/athena&quot; version=&quot;0.1.4983.0&quot;&gt;&lt;timings duration=&quot;57120&quot;/&gt;&lt;/athena&gt;"/>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qgqd_EtdK0mBCXdrjjRQhw"/>
</p:tagLst>
</file>

<file path=ppt/tags/tag4.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5.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6.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7.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8.xml><?xml version="1.0" encoding="utf-8"?>
<p:tagLst xmlns:a="http://schemas.openxmlformats.org/drawingml/2006/main" xmlns:r="http://schemas.openxmlformats.org/officeDocument/2006/relationships" xmlns:p="http://schemas.openxmlformats.org/presentationml/2006/main">
  <p:tag name="ATHENA.CUSTOMXMLID" val="{5C457070-EE6E-435C-9449-FB2CF9A7F71B}"/>
  <p:tag name="ATHENA.CUSTOMXMLCONTENT" val="&lt;?xml version=&quot;1.0&quot;?&gt;&lt;athena xmlns=&quot;http://schemas.microsoft.com/edu/athena&quot; version=&quot;0.1.4983.0&quot;&gt;&lt;timings duration=&quot;28260&quot;/&gt;&lt;/athena&gt;"/>
</p:tagLst>
</file>

<file path=ppt/tags/tag9.xml><?xml version="1.0" encoding="utf-8"?>
<p:tagLst xmlns:a="http://schemas.openxmlformats.org/drawingml/2006/main" xmlns:r="http://schemas.openxmlformats.org/officeDocument/2006/relationships" xmlns:p="http://schemas.openxmlformats.org/presentationml/2006/main">
  <p:tag name="ATHENA.CUSTOMXMLID" val="{4544DDF2-CD16-4045-A573-0472C2C9D5A2}"/>
  <p:tag name="ATHENA.CUSTOMXMLCONTENT" val="&lt;?xml version=&quot;1.0&quot;?&gt;&lt;athena xmlns=&quot;http://schemas.microsoft.com/edu/athena&quot; version=&quot;0.1.4983.0&quot;&gt;&lt;timings duration=&quot;65810&quot;/&gt;&lt;/athena&gt;"/>
</p:tagLst>
</file>

<file path=ppt/theme/theme1.xml><?xml version="1.0" encoding="utf-8"?>
<a:theme xmlns:a="http://schemas.openxmlformats.org/drawingml/2006/main" name="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21">
    <a:dk1>
      <a:srgbClr val="505050"/>
    </a:dk1>
    <a:lt1>
      <a:sysClr val="window" lastClr="FFFFFF"/>
    </a:lt1>
    <a:dk2>
      <a:srgbClr val="44546A"/>
    </a:dk2>
    <a:lt2>
      <a:srgbClr val="E7E6E6"/>
    </a:lt2>
    <a:accent1>
      <a:srgbClr val="0078D7"/>
    </a:accent1>
    <a:accent2>
      <a:srgbClr val="002050"/>
    </a:accent2>
    <a:accent3>
      <a:srgbClr val="A5A5A5"/>
    </a:accent3>
    <a:accent4>
      <a:srgbClr val="FFC000"/>
    </a:accent4>
    <a:accent5>
      <a:srgbClr val="4472C4"/>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99ECF64382448D48A56095091C66B1A9" ma:contentTypeVersion="36" ma:contentTypeDescription="" ma:contentTypeScope="" ma:versionID="69563caf85b1e55b96313508f96c32ae">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targetNamespace="http://schemas.microsoft.com/office/2006/metadata/properties" ma:root="true" ma:fieldsID="fdc85842f077ecd27e3db7b35f6a13d4" ns1:_="" ns2:_="" ns3:_="" ns4:_="">
    <xsd:import namespace="http://schemas.microsoft.com/sharepoint/v3"/>
    <xsd:import namespace="230e9df3-be65-4c73-a93b-d1236ebd677e"/>
    <xsd:import namespace="230E9DF3-BE65-4C73-A93B-D1236EBD677E"/>
    <xsd:import namespace="b3bc04a5-d503-43b1-b98c-a8cf663329d9"/>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GenericText2" minOccurs="0"/>
                <xsd:element ref="ns2:GenericHTML1" minOccurs="0"/>
                <xsd:element ref="ns2:FolderExtensions"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1:ReportOwner" minOccurs="0"/>
                <xsd:element ref="ns2:_dlc_DocIdUrl" minOccurs="0"/>
                <xsd:element ref="ns2:_dlc_DocIdPersistId" minOccurs="0"/>
                <xsd:element ref="ns2:eb54ac91059940029a3cc8a4ff5af673" minOccurs="0"/>
                <xsd:element ref="ns4:MediaServiceDateTaken" minOccurs="0"/>
                <xsd:element ref="ns4:MediaServiceAutoTags" minOccurs="0"/>
                <xsd:element ref="ns2:ParentID1" minOccurs="0"/>
                <xsd:element ref="ns4:dkll" minOccurs="0"/>
                <xsd:element ref="ns4:Update_x0020_Expiration_x0020_Date_x0020_For_x0020_Docset" minOccurs="0"/>
                <xsd:element ref="ns1:_dlc_Exempt" minOccurs="0"/>
                <xsd:element ref="ns1:_dlc_ExpireDateSaved" minOccurs="0"/>
                <xsd:element ref="ns1:_dlc_ExpireDate" minOccurs="0"/>
                <xsd:element ref="ns4:lbla" minOccurs="0"/>
                <xsd:element ref="ns4:MediaServiceOCR"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6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7" nillable="true" ma:displayName="Exempt from Policy" ma:description="" ma:hidden="true" ma:internalName="_dlc_Exempt" ma:readOnly="true">
      <xsd:simpleType>
        <xsd:restriction base="dms:Unknown"/>
      </xsd:simpleType>
    </xsd:element>
    <xsd:element name="_dlc_ExpireDateSaved" ma:index="78" nillable="true" ma:displayName="Original Expiration Date" ma:description="" ma:hidden="true" ma:internalName="_dlc_ExpireDateSaved" ma:readOnly="true">
      <xsd:simpleType>
        <xsd:restriction base="dms:DateTime"/>
      </xsd:simpleType>
    </xsd:element>
    <xsd:element name="_dlc_ExpireDate" ma:index="7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GenericText2" ma:index="36"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37" nillable="true" ma:displayName="GenericHTML1" ma:description="Generic field for future features in implementation" ma:internalName="GenericHTML1">
      <xsd:simpleType>
        <xsd:restriction base="dms:Unknown"/>
      </xsd:simpleType>
    </xsd:element>
    <xsd:element name="FolderExtensions" ma:index="38" nillable="true" ma:displayName="Folder Extensions" ma:description="On-DocSet sub folder to support inactive documents views." ma:internalName="FolderExtensions">
      <xsd:simpleType>
        <xsd:restriction base="dms:Unknown"/>
      </xsd:simple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DocIdUrl" ma:index="6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70" nillable="true" ma:displayName="Persist ID" ma:description="Keep ID on add." ma:hidden="true" ma:internalName="_dlc_DocIdPersistId" ma:readOnly="true">
      <xsd:simpleType>
        <xsd:restriction base="dms:Boolean"/>
      </xsd:simpleType>
    </xsd:element>
    <xsd:element name="eb54ac91059940029a3cc8a4ff5af673" ma:index="71"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ParentID1" ma:index="74" nillable="true" ma:displayName="ParentID" ma:description="Used to maintain the parent-child relationship within Document Set and Documents" ma:indexed="true" ma:internalName="ParentID1">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element name="dkll" ma:index="75" nillable="true" ma:displayName="SMSG Topics" ma:internalName="dkll">
      <xsd:simpleType>
        <xsd:restriction base="dms:Text"/>
      </xsd:simpleType>
    </xsd:element>
    <xsd:element name="Update_x0020_Expiration_x0020_Date_x0020_For_x0020_Docset" ma:index="76" nillable="true" ma:displayName="Update Expiration Date For Docset" ma:internalName="Update_x0020_Expiration_x0020_Date_x0020_For_x0020_Docset">
      <xsd:complexType>
        <xsd:complexContent>
          <xsd:extension base="dms:URL">
            <xsd:sequence>
              <xsd:element name="Url" type="dms:ValidUrl" minOccurs="0" nillable="true"/>
              <xsd:element name="Description" type="xsd:string" nillable="true"/>
            </xsd:sequence>
          </xsd:extension>
        </xsd:complexContent>
      </xsd:complexType>
    </xsd:element>
    <xsd:element name="lbla" ma:index="80" nillable="true" ma:displayName="Person or Group" ma:list="UserInfo" ma:internalName="lbla">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OCR" ma:index="81" nillable="true" ma:displayName="MediaServiceOCR" ma:internalName="MediaServiceOCR" ma:readOnly="true">
      <xsd:simpleType>
        <xsd:restriction base="dms:Note">
          <xsd:maxLength value="255"/>
        </xsd:restriction>
      </xsd:simpleType>
    </xsd:element>
    <xsd:element name="MediaServiceEventHashCode" ma:index="82" nillable="true" ma:displayName="MediaServiceEventHashCode" ma:hidden="true" ma:internalName="MediaServiceEventHashCode" ma:readOnly="true">
      <xsd:simpleType>
        <xsd:restriction base="dms:Text"/>
      </xsd:simpleType>
    </xsd:element>
    <xsd:element name="MediaServiceGenerationTime" ma:index="83"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 lightly technical introduction</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technical presentations</TermName>
          <TermId xmlns="http://schemas.microsoft.com/office/infopath/2007/PartnerControls">83a894cf-702b-47fc-aba5-41bd10dc1e75</TermId>
        </TermInfo>
      </Terms>
    </hd9637eefc984b85b6097c6374e15725>
    <k20e0dfa74bf4e44818db03027b0ccd8 xmlns="230e9df3-be65-4c73-a93b-d1236ebd677e">
      <Terms xmlns="http://schemas.microsoft.com/office/infopath/2007/PartnerControls"/>
    </k20e0dfa74bf4e44818db03027b0ccd8>
    <Owner xmlns="230e9df3-be65-4c73-a93b-d1236ebd677e">
      <UserInfo>
        <DisplayName>Kuber Sharma</DisplayName>
        <AccountId>217</AccountId>
        <AccountType/>
      </UserInfo>
    </Owner>
    <PublishDate xmlns="230E9DF3-BE65-4C73-A93B-D1236EBD677E" xsi:nil="true"/>
    <GenericHTML1 xmlns="230e9df3-be65-4c73-a93b-d1236ebd677e" xsi:nil="true"/>
    <k21a64daf20d4502b2796a1c6b8ce6c8 xmlns="230e9df3-be65-4c73-a93b-d1236ebd677e">
      <Terms xmlns="http://schemas.microsoft.com/office/infopath/2007/PartnerControls"/>
    </k21a64daf20d4502b2796a1c6b8ce6c8>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SQL Server Marketing</TermName>
          <TermId xmlns="http://schemas.microsoft.com/office/infopath/2007/PartnerControls">bb7921b3-c1d8-4da4-b894-8b6075d9546d</TermId>
        </TermInfo>
        <TermInfo xmlns="http://schemas.microsoft.com/office/infopath/2007/PartnerControls">
          <TermName xmlns="http://schemas.microsoft.com/office/infopath/2007/PartnerControls">Intelligent Cloud Marketing Group</TermName>
          <TermId xmlns="http://schemas.microsoft.com/office/infopath/2007/PartnerControls">4f75e184-e5aa-4234-a07f-b032d60df254</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Microsoft confidential</TermName>
          <TermId xmlns="http://schemas.microsoft.com/office/infopath/2007/PartnerControls">461efa83-0283-486a-a8d5-943328f3693f</TermId>
        </TermInfo>
      </Terms>
    </ConfidentialityTaxHTField0>
    <Blog_x0020_Name xmlns="230e9df3-be65-4c73-a93b-d1236ebd677e" xsi:nil="true"/>
    <FolderExtensions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SQL Server Domain</TermName>
          <TermId xmlns="http://schemas.microsoft.com/office/infopath/2007/PartnerControls">0c0f1824-39dc-4b26-8c74-eff4364b812b</TermId>
        </TermInfo>
        <TermInfo xmlns="http://schemas.microsoft.com/office/infopath/2007/PartnerControls">
          <TermName xmlns="http://schemas.microsoft.com/office/infopath/2007/PartnerControls">Intelligent Cloud</TermName>
          <TermId xmlns="http://schemas.microsoft.com/office/infopath/2007/PartnerControls">adc2fe87-c79a-4ded-a449-3f86b954069d</TermId>
        </TermInfo>
        <TermInfo xmlns="http://schemas.microsoft.com/office/infopath/2007/PartnerControls">
          <TermName xmlns="http://schemas.microsoft.com/office/infopath/2007/PartnerControls">Server and Tools Business</TermName>
          <TermId xmlns="http://schemas.microsoft.com/office/infopath/2007/PartnerControls">6783548d-8609-4f97-be4a-4ca2616905a6</TermId>
        </TermInfo>
      </Terms>
    </eb54ac91059940029a3cc8a4ff5af673>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UserInfo>
        <DisplayName>i:0#.f|membership|v-anmarv@microsoft.com</DisplayName>
        <AccountId>45</AccountId>
        <AccountType/>
      </UserInfo>
      <UserInfo>
        <DisplayName>i:0#.f|membership|markohot@microsoft.com</DisplayName>
        <AccountId>506</AccountId>
        <AccountType/>
      </UserInfo>
      <UserInfo>
        <DisplayName>i:0#.f|membership|delyons@microsoft.com</DisplayName>
        <AccountId>663</AccountId>
        <AccountType/>
      </UserInfo>
      <UserInfo>
        <DisplayName>i:0#.f|membership|matgos@microsoft.com</DisplayName>
        <AccountId>674</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TermInfo xmlns="http://schemas.microsoft.com/office/infopath/2007/PartnerControls">
          <TermName xmlns="http://schemas.microsoft.com/office/infopath/2007/PartnerControls">Azure Machine Learning</TermName>
          <TermId xmlns="http://schemas.microsoft.com/office/infopath/2007/PartnerControls">9207948e-39de-44e3-bca4-b0005ecebc86</TermId>
        </TermInfo>
        <TermInfo xmlns="http://schemas.microsoft.com/office/infopath/2007/PartnerControls">
          <TermName xmlns="http://schemas.microsoft.com/office/infopath/2007/PartnerControls">Microsoft SQL Server</TermName>
          <TermId xmlns="http://schemas.microsoft.com/office/infopath/2007/PartnerControls">261ba873-f3ab-420e-96d6-e3004596a551</TermId>
        </TermInfo>
      </Term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https://microsoft.sharepoint.com/sites/Infopedia_G01KC/Media/Thumbnails/G01KC-1-34247/SQL%20Server%20ML%20Services.png</Url>
      <Description>/sites/Infopedia_G01KC/Media/Thumbnails/G01KC-1-34247/SQL Server ML Services.png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s>
    </i0d941ee1e744ffea7aeee9924c91cbb>
    <PublishingExpirationDate xmlns="http://schemas.microsoft.com/sharepoint/v3" xsi:nil="true"/>
    <ga0c0bf70a6644469c61b3efa7025301 xmlns="230e9df3-be65-4c73-a93b-d1236ebd677e">
      <Terms xmlns="http://schemas.microsoft.com/office/infopath/2007/PartnerControls"/>
    </ga0c0bf70a6644469c61b3efa7025301>
    <RoutingRuleDescription xmlns="http://schemas.microsoft.com/sharepoint/v3" xsi:nil="true"/>
    <i1b478372f814787abd313030b81fcb2 xmlns="230e9df3-be65-4c73-a93b-d1236ebd677e">
      <Terms xmlns="http://schemas.microsoft.com/office/infopath/2007/PartnerControls"/>
    </i1b478372f814787abd313030b81fcb2>
    <TaxKeywordTaxHTField xmlns="230e9df3-be65-4c73-a93b-d1236ebd677e">
      <Terms xmlns="http://schemas.microsoft.com/office/infopath/2007/PartnerControls"/>
    </TaxKeywordTaxHTField>
    <ReportOwner xmlns="http://schemas.microsoft.com/sharepoint/v3">
      <UserInfo>
        <DisplayName/>
        <AccountId xsi:nil="true"/>
        <AccountType/>
      </UserInfo>
    </ReportOwner>
    <b4224c12c78d42ea9b214de0badf8358 xmlns="230e9df3-be65-4c73-a93b-d1236ebd677e">
      <Terms xmlns="http://schemas.microsoft.com/office/infopath/2007/PartnerControls"/>
    </b4224c12c78d42ea9b214de0badf8358>
    <TaxCatchAll xmlns="230e9df3-be65-4c73-a93b-d1236ebd677e">
      <Value>5</Value>
      <Value>82</Value>
      <Value>374</Value>
      <Value>2034</Value>
      <Value>435</Value>
      <Value>399</Value>
      <Value>22</Value>
      <Value>21</Value>
      <Value>73</Value>
      <Value>42</Value>
    </TaxCatchAll>
    <ParentID1 xmlns="230e9df3-be65-4c73-a93b-d1236ebd677e">G01KC-1-34218</ParentID1>
    <mb88723863e1404388ba3733387d48df xmlns="230e9df3-be65-4c73-a93b-d1236ebd677e">
      <Terms xmlns="http://schemas.microsoft.com/office/infopath/2007/PartnerControls"/>
    </mb88723863e1404388ba3733387d48df>
    <GenericText2 xmlns="230e9df3-be65-4c73-a93b-d1236ebd677e" xsi:nil="true"/>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m6c7b4717b6346e6a075a59dd47eac69>
    <_dlc_DocId xmlns="230e9df3-be65-4c73-a93b-d1236ebd677e">G01KC-99682991-34247</_dlc_DocId>
    <_dlc_DocIdUrl xmlns="230e9df3-be65-4c73-a93b-d1236ebd677e">
      <Url>https://microsoft.sharepoint.com/sites/Infopedia_G01KC/_layouts/15/DocIdRedir.aspx?ID=G01KC-99682991-34247</Url>
      <Description>G01KC-99682991-34247</Description>
    </_dlc_DocIdUrl>
    <Expire_x0020_Review xmlns="230e9df3-be65-4c73-a93b-d1236ebd677e">2018-12-31T08:00:00+00:00</Expire_x0020_Review>
    <dkll xmlns="b3bc04a5-d503-43b1-b98c-a8cf663329d9" xsi:nil="true"/>
    <Update_x0020_Expiration_x0020_Date_x0020_For_x0020_Docset xmlns="b3bc04a5-d503-43b1-b98c-a8cf663329d9">
      <Url xsi:nil="true"/>
      <Description xsi:nil="true"/>
    </Update_x0020_Expiration_x0020_Date_x0020_For_x0020_Docset>
    <_dlc_ExpireDateSaved xmlns="http://schemas.microsoft.com/sharepoint/v3" xsi:nil="true"/>
    <_dlc_ExpireDate xmlns="http://schemas.microsoft.com/sharepoint/v3">2018-12-31T08:00:00+00:00</_dlc_ExpireDate>
    <lbla xmlns="b3bc04a5-d503-43b1-b98c-a8cf663329d9">
      <UserInfo>
        <DisplayName/>
        <AccountId xsi:nil="true"/>
        <AccountType/>
      </UserInfo>
    </lbla>
  </documentManagement>
</p:properties>
</file>

<file path=customXml/item3.xml><?xml version="1.0" encoding="utf-8"?>
<athena xmlns="http://schemas.microsoft.com/edu/athena" version="0.1.4983.0">
  <media streamable="true" recordStart="135869" recordEnd="192989" recordLength="518132" audioOnly="true" start="135869" end="192989" audioFormat="{00001610-0000-0010-8000-00AA00389B71}" audioRate="44100" muted="false" volume="0.8" fadeIn="0" fadeOut="0" videoFormat="{34363248-0000-0010-8000-00AA00389B71}" videoRate="15" videoWidth="256" videoHeight="256"/>
</athena>
</file>

<file path=customXml/item4.xml><?xml version="1.0" encoding="utf-8"?>
<athena xmlns="http://schemas.microsoft.com/edu/athena" version="0.1.4983.0">
  <timings duration="89057"/>
</athena>
</file>

<file path=customXml/item5.xml><?xml version="1.0" encoding="utf-8"?>
<?mso-contentType ?>
<FormTemplates xmlns="http://schemas.microsoft.com/sharepoint/v3/contenttype/forms">
  <Display>DocumentLibraryForm</Display>
  <Edit>DocumentLibraryForm</Edit>
  <New>DocumentLibraryForm</New>
</FormTemplates>
</file>

<file path=customXml/item6.xml><?xml version="1.0" encoding="utf-8"?>
<athena xmlns="http://schemas.microsoft.com/edu/athena" version="0.1.4983.0">
  <timings duration="89057"/>
</athena>
</file>

<file path=customXml/item7.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8.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99ECF64382448D48A56095091C66B1A9|-661092312" UniqueId="59640036-e5ce-4b14-a5d1-6b72c22d6e25">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9.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8F04656-006A-4089-A250-0AF988C93E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http://schemas.openxmlformats.org/package/2006/metadata/core-properties"/>
    <ds:schemaRef ds:uri="http://purl.org/dc/dcmitype/"/>
    <ds:schemaRef ds:uri="http://schemas.microsoft.com/office/infopath/2007/PartnerControls"/>
    <ds:schemaRef ds:uri="b3bc04a5-d503-43b1-b98c-a8cf663329d9"/>
    <ds:schemaRef ds:uri="http://purl.org/dc/elements/1.1/"/>
    <ds:schemaRef ds:uri="http://schemas.microsoft.com/office/2006/metadata/properties"/>
    <ds:schemaRef ds:uri="230E9DF3-BE65-4C73-A93B-D1236EBD677E"/>
    <ds:schemaRef ds:uri="230e9df3-be65-4c73-a93b-d1236ebd677e"/>
    <ds:schemaRef ds:uri="http://schemas.microsoft.com/sharepoint/v3"/>
    <ds:schemaRef ds:uri="http://www.w3.org/XML/1998/namespace"/>
  </ds:schemaRefs>
</ds:datastoreItem>
</file>

<file path=customXml/itemProps3.xml><?xml version="1.0" encoding="utf-8"?>
<ds:datastoreItem xmlns:ds="http://schemas.openxmlformats.org/officeDocument/2006/customXml" ds:itemID="{FFE40C13-43F3-4D69-A8ED-ED455EBFAD0E}">
  <ds:schemaRefs>
    <ds:schemaRef ds:uri="http://schemas.microsoft.com/edu/athena"/>
  </ds:schemaRefs>
</ds:datastoreItem>
</file>

<file path=customXml/itemProps4.xml><?xml version="1.0" encoding="utf-8"?>
<ds:datastoreItem xmlns:ds="http://schemas.openxmlformats.org/officeDocument/2006/customXml" ds:itemID="{7D223183-3284-426C-9FBB-67F73731BD61}">
  <ds:schemaRefs>
    <ds:schemaRef ds:uri="http://schemas.microsoft.com/edu/athena"/>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6.xml><?xml version="1.0" encoding="utf-8"?>
<ds:datastoreItem xmlns:ds="http://schemas.openxmlformats.org/officeDocument/2006/customXml" ds:itemID="{70F4241E-69E2-40A8-83A3-77004DCADCBC}">
  <ds:schemaRefs>
    <ds:schemaRef ds:uri="http://schemas.microsoft.com/edu/athena"/>
  </ds:schemaRefs>
</ds:datastoreItem>
</file>

<file path=customXml/itemProps7.xml><?xml version="1.0" encoding="utf-8"?>
<ds:datastoreItem xmlns:ds="http://schemas.openxmlformats.org/officeDocument/2006/customXml" ds:itemID="{4982564E-766A-4F17-9D40-C75CC6BBFBE5}">
  <ds:schemaRefs>
    <ds:schemaRef ds:uri="Microsoft.SharePoint.Taxonomy.ContentTypeSync"/>
  </ds:schemaRefs>
</ds:datastoreItem>
</file>

<file path=customXml/itemProps8.xml><?xml version="1.0" encoding="utf-8"?>
<ds:datastoreItem xmlns:ds="http://schemas.openxmlformats.org/officeDocument/2006/customXml" ds:itemID="{E9F967A7-E4B5-48E4-92AE-65586E26E637}">
  <ds:schemaRefs>
    <ds:schemaRef ds:uri="office.server.policy"/>
  </ds:schemaRefs>
</ds:datastoreItem>
</file>

<file path=customXml/itemProps9.xml><?xml version="1.0" encoding="utf-8"?>
<ds:datastoreItem xmlns:ds="http://schemas.openxmlformats.org/officeDocument/2006/customXml" ds:itemID="{737BE4D9-A975-4718-B9DB-31DD73974BB9}">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0</TotalTime>
  <Words>7852</Words>
  <Application>Microsoft Office PowerPoint</Application>
  <PresentationFormat>Custom</PresentationFormat>
  <Paragraphs>1281</Paragraphs>
  <Slides>51</Slides>
  <Notes>51</Notes>
  <HiddenSlides>1</HiddenSlides>
  <MMClips>3</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Arial</vt:lpstr>
      <vt:lpstr>Arial Black</vt:lpstr>
      <vt:lpstr>Calibri</vt:lpstr>
      <vt:lpstr>Consolas</vt:lpstr>
      <vt:lpstr>Segoe</vt:lpstr>
      <vt:lpstr>Segoe UI</vt:lpstr>
      <vt:lpstr>Segoe UI Black</vt:lpstr>
      <vt:lpstr>Segoe UI Light</vt:lpstr>
      <vt:lpstr>Segoe UI Semibold</vt:lpstr>
      <vt:lpstr>Segoe UI Semilight</vt:lpstr>
      <vt:lpstr>Wingdings</vt:lpstr>
      <vt:lpstr>Wingdings 3</vt:lpstr>
      <vt:lpstr>WHITE TEMPLATE</vt:lpstr>
      <vt:lpstr>SQL Server 2017 Machine Learning Services </vt:lpstr>
      <vt:lpstr>You told us that  you wanted to…</vt:lpstr>
      <vt:lpstr>PowerPoint Presentation</vt:lpstr>
      <vt:lpstr>PowerPoint Presentation</vt:lpstr>
      <vt:lpstr>Introducing SQL Server 2017 Machine Learning Services</vt:lpstr>
      <vt:lpstr>Microsoft’s plan for machine learning</vt:lpstr>
      <vt:lpstr>Our investment principles for machine learning</vt:lpstr>
      <vt:lpstr>Power your entire data estate with SQL Server 2017</vt:lpstr>
      <vt:lpstr>Why R and Python</vt:lpstr>
      <vt:lpstr>Using SQL Server 2017 Machine Learning Services</vt:lpstr>
      <vt:lpstr>SQL Server Machine Learning Services  Run R and Python Machine Learning in the database server</vt:lpstr>
      <vt:lpstr>Combine the best of open source languages with Microsoft innovation</vt:lpstr>
      <vt:lpstr>In-database analytics with SQL Server 2017</vt:lpstr>
      <vt:lpstr>The result: Real-time intelligence with machine learning built-in</vt:lpstr>
      <vt:lpstr>Pattern 1: Run R and Python with SQL data</vt:lpstr>
      <vt:lpstr>Pattern 2: Run big analytics close to big data Run parallel algorithms inside SQL Server using Python or R</vt:lpstr>
      <vt:lpstr>Pattern 3: Combine T-SQL, R, and Python For more capable scripting</vt:lpstr>
      <vt:lpstr>Pattern 4: Run R &amp; Python within T-SQL</vt:lpstr>
      <vt:lpstr>Pattern 5: Score big or fast data in real time Run RevoScale models at speed with minimum latency</vt:lpstr>
      <vt:lpstr>Understanding SQL Server 2017 Machine Learning Services</vt:lpstr>
      <vt:lpstr>SQL Server 2017 Machine Learning Services</vt:lpstr>
      <vt:lpstr>What we do for your customer Maximize data science capability with SQL</vt:lpstr>
      <vt:lpstr>Using SQL Server 2017 ML Services with R</vt:lpstr>
      <vt:lpstr>Using SQL Server 2017 ML Services with Python</vt:lpstr>
      <vt:lpstr>What we do for your customer Combine open source &amp; Microsoft technologies</vt:lpstr>
      <vt:lpstr>R + CRAN: 10,000 open source packages and growing Who could possibly ask for more</vt:lpstr>
      <vt:lpstr>RevoScaleR Library: Parallel, distributed algorithms</vt:lpstr>
      <vt:lpstr>RevoScalePy Library: Parallel, distributed algorithms</vt:lpstr>
      <vt:lpstr>Microsoft Machine Learning Library for R &amp; Python</vt:lpstr>
      <vt:lpstr>Solve tough big data problems easily Pretrained text, image, and sentiment models</vt:lpstr>
      <vt:lpstr>What we do for your customers Simplify complex modeling with groupby capability for R rxExecBy</vt:lpstr>
      <vt:lpstr>Using rxExecBy: Ensembles &amp; “Many Small Models”</vt:lpstr>
      <vt:lpstr>Ensemble Learning</vt:lpstr>
      <vt:lpstr>“Many Small Models”?</vt:lpstr>
      <vt:lpstr>What we do for your customer Scale and accelerate analytics on big data</vt:lpstr>
      <vt:lpstr>Approaches to scaling and accelerating analytics</vt:lpstr>
      <vt:lpstr>Tackle bigger data with  SQL Server 2017 Machine Learning Services</vt:lpstr>
      <vt:lpstr>Scalable analytics in  SQL Server Machine Learning Services</vt:lpstr>
      <vt:lpstr>Algorithm Parallelization in RevoScaleR &amp; RevoScalePy</vt:lpstr>
      <vt:lpstr>Speed your analytics with  Microsoft Machine Learning</vt:lpstr>
      <vt:lpstr>Scale by moving analytics to the data…</vt:lpstr>
      <vt:lpstr>Scale your R environment across platforms</vt:lpstr>
      <vt:lpstr>Deploy Analytics via Hybrid Architectures</vt:lpstr>
      <vt:lpstr>What we do for your customer Choice of development tools</vt:lpstr>
      <vt:lpstr>Maximize your talent utilization</vt:lpstr>
      <vt:lpstr>What we do for your customers Transition from legacy analytics dependence</vt:lpstr>
      <vt:lpstr>Why consider a migration off of SAS?</vt:lpstr>
      <vt:lpstr>Shifting market for analytics talent</vt:lpstr>
      <vt:lpstr>Top reasons to consider SQL Server 2017 Machine Learning Services</vt:lpstr>
      <vt:lpstr>Get going now!</vt:lpstr>
      <vt:lpstr>What else do you want to 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2017 Machine Learning Services</dc:title>
  <dc:creator>Manjunath Suryanarayana</dc:creator>
  <cp:lastModifiedBy>Manjunath Suryanarayana</cp:lastModifiedBy>
  <cp:revision>5</cp:revision>
  <dcterms:modified xsi:type="dcterms:W3CDTF">2018-12-27T03:23:27Z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0x0101000E4CB7077FEE4FF7AE86D4A500EEC780030016C849C62B10EB41ACA8C7EEDEF40BB20099ECF64382448D48A56095091C66B1A9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mbenati@microsoft.com</vt:lpwstr>
  </property>
  <property fmtid="{D5CDD505-2E9C-101B-9397-08002B2CF9AE}" pid="15" name="MSIP_Label_f42aa342-8706-4288-bd11-ebb85995028c_SetDate">
    <vt:lpwstr>2017-08-28T16:01:49.7276470-07:00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_dlc_policyId">
    <vt:lpwstr>0x0101000E4CB7077FEE4FF7AE86D4A500EEC780030016C849C62B10EB41ACA8C7EEDEF40BB20099ECF64382448D48A56095091C66B1A9|-661092312</vt:lpwstr>
  </property>
  <property fmtid="{D5CDD505-2E9C-101B-9397-08002B2CF9AE}" pid="2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22" name="_dlc_DocIdItemGuid">
    <vt:lpwstr>cd3455dc-fa43-4370-898f-64dc5160cdb4</vt:lpwstr>
  </property>
  <property fmtid="{D5CDD505-2E9C-101B-9397-08002B2CF9AE}" pid="23" name="TaxKeyword">
    <vt:lpwstr/>
  </property>
  <property fmtid="{D5CDD505-2E9C-101B-9397-08002B2CF9AE}" pid="24" name="Region">
    <vt:lpwstr/>
  </property>
  <property fmtid="{D5CDD505-2E9C-101B-9397-08002B2CF9AE}" pid="25" name="Confidentiality">
    <vt:lpwstr>5;#Microsoft confidential|461efa83-0283-486a-a8d5-943328f3693f</vt:lpwstr>
  </property>
  <property fmtid="{D5CDD505-2E9C-101B-9397-08002B2CF9AE}" pid="26" name="ItemType">
    <vt:lpwstr>435;#technical presentations|83a894cf-702b-47fc-aba5-41bd10dc1e75</vt:lpwstr>
  </property>
  <property fmtid="{D5CDD505-2E9C-101B-9397-08002B2CF9AE}" pid="27" name="Industries">
    <vt:lpwstr/>
  </property>
  <property fmtid="{D5CDD505-2E9C-101B-9397-08002B2CF9AE}" pid="28" name="Competitors">
    <vt:lpwstr/>
  </property>
  <property fmtid="{D5CDD505-2E9C-101B-9397-08002B2CF9AE}" pid="29" name="ExperienceContentType">
    <vt:lpwstr/>
  </property>
  <property fmtid="{D5CDD505-2E9C-101B-9397-08002B2CF9AE}" pid="30" name="SMSGDomain">
    <vt:lpwstr>82;#SQL Server Domain|0c0f1824-39dc-4b26-8c74-eff4364b812b;#21;#Intelligent Cloud|adc2fe87-c79a-4ded-a449-3f86b954069d;#22;#Server and Tools Business|6783548d-8609-4f97-be4a-4ca2616905a6</vt:lpwstr>
  </property>
  <property fmtid="{D5CDD505-2E9C-101B-9397-08002B2CF9AE}" pid="31" name="BusinessArchitecture">
    <vt:lpwstr>374;#machine learning|912b89bd-3197-4d37-838b-dea3c299099a</vt:lpwstr>
  </property>
  <property fmtid="{D5CDD505-2E9C-101B-9397-08002B2CF9AE}" pid="32" name="Products">
    <vt:lpwstr>2034;#Azure Machine Learning|9207948e-39de-44e3-bca4-b0005ecebc86;#73;#Microsoft SQL Server|261ba873-f3ab-420e-96d6-e3004596a551</vt:lpwstr>
  </property>
  <property fmtid="{D5CDD505-2E9C-101B-9397-08002B2CF9AE}" pid="33" name="EnterpriseDomainTags">
    <vt:lpwstr/>
  </property>
  <property fmtid="{D5CDD505-2E9C-101B-9397-08002B2CF9AE}" pid="34" name="ActivitiesAndPrograms">
    <vt:lpwstr/>
  </property>
  <property fmtid="{D5CDD505-2E9C-101B-9397-08002B2CF9AE}" pid="35" name="Partners">
    <vt:lpwstr/>
  </property>
  <property fmtid="{D5CDD505-2E9C-101B-9397-08002B2CF9AE}" pid="36" name="Segments">
    <vt:lpwstr/>
  </property>
  <property fmtid="{D5CDD505-2E9C-101B-9397-08002B2CF9AE}" pid="37" name="Topics">
    <vt:lpwstr/>
  </property>
  <property fmtid="{D5CDD505-2E9C-101B-9397-08002B2CF9AE}" pid="38" name="Groups">
    <vt:lpwstr>399;#SQL Server Marketing|bb7921b3-c1d8-4da4-b894-8b6075d9546d;#42;#Intelligent Cloud Marketing Group|4f75e184-e5aa-4234-a07f-b032d60df254</vt:lpwstr>
  </property>
  <property fmtid="{D5CDD505-2E9C-101B-9397-08002B2CF9AE}" pid="39" name="Languages">
    <vt:lpwstr/>
  </property>
  <property fmtid="{D5CDD505-2E9C-101B-9397-08002B2CF9AE}" pid="40" name="TechnicalLevel">
    <vt:lpwstr/>
  </property>
  <property fmtid="{D5CDD505-2E9C-101B-9397-08002B2CF9AE}" pid="41" name="Audiences">
    <vt:lpwstr/>
  </property>
  <property fmtid="{D5CDD505-2E9C-101B-9397-08002B2CF9AE}" pid="42" name="Roles">
    <vt:lpwstr/>
  </property>
  <property fmtid="{D5CDD505-2E9C-101B-9397-08002B2CF9AE}" pid="43" name="of67e5d4b76f4a9db8769983fda9cec0">
    <vt:lpwstr/>
  </property>
  <property fmtid="{D5CDD505-2E9C-101B-9397-08002B2CF9AE}" pid="44" name="NewsType">
    <vt:lpwstr/>
  </property>
  <property fmtid="{D5CDD505-2E9C-101B-9397-08002B2CF9AE}" pid="45" name="MSProducts">
    <vt:lpwstr/>
  </property>
  <property fmtid="{D5CDD505-2E9C-101B-9397-08002B2CF9AE}" pid="46" name="l6f004f21209409da86a713c0f24627d">
    <vt:lpwstr/>
  </property>
  <property fmtid="{D5CDD505-2E9C-101B-9397-08002B2CF9AE}" pid="47" name="la4444b61d19467597d63190b69ac227">
    <vt:lpwstr/>
  </property>
  <property fmtid="{D5CDD505-2E9C-101B-9397-08002B2CF9AE}" pid="48" name="MSProductsTaxHTField0">
    <vt:lpwstr/>
  </property>
  <property fmtid="{D5CDD505-2E9C-101B-9397-08002B2CF9AE}" pid="49" name="e8080b0481964c759b2c36ae49591b31">
    <vt:lpwstr/>
  </property>
  <property fmtid="{D5CDD505-2E9C-101B-9397-08002B2CF9AE}" pid="50" name="ldac8aee9d1f469e8cd8c3f8d6a615f2">
    <vt:lpwstr/>
  </property>
  <property fmtid="{D5CDD505-2E9C-101B-9397-08002B2CF9AE}" pid="51" name="EmployeeRole">
    <vt:lpwstr/>
  </property>
  <property fmtid="{D5CDD505-2E9C-101B-9397-08002B2CF9AE}" pid="52" name="NewsTopic">
    <vt:lpwstr/>
  </property>
  <property fmtid="{D5CDD505-2E9C-101B-9397-08002B2CF9AE}" pid="53" name="NewsSource">
    <vt:lpwstr/>
  </property>
  <property fmtid="{D5CDD505-2E9C-101B-9397-08002B2CF9AE}" pid="54" name="SMSGTags">
    <vt:lpwstr/>
  </property>
  <property fmtid="{D5CDD505-2E9C-101B-9397-08002B2CF9AE}" pid="55" name="MSPhysicalGeography">
    <vt:lpwstr/>
  </property>
  <property fmtid="{D5CDD505-2E9C-101B-9397-08002B2CF9AE}" pid="56" name="j3562c58ee414e028925bc902cfc01a1">
    <vt:lpwstr/>
  </property>
  <property fmtid="{D5CDD505-2E9C-101B-9397-08002B2CF9AE}" pid="57" name="_docset_NoMedatataSyncRequired">
    <vt:lpwstr>False</vt:lpwstr>
  </property>
  <property fmtid="{D5CDD505-2E9C-101B-9397-08002B2CF9AE}" pid="58" name="LastSharedByUser">
    <vt:lpwstr>ggaurav@microsoft.com</vt:lpwstr>
  </property>
  <property fmtid="{D5CDD505-2E9C-101B-9397-08002B2CF9AE}" pid="59" name="LastSharedByTime">
    <vt:filetime>2018-01-02T10:17:42Z</vt:filetime>
  </property>
  <property fmtid="{D5CDD505-2E9C-101B-9397-08002B2CF9AE}" pid="60" name="SharedWithUsers">
    <vt:lpwstr>71740;#Gaurav Srivastava (ATS)</vt:lpwstr>
  </property>
</Properties>
</file>